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8" r:id="rId2"/>
    <p:sldId id="339" r:id="rId3"/>
    <p:sldId id="258" r:id="rId4"/>
    <p:sldId id="346" r:id="rId5"/>
    <p:sldId id="347" r:id="rId6"/>
    <p:sldId id="348" r:id="rId7"/>
    <p:sldId id="344" r:id="rId8"/>
    <p:sldId id="350" r:id="rId9"/>
    <p:sldId id="284" r:id="rId10"/>
    <p:sldId id="288" r:id="rId11"/>
    <p:sldId id="352" r:id="rId12"/>
    <p:sldId id="351" r:id="rId13"/>
    <p:sldId id="353" r:id="rId14"/>
    <p:sldId id="366" r:id="rId15"/>
    <p:sldId id="290" r:id="rId16"/>
    <p:sldId id="354" r:id="rId17"/>
    <p:sldId id="358" r:id="rId18"/>
    <p:sldId id="355" r:id="rId19"/>
    <p:sldId id="356" r:id="rId20"/>
    <p:sldId id="357" r:id="rId21"/>
    <p:sldId id="343" r:id="rId22"/>
    <p:sldId id="291" r:id="rId23"/>
    <p:sldId id="313" r:id="rId24"/>
    <p:sldId id="360" r:id="rId25"/>
    <p:sldId id="375" r:id="rId26"/>
    <p:sldId id="376" r:id="rId27"/>
    <p:sldId id="367" r:id="rId28"/>
    <p:sldId id="374" r:id="rId29"/>
    <p:sldId id="363" r:id="rId30"/>
    <p:sldId id="377" r:id="rId31"/>
    <p:sldId id="378" r:id="rId32"/>
    <p:sldId id="379" r:id="rId33"/>
    <p:sldId id="381" r:id="rId34"/>
    <p:sldId id="384" r:id="rId35"/>
    <p:sldId id="385" r:id="rId36"/>
    <p:sldId id="383" r:id="rId37"/>
    <p:sldId id="386" r:id="rId38"/>
    <p:sldId id="390" r:id="rId39"/>
    <p:sldId id="391" r:id="rId40"/>
    <p:sldId id="392" r:id="rId41"/>
    <p:sldId id="393" r:id="rId42"/>
    <p:sldId id="368" r:id="rId43"/>
    <p:sldId id="388" r:id="rId44"/>
    <p:sldId id="389" r:id="rId45"/>
    <p:sldId id="369" r:id="rId46"/>
    <p:sldId id="387" r:id="rId47"/>
    <p:sldId id="370" r:id="rId48"/>
    <p:sldId id="373" r:id="rId49"/>
    <p:sldId id="342" r:id="rId50"/>
    <p:sldId id="285" r:id="rId51"/>
    <p:sldId id="359" r:id="rId5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3B6431"/>
    <a:srgbClr val="B83E41"/>
    <a:srgbClr val="9F78EE"/>
    <a:srgbClr val="339933"/>
    <a:srgbClr val="CC00CC"/>
    <a:srgbClr val="006699"/>
    <a:srgbClr val="771F28"/>
    <a:srgbClr val="0000FA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>
      <p:cViewPr>
        <p:scale>
          <a:sx n="66" d="100"/>
          <a:sy n="66" d="100"/>
        </p:scale>
        <p:origin x="-144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4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8D38-08F1-4F61-B916-B7ECFC3A7ADF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1D334-6690-42A8-A76E-AE7160D9DF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43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E950-E7C0-4AB1-98FE-263150A09AFE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CA693-C8B8-4193-89B0-87703E706A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73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771800" y="6356350"/>
            <a:ext cx="3600400" cy="365125"/>
          </a:xfrm>
        </p:spPr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14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5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92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2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6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881908" y="6356350"/>
            <a:ext cx="3384376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75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66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0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17/06/2020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907458" y="6356350"/>
            <a:ext cx="3320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Parcours Data Scientist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C430-F8FC-4B07-B0BC-750FA1B3CF0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75656" y="40050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6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5950" y="692696"/>
            <a:ext cx="8204448" cy="14700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ea typeface="Malgun Gothic" panose="020B0503020000020004" pitchFamily="34" charset="-127"/>
                <a:cs typeface="Arimo" panose="020B0604020202020204" pitchFamily="34" charset="0"/>
              </a:rPr>
              <a:t>Anticipez la consommation électrique de bâtiments</a:t>
            </a:r>
            <a: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  <a:t/>
            </a:r>
            <a:br>
              <a:rPr lang="fr-FR" b="1"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smtClean="0">
                <a:latin typeface="Yu Gothic" panose="020B0400000000000000" pitchFamily="34" charset="-128"/>
                <a:ea typeface="Yu Gothic" panose="020B0400000000000000" pitchFamily="34" charset="-128"/>
                <a:cs typeface="Arimo" panose="020B0604020202020204" pitchFamily="34" charset="0"/>
              </a:rPr>
              <a:t>Projet 4</a:t>
            </a:r>
            <a:endParaRPr lang="fr-FR" sz="36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20783" y="3160318"/>
            <a:ext cx="4496544" cy="2131990"/>
          </a:xfrm>
        </p:spPr>
        <p:txBody>
          <a:bodyPr>
            <a:noAutofit/>
          </a:bodyPr>
          <a:lstStyle/>
          <a:p>
            <a:pPr algn="r"/>
            <a:r>
              <a:rPr lang="fr-FR" sz="280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Problématique</a:t>
            </a:r>
            <a:endParaRPr lang="fr-FR" sz="2800" smtClean="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Données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Modélisation</a:t>
            </a:r>
          </a:p>
          <a:p>
            <a:pPr algn="r"/>
            <a:r>
              <a:rPr lang="fr-FR" sz="2800" smtClean="0">
                <a:solidFill>
                  <a:schemeClr val="tx1"/>
                </a:solidFill>
                <a:ea typeface="Malgun Gothic" panose="020B0503020000020004" pitchFamily="34" charset="-127"/>
                <a:cs typeface="Segoe UI" panose="020B0502040204020203" pitchFamily="34" charset="0"/>
              </a:rPr>
              <a:t>Conclusions</a:t>
            </a:r>
            <a:endParaRPr lang="fr-FR" sz="2800">
              <a:solidFill>
                <a:schemeClr val="tx1"/>
              </a:solidFill>
              <a:ea typeface="Malgun Gothic" panose="020B0503020000020004" pitchFamily="34" charset="-127"/>
              <a:cs typeface="Segoe UI" panose="020B0502040204020203" pitchFamily="34" charset="0"/>
            </a:endParaRPr>
          </a:p>
          <a:p>
            <a:pPr algn="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539552" y="6021288"/>
            <a:ext cx="8180846" cy="60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Maryse Muller |  Parcours </a:t>
            </a:r>
            <a:r>
              <a:rPr lang="fr-FR" sz="240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Data </a:t>
            </a:r>
            <a:r>
              <a:rPr lang="fr-FR" sz="2400" smtClean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  |  17/07/20  </a:t>
            </a:r>
          </a:p>
          <a:p>
            <a:endParaRPr lang="fr-FR" sz="240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6" name="Rectangle 5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231" r="35413" b="12891"/>
          <a:stretch/>
        </p:blipFill>
        <p:spPr bwMode="auto">
          <a:xfrm>
            <a:off x="513341" y="3105985"/>
            <a:ext cx="4871459" cy="214495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3341" y="4863719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La ville de Seattle</a:t>
            </a:r>
          </a:p>
        </p:txBody>
      </p:sp>
    </p:spTree>
    <p:extLst>
      <p:ext uri="{BB962C8B-B14F-4D97-AF65-F5344CB8AC3E}">
        <p14:creationId xmlns:p14="http://schemas.microsoft.com/office/powerpoint/2010/main" val="105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Sélection - Nettoyage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10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76399" y="2593935"/>
            <a:ext cx="54077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ea typeface="Yu Gothic Light" panose="020B0300000000000000" pitchFamily="34" charset="-128"/>
              </a:rPr>
              <a:t>Abandon des colonnes à variance nulle</a:t>
            </a:r>
            <a:endParaRPr lang="fr-FR">
              <a:ea typeface="Yu Gothic UI Light" panose="020B0300000000000000" pitchFamily="34" charset="-128"/>
            </a:endParaRP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City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» et « 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tate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Yu Gothic UI Light" panose="020B0300000000000000" pitchFamily="34" charset="-128"/>
            </a:endParaRPr>
          </a:p>
          <a:p>
            <a:r>
              <a:rPr lang="fr-FR" smtClean="0">
                <a:ea typeface="Yu Gothic UI Light" panose="020B0300000000000000" pitchFamily="34" charset="-128"/>
              </a:rPr>
              <a:t>Vérification </a:t>
            </a:r>
            <a:r>
              <a:rPr lang="fr-FR">
                <a:ea typeface="Yu Gothic UI Light" panose="020B0300000000000000" pitchFamily="34" charset="-128"/>
              </a:rPr>
              <a:t>de la cohérence des données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énergies consommées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Somme des surfaces buildings et parking</a:t>
            </a:r>
          </a:p>
          <a:p>
            <a:endParaRPr lang="fr-FR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Elimination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des lignes </a:t>
            </a:r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inexploitables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SEU=0 ou GHG=0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Quand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NumberofBuildings=0</a:t>
            </a:r>
          </a:p>
          <a:p>
            <a:endParaRPr lang="fr-FR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92769" y="2671368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45 </a:t>
            </a:r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col.</a:t>
            </a:r>
          </a:p>
        </p:txBody>
      </p:sp>
      <p:sp>
        <p:nvSpPr>
          <p:cNvPr id="20" name="Flèche vers le bas 19"/>
          <p:cNvSpPr/>
          <p:nvPr/>
        </p:nvSpPr>
        <p:spPr>
          <a:xfrm rot="16200000">
            <a:off x="6466194" y="420800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7092769" y="458346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1651 </a:t>
            </a:r>
            <a:r>
              <a:rPr lang="fr-FR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092769" y="3502749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1686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45 col.</a:t>
            </a:r>
          </a:p>
        </p:txBody>
      </p:sp>
      <p:sp>
        <p:nvSpPr>
          <p:cNvPr id="24" name="Flèche vers le bas 23"/>
          <p:cNvSpPr/>
          <p:nvPr/>
        </p:nvSpPr>
        <p:spPr>
          <a:xfrm rot="16200000">
            <a:off x="6466194" y="3082440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rot="16200000">
            <a:off x="6466194" y="226379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8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10270"/>
            <a:ext cx="7859216" cy="1370322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Constitution du jeu de données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11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0928" y="1612204"/>
            <a:ext cx="34385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7939661" cy="344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5655" y="1700808"/>
            <a:ext cx="584056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Imputation </a:t>
            </a:r>
            <a:r>
              <a:rPr lang="fr-FR"/>
              <a:t>des valeurs </a:t>
            </a:r>
            <a:r>
              <a:rPr lang="fr-FR" smtClean="0"/>
              <a:t>manquantes :</a:t>
            </a:r>
          </a:p>
          <a:p>
            <a:endParaRPr lang="fr-FR" sz="1000"/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La plupart correspondent en fait à la valeur 0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40 valeurs à imputer sur 3 colonnes 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ENERGYSTARScore 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non imputé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(rempli </a:t>
            </a: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à 60</a:t>
            </a: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%)</a:t>
            </a: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0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Quantitatives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12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81831" y="1556792"/>
            <a:ext cx="364209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Age des bâtiments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BuildingAge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année données – année bâtiment</a:t>
            </a:r>
            <a:endParaRPr lang="fr-FR" sz="1400" i="1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Surface moyenne par étage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MeanGFAperFloor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totale/(nb d’étages +1)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Ratio de la surface de parking par rapport à la surface totale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ParkingGFARatio 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parking/surface totale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Indicateur du ratio surface extérieure par rapport au volume intérieur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(«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»)</a:t>
            </a:r>
          </a:p>
          <a:p>
            <a:pPr algn="r"/>
            <a:r>
              <a:rPr lang="fr-FR" sz="14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surface ext équivalente/volume équivalent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ea typeface="Yu Gothic Light" panose="020B0300000000000000" pitchFamily="34" charset="-128"/>
              </a:rPr>
              <a:t>Nombre </a:t>
            </a:r>
            <a:r>
              <a:rPr lang="fr-FR" sz="1400" smtClean="0">
                <a:ea typeface="Yu Gothic Light" panose="020B0300000000000000" pitchFamily="34" charset="-128"/>
              </a:rPr>
              <a:t>d’années </a:t>
            </a:r>
            <a:r>
              <a:rPr lang="fr-FR" sz="1400">
                <a:ea typeface="Yu Gothic Light" panose="020B0300000000000000" pitchFamily="34" charset="-128"/>
              </a:rPr>
              <a:t>où la certification ENERGYSTAR a été obtenue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les années précédentes (« NbYearsCertified »)</a:t>
            </a:r>
          </a:p>
          <a:p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79512" y="764704"/>
            <a:ext cx="2893070" cy="646333"/>
            <a:chOff x="323528" y="762960"/>
            <a:chExt cx="2893070" cy="646333"/>
          </a:xfrm>
        </p:grpSpPr>
        <p:sp>
          <p:nvSpPr>
            <p:cNvPr id="13" name="ZoneTexte 12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50 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15" name="Flèche vers le bas 14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45 col.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3823854" y="2088090"/>
            <a:ext cx="4959327" cy="4077214"/>
            <a:chOff x="3823854" y="2088090"/>
            <a:chExt cx="4959327" cy="4077214"/>
          </a:xfrm>
        </p:grpSpPr>
        <p:sp>
          <p:nvSpPr>
            <p:cNvPr id="37" name="Rectangle 36"/>
            <p:cNvSpPr/>
            <p:nvPr/>
          </p:nvSpPr>
          <p:spPr>
            <a:xfrm>
              <a:off x="5031499" y="5826750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ea typeface="Yu Gothic UI Light" panose="020B0300000000000000" pitchFamily="34" charset="-128"/>
                </a:rPr>
                <a:t>ExtSurfVolRatio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16016" y="2088090"/>
              <a:ext cx="4067165" cy="365058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/>
            <p:nvPr/>
          </p:nvCxnSpPr>
          <p:spPr>
            <a:xfrm flipV="1">
              <a:off x="3823854" y="2088090"/>
              <a:ext cx="892162" cy="28058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3823854" y="4893913"/>
              <a:ext cx="892162" cy="8393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870489" y="2204864"/>
              <a:ext cx="3543512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smtClean="0">
                  <a:ea typeface="Yu Gothic Light" panose="020B0300000000000000" pitchFamily="34" charset="-128"/>
                </a:rPr>
                <a:t>H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hauteur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9 pieds * nb d’étages / nb bâtiments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S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surface moyenne d’un étage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surface totale/nb étages</a:t>
              </a:r>
            </a:p>
            <a:p>
              <a:r>
                <a:rPr lang="fr-FR" sz="1600" smtClean="0">
                  <a:ea typeface="Yu Gothic Light" panose="020B0300000000000000" pitchFamily="34" charset="-128"/>
                </a:rPr>
                <a:t>L</a:t>
              </a:r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largeur(carré) moyenne bâtiments</a:t>
              </a:r>
            </a:p>
            <a:p>
              <a:r>
                <a:rPr lang="fr-FR" sz="1400" i="1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 racine(surface moyenne étage)</a:t>
              </a:r>
              <a:endPara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7382256" y="3568519"/>
              <a:ext cx="1366208" cy="2164737"/>
              <a:chOff x="7312952" y="3371659"/>
              <a:chExt cx="1366208" cy="2164737"/>
            </a:xfrm>
          </p:grpSpPr>
          <p:sp>
            <p:nvSpPr>
              <p:cNvPr id="31" name="Cube 30"/>
              <p:cNvSpPr/>
              <p:nvPr/>
            </p:nvSpPr>
            <p:spPr>
              <a:xfrm>
                <a:off x="7848364" y="3933056"/>
                <a:ext cx="648072" cy="1009176"/>
              </a:xfrm>
              <a:prstGeom prst="cube">
                <a:avLst/>
              </a:prstGeom>
              <a:solidFill>
                <a:srgbClr val="000099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665640" y="5013176"/>
                <a:ext cx="10135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Bâtiment « moyen »</a:t>
                </a:r>
                <a:endParaRPr lang="fr-FR" sz="1400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>
                <a:off x="7665640" y="4106976"/>
                <a:ext cx="0" cy="81164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312952" y="4327721"/>
                <a:ext cx="34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H</a:t>
                </a:r>
                <a:endParaRPr lang="fr-FR"/>
              </a:p>
            </p:txBody>
          </p:sp>
          <p:cxnSp>
            <p:nvCxnSpPr>
              <p:cNvPr id="44" name="Connecteur droit avec flèche 43"/>
              <p:cNvCxnSpPr/>
              <p:nvPr/>
            </p:nvCxnSpPr>
            <p:spPr>
              <a:xfrm>
                <a:off x="7990284" y="3742938"/>
                <a:ext cx="52515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>
                <a:off x="8077972" y="3371659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L</a:t>
                </a:r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452320" y="3633370"/>
                <a:ext cx="32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</a:t>
                </a:r>
                <a:endParaRPr lang="fr-FR"/>
              </a:p>
            </p:txBody>
          </p:sp>
          <p:sp>
            <p:nvSpPr>
              <p:cNvPr id="50" name="Arc 49"/>
              <p:cNvSpPr/>
              <p:nvPr/>
            </p:nvSpPr>
            <p:spPr>
              <a:xfrm rot="541042">
                <a:off x="7340710" y="3800115"/>
                <a:ext cx="748361" cy="364038"/>
              </a:xfrm>
              <a:prstGeom prst="arc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4655740" y="4367339"/>
              <a:ext cx="2581052" cy="767255"/>
              <a:chOff x="4572000" y="4241510"/>
              <a:chExt cx="2581052" cy="767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572000" y="4241510"/>
                <a:ext cx="25810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4*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L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 + 2(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bât)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48537" y="4670211"/>
                <a:ext cx="21001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600" smtClean="0">
                    <a:ea typeface="Yu Gothic Light" panose="020B0300000000000000" pitchFamily="34" charset="-128"/>
                  </a:rPr>
                  <a:t>S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</a:t>
                </a:r>
                <a:r>
                  <a:rPr lang="fr-FR" sz="1600" smtClean="0">
                    <a:ea typeface="Yu Gothic Light" panose="020B0300000000000000" pitchFamily="34" charset="-128"/>
                  </a:rPr>
                  <a:t>H</a:t>
                </a:r>
                <a:r>
                  <a:rPr lang="fr-FR" sz="1600" smtClean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*nb bât</a:t>
                </a:r>
                <a:endParaRPr lang="fr-FR" sz="160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  <p:cxnSp>
            <p:nvCxnSpPr>
              <p:cNvPr id="54" name="Connecteur droit 53"/>
              <p:cNvCxnSpPr/>
              <p:nvPr/>
            </p:nvCxnSpPr>
            <p:spPr>
              <a:xfrm>
                <a:off x="4932040" y="4598408"/>
                <a:ext cx="194421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/>
            <p:cNvSpPr/>
            <p:nvPr/>
          </p:nvSpPr>
          <p:spPr>
            <a:xfrm>
              <a:off x="5004048" y="3891785"/>
              <a:ext cx="1989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surface 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ext. </a:t>
              </a:r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équivalente</a:t>
              </a:r>
            </a:p>
          </p:txBody>
        </p:sp>
        <p:sp>
          <p:nvSpPr>
            <p:cNvPr id="64" name="Accolade ouvrante 63"/>
            <p:cNvSpPr/>
            <p:nvPr/>
          </p:nvSpPr>
          <p:spPr>
            <a:xfrm rot="5400000">
              <a:off x="5838135" y="3315017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037473" y="5229200"/>
              <a:ext cx="18790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</a:t>
              </a:r>
              <a:r>
                <a:rPr lang="fr-FR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olume ext. équivalent</a:t>
              </a:r>
              <a:endParaRPr lang="fr-FR" sz="1400">
                <a:solidFill>
                  <a:schemeClr val="tx1">
                    <a:lumMod val="50000"/>
                    <a:lumOff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66" name="Accolade ouvrante 65"/>
            <p:cNvSpPr/>
            <p:nvPr/>
          </p:nvSpPr>
          <p:spPr>
            <a:xfrm rot="16200000" flipV="1">
              <a:off x="5850979" y="4166983"/>
              <a:ext cx="216261" cy="1944216"/>
            </a:xfrm>
            <a:prstGeom prst="leftBrace">
              <a:avLst>
                <a:gd name="adj1" fmla="val 111837"/>
                <a:gd name="adj2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13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/>
              <a:t>Création de variables</a:t>
            </a:r>
            <a:r>
              <a:rPr lang="fr-FR" sz="4800" b="1" smtClean="0"/>
              <a:t/>
            </a:r>
            <a:br>
              <a:rPr lang="fr-FR" sz="48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Catégorielles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13</a:t>
            </a:fld>
            <a:endParaRPr lang="fr-FR"/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41355" y="3126447"/>
            <a:ext cx="35562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Indicateur dobtention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 la certification ENERGYSTAR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l’année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précédente (« </a:t>
            </a:r>
            <a:r>
              <a:rPr lang="fr-FR" sz="1400">
                <a:ea typeface="Yu Gothic UI Light" panose="020B0300000000000000" pitchFamily="34" charset="-128"/>
              </a:rPr>
              <a:t>CertifiedPreviousYear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algn="r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-&gt; 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Profil de consommation énergétique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400" smtClean="0">
                <a:ea typeface="Yu Gothic UI Light" panose="020B0300000000000000" pitchFamily="34" charset="-128"/>
              </a:rPr>
              <a:t>EnergyProfile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8 modalités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Principale énergie consommée (« </a:t>
            </a:r>
            <a:r>
              <a:rPr lang="fr-FR" sz="1400">
                <a:ea typeface="Yu Gothic UI Light" panose="020B0300000000000000" pitchFamily="34" charset="-128"/>
              </a:rPr>
              <a:t>MainEnergy</a:t>
            </a:r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») -&gt; 4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modalités</a:t>
            </a:r>
          </a:p>
          <a:p>
            <a:pPr algn="r"/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Steam, Electricity, NaturalGas, OtherFuel</a:t>
            </a:r>
            <a:endParaRPr lang="fr-FR" sz="1400" i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641677" y="1994014"/>
            <a:ext cx="2893070" cy="646333"/>
            <a:chOff x="323528" y="762960"/>
            <a:chExt cx="2893070" cy="646333"/>
          </a:xfrm>
        </p:grpSpPr>
        <p:sp>
          <p:nvSpPr>
            <p:cNvPr id="21" name="ZoneTexte 20"/>
            <p:cNvSpPr txBox="1"/>
            <p:nvPr/>
          </p:nvSpPr>
          <p:spPr>
            <a:xfrm>
              <a:off x="2000560" y="762962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li.</a:t>
              </a:r>
            </a:p>
            <a:p>
              <a:pPr algn="r"/>
              <a:r>
                <a:rPr lang="fr-FR" smtClean="0">
                  <a:ea typeface="Yu Gothic Light" panose="020B0300000000000000" pitchFamily="34" charset="-128"/>
                </a:rPr>
                <a:t>53 col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.</a:t>
              </a:r>
            </a:p>
          </p:txBody>
        </p:sp>
        <p:sp>
          <p:nvSpPr>
            <p:cNvPr id="22" name="Flèche vers le bas 21"/>
            <p:cNvSpPr/>
            <p:nvPr/>
          </p:nvSpPr>
          <p:spPr>
            <a:xfrm rot="16200000">
              <a:off x="1796241" y="779053"/>
              <a:ext cx="332570" cy="539404"/>
            </a:xfrm>
            <a:prstGeom prst="downArrow">
              <a:avLst>
                <a:gd name="adj1" fmla="val 42362"/>
                <a:gd name="adj2" fmla="val 50000"/>
              </a:avLst>
            </a:prstGeom>
            <a:solidFill>
              <a:srgbClr val="00004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323528" y="762960"/>
              <a:ext cx="1216038" cy="64633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1651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li.</a:t>
              </a:r>
            </a:p>
            <a:p>
              <a:pPr algn="r"/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50 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col.</a:t>
              </a:r>
            </a:p>
          </p:txBody>
        </p:sp>
      </p:grpSp>
      <p:grpSp>
        <p:nvGrpSpPr>
          <p:cNvPr id="119" name="Groupe 118"/>
          <p:cNvGrpSpPr/>
          <p:nvPr/>
        </p:nvGrpSpPr>
        <p:grpSpPr>
          <a:xfrm>
            <a:off x="3696196" y="2154342"/>
            <a:ext cx="4980261" cy="4010962"/>
            <a:chOff x="3696196" y="2154342"/>
            <a:chExt cx="4980261" cy="4010962"/>
          </a:xfrm>
        </p:grpSpPr>
        <p:sp>
          <p:nvSpPr>
            <p:cNvPr id="10" name="Rectangle 9"/>
            <p:cNvSpPr/>
            <p:nvPr/>
          </p:nvSpPr>
          <p:spPr>
            <a:xfrm>
              <a:off x="4788024" y="2154342"/>
              <a:ext cx="33825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«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>
                  <a:ea typeface="Yu Gothic UI Light" panose="020B0300000000000000" pitchFamily="34" charset="-128"/>
                </a:rPr>
                <a:t> EnergyProfile </a:t>
              </a:r>
              <a:r>
                <a: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 </a:t>
              </a:r>
              <a:r>
                <a:rPr lang="fr-FR" sz="1600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»</a:t>
              </a:r>
              <a:endPara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39953" y="2448130"/>
              <a:ext cx="4536504" cy="371717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696196" y="2473564"/>
              <a:ext cx="443756" cy="3671381"/>
              <a:chOff x="3732571" y="2052905"/>
              <a:chExt cx="1016612" cy="3671381"/>
            </a:xfrm>
          </p:grpSpPr>
          <p:cxnSp>
            <p:nvCxnSpPr>
              <p:cNvPr id="13" name="Connecteur droit 12"/>
              <p:cNvCxnSpPr/>
              <p:nvPr/>
            </p:nvCxnSpPr>
            <p:spPr>
              <a:xfrm>
                <a:off x="3732571" y="4147557"/>
                <a:ext cx="971325" cy="15767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/>
              <p:nvPr/>
            </p:nvCxnSpPr>
            <p:spPr>
              <a:xfrm flipV="1">
                <a:off x="3732571" y="2052905"/>
                <a:ext cx="1016612" cy="209465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e 117"/>
            <p:cNvGrpSpPr/>
            <p:nvPr/>
          </p:nvGrpSpPr>
          <p:grpSpPr>
            <a:xfrm>
              <a:off x="4545006" y="2639848"/>
              <a:ext cx="3853240" cy="1663012"/>
              <a:chOff x="4545006" y="2639848"/>
              <a:chExt cx="3853240" cy="166301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26210" y="4025861"/>
                <a:ext cx="360868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Binarisation des proportions d’énergie utilisées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006" y="2639848"/>
                <a:ext cx="3853240" cy="1422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" name="Groupe 33"/>
              <p:cNvGrpSpPr/>
              <p:nvPr/>
            </p:nvGrpSpPr>
            <p:grpSpPr>
              <a:xfrm>
                <a:off x="4677916" y="2792991"/>
                <a:ext cx="827013" cy="1140065"/>
                <a:chOff x="4677916" y="2432951"/>
                <a:chExt cx="827013" cy="11400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32" name="Groupe 3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24" name="Connecteur droit 23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60" name="Groupe 59"/>
              <p:cNvGrpSpPr/>
              <p:nvPr/>
            </p:nvGrpSpPr>
            <p:grpSpPr>
              <a:xfrm>
                <a:off x="5619313" y="2799562"/>
                <a:ext cx="827013" cy="1140065"/>
                <a:chOff x="4677916" y="2432951"/>
                <a:chExt cx="827013" cy="114006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69" name="Connecteur droit 68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66" name="Connecteur droit 65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65" name="Rectangle 64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71" name="Groupe 70"/>
              <p:cNvGrpSpPr/>
              <p:nvPr/>
            </p:nvGrpSpPr>
            <p:grpSpPr>
              <a:xfrm>
                <a:off x="6569748" y="2790894"/>
                <a:ext cx="827013" cy="1140065"/>
                <a:chOff x="4677916" y="2432951"/>
                <a:chExt cx="827013" cy="1140065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73" name="Groupe 72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74" name="Groupe 73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75" name="Groupe 74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76" name="Rectangle 75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82" name="Groupe 81"/>
              <p:cNvGrpSpPr/>
              <p:nvPr/>
            </p:nvGrpSpPr>
            <p:grpSpPr>
              <a:xfrm>
                <a:off x="7524328" y="2791655"/>
                <a:ext cx="827013" cy="1140065"/>
                <a:chOff x="4677916" y="2432951"/>
                <a:chExt cx="827013" cy="1140065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4677916" y="2432953"/>
                  <a:ext cx="42191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1000" smtClean="0">
                      <a:solidFill>
                        <a:srgbClr val="000099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0.33</a:t>
                  </a:r>
                  <a:endParaRPr lang="fr-FR" sz="1000">
                    <a:solidFill>
                      <a:srgbClr val="000099"/>
                    </a:solidFill>
                  </a:endParaRPr>
                </a:p>
              </p:txBody>
            </p:sp>
            <p:grpSp>
              <p:nvGrpSpPr>
                <p:cNvPr id="84" name="Groupe 83"/>
                <p:cNvGrpSpPr/>
                <p:nvPr/>
              </p:nvGrpSpPr>
              <p:grpSpPr>
                <a:xfrm>
                  <a:off x="4780375" y="2432951"/>
                  <a:ext cx="724554" cy="1140065"/>
                  <a:chOff x="4780375" y="2432951"/>
                  <a:chExt cx="724554" cy="1140065"/>
                </a:xfrm>
              </p:grpSpPr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4780375" y="2432953"/>
                    <a:ext cx="233585" cy="1140063"/>
                    <a:chOff x="4780375" y="2432953"/>
                    <a:chExt cx="233585" cy="1140063"/>
                  </a:xfrm>
                </p:grpSpPr>
                <p:cxnSp>
                  <p:nvCxnSpPr>
                    <p:cNvPr id="91" name="Connecteur droit 90"/>
                    <p:cNvCxnSpPr/>
                    <p:nvPr/>
                  </p:nvCxnSpPr>
                  <p:spPr>
                    <a:xfrm>
                      <a:off x="5011668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0099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4780375" y="2432953"/>
                      <a:ext cx="233585" cy="1110347"/>
                    </a:xfrm>
                    <a:prstGeom prst="rect">
                      <a:avLst/>
                    </a:prstGeom>
                    <a:solidFill>
                      <a:srgbClr val="14425D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86" name="Groupe 85"/>
                  <p:cNvGrpSpPr/>
                  <p:nvPr/>
                </p:nvGrpSpPr>
                <p:grpSpPr>
                  <a:xfrm>
                    <a:off x="4910575" y="2432951"/>
                    <a:ext cx="410690" cy="1140065"/>
                    <a:chOff x="4910575" y="2432951"/>
                    <a:chExt cx="410690" cy="1140065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5242932" y="2446094"/>
                      <a:ext cx="0" cy="1126922"/>
                    </a:xfrm>
                    <a:prstGeom prst="line">
                      <a:avLst/>
                    </a:prstGeom>
                    <a:ln>
                      <a:solidFill>
                        <a:srgbClr val="00660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4910575" y="2867751"/>
                      <a:ext cx="410690" cy="24622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1000" smtClean="0">
                          <a:solidFill>
                            <a:srgbClr val="14425D"/>
                          </a:solidFill>
                          <a:latin typeface="Yu Gothic UI Light" panose="020B0300000000000000" pitchFamily="34" charset="-128"/>
                          <a:ea typeface="Yu Gothic UI Light" panose="020B0300000000000000" pitchFamily="34" charset="-128"/>
                        </a:rPr>
                        <a:t>0.66</a:t>
                      </a:r>
                      <a:endParaRPr lang="fr-FR" sz="1000">
                        <a:solidFill>
                          <a:srgbClr val="14425D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5013960" y="2432951"/>
                      <a:ext cx="233585" cy="1110347"/>
                    </a:xfrm>
                    <a:prstGeom prst="rect">
                      <a:avLst/>
                    </a:prstGeom>
                    <a:solidFill>
                      <a:srgbClr val="006600">
                        <a:alpha val="3411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87" name="Rectangle 86"/>
                  <p:cNvSpPr/>
                  <p:nvPr/>
                </p:nvSpPr>
                <p:spPr>
                  <a:xfrm>
                    <a:off x="5247485" y="2439522"/>
                    <a:ext cx="257444" cy="1110347"/>
                  </a:xfrm>
                  <a:prstGeom prst="rect">
                    <a:avLst/>
                  </a:prstGeom>
                  <a:solidFill>
                    <a:srgbClr val="FF0000">
                      <a:alpha val="3411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17" name="Groupe 116"/>
            <p:cNvGrpSpPr/>
            <p:nvPr/>
          </p:nvGrpSpPr>
          <p:grpSpPr>
            <a:xfrm>
              <a:off x="3734086" y="4437112"/>
              <a:ext cx="4802472" cy="1685669"/>
              <a:chOff x="3734086" y="4437112"/>
              <a:chExt cx="4802472" cy="168566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4563498" y="5845782"/>
                <a:ext cx="191137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200" smtClean="0">
                    <a:latin typeface="Yu Gothic Medium" panose="020B0500000000000000" pitchFamily="34" charset="-128"/>
                    <a:ea typeface="Yu Gothic Medium" panose="020B0500000000000000" pitchFamily="34" charset="-128"/>
                  </a:rPr>
                  <a:t>Classification en profils</a:t>
                </a:r>
                <a:endParaRPr lang="fr-FR" sz="1200">
                  <a:latin typeface="Yu Gothic Medium" panose="020B0500000000000000" pitchFamily="34" charset="-128"/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851920" y="4437112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000099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4764" y="4468488"/>
                <a:ext cx="1401794" cy="142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4217351" y="4895977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SteamUse</a:t>
                </a:r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34763" y="4468488"/>
                <a:ext cx="842401" cy="199456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8" name="Connecteur droit avec flèche 97"/>
              <p:cNvCxnSpPr/>
              <p:nvPr/>
            </p:nvCxnSpPr>
            <p:spPr>
              <a:xfrm flipV="1">
                <a:off x="6317604" y="4568216"/>
                <a:ext cx="817159" cy="9972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7131037" y="4979615"/>
                <a:ext cx="729336" cy="20063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139316" y="5680400"/>
                <a:ext cx="823015" cy="21161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734086" y="5348530"/>
                <a:ext cx="24548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Electricity</a:t>
                </a:r>
                <a:r>
                  <a:rPr lang="en-US" sz="1200" smtClean="0">
                    <a:latin typeface="+mj-lt"/>
                  </a:rPr>
                  <a:t>, </a:t>
                </a:r>
                <a:r>
                  <a:rPr lang="en-US" sz="120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NaturalGas</a:t>
                </a:r>
                <a:r>
                  <a:rPr lang="en-US" sz="1200" smtClean="0">
                    <a:latin typeface="+mj-lt"/>
                  </a:rPr>
                  <a:t>,</a:t>
                </a:r>
              </a:p>
              <a:p>
                <a:pPr algn="r"/>
                <a:r>
                  <a:rPr lang="en-US" sz="1200" smtClean="0">
                    <a:solidFill>
                      <a:srgbClr val="FF0000"/>
                    </a:solidFill>
                    <a:latin typeface="+mj-lt"/>
                  </a:rPr>
                  <a:t>SteamUse, OtherFuelUse</a:t>
                </a:r>
                <a:endParaRPr lang="en-US" sz="12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359174" y="4444533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778581" y="4897086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273744" y="5350200"/>
                <a:ext cx="1947602" cy="45144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8" name="Connecteur droit avec flèche 107"/>
              <p:cNvCxnSpPr>
                <a:stCxn id="106" idx="3"/>
              </p:cNvCxnSpPr>
              <p:nvPr/>
            </p:nvCxnSpPr>
            <p:spPr>
              <a:xfrm flipV="1">
                <a:off x="6726183" y="5105627"/>
                <a:ext cx="418196" cy="17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/>
              <p:cNvCxnSpPr>
                <a:endCxn id="103" idx="1"/>
              </p:cNvCxnSpPr>
              <p:nvPr/>
            </p:nvCxnSpPr>
            <p:spPr>
              <a:xfrm>
                <a:off x="6205425" y="5586783"/>
                <a:ext cx="933891" cy="19942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60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4390" y="3669407"/>
            <a:ext cx="7928049" cy="257310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11870"/>
            <a:ext cx="7859216" cy="1066130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fr-FR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des variables</a:t>
            </a:r>
            <a: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4800" b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17/06/2020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Maryse Muller | Parcours Data Scientist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14</a:t>
            </a:fld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8" name="AutoShape 5" descr="data:image/png;base64,iVBORw0KGgoAAAANSUhEUgAAA0kAAAEjCAYAAADniUpVAAAABHNCSVQICAgIfAhkiAAAAAlwSFlzAAALEgAACxIB0t1+/AAAADh0RVh0U29mdHdhcmUAbWF0cGxvdGxpYiB2ZXJzaW9uMy4yLjEsIGh0dHA6Ly9tYXRwbG90bGliLm9yZy+j8jraAAAgAElEQVR4nOzdeVwV1fvA8c9lRxAQlUQwAUFWWRREBU1xTc3KJdfUzCz3bLWyFLOvVqam5te0XNNMLfclUsMdFVzKLXHhi1uGGyqCCJzfH/fHBAIubBf0eb9evuTOcuaZuXPvuc+ZM2d0SimFEEIIIYQQQggAjAwdgBBCCCGEEEKUJZIkCSGEEEIIIUQOkiQJIYQQQgghRA6SJAkhhBBCCCFEDpIkCSGEEEIIIUQOkiQJIYQQQgghRA6SJAkh6Nu3LzqdDhcXF0OHcl+TJ0/G1dUVExMTdDodK1euNHRIZcK8efPQ6XTodDoSEhIMHU6+suMbM2bMA5ct6vlY1s6T8vD+FJfysK9lKcbi/u592M/Zo3wehXhSSZIkhAE0bdpUq6QiIyO16QkJCdr06dOnGzDCsufgwYO89dZbJCQk4OjoSGhoKPb29iW6zez3qWnTpiW6naKqWrUqoaGhhIaGYm5ubuhw8pUdn7OzszatJH6oGeI8eRKVh89GeYhRCFF2mRg6ACGedF999RWDBw+mSpUqhg6lRKWnp2NmZlbo9Y8cOaL9vXnzZmrXrl0cYZV76enptGvXjnbt2hk6lPuKiYkple08ynmSkZGBsbExOp2uNEIrNkX9LJW17ZQ3clyEeDLIlSQhDOzmzZt89tlnBc7PeXVp3rx52nQXFxd0Oh19+/bNs9zEiRPp2LEjFSpUwM/Pjx07dnDgwAHq16+PlZUV4eHh/PXXX/lub+XKlXh5eWFhYUF4eHiuH50AUVFRREREYGNjg4WFBaGhoaxZsybfeL/44gteeOEFKlSowHvvvVfgPh4+fJiOHTtSpUoVzMzMcHV15Z133uHWrVuAvktKr169tOU9PT0f2FVm6dKlhIeHU7FiRe04ZHe7iouLo3nz5jg6OmJubo6VlRUhISH88MMP2vo6nY6tW7cCsHXr1jzdc06cOEG3bt1wcHDAzMwMDw8PvvzyS7KysrQykpOT6dmzJ9bW1lSrVo2xY8fSp0+fPN1rMjMz+eqrr/D19cXc3BwbGxsiIiLYvHmztkx0dLQWw+zZs2nWrBkWFhbMmDGjwO5DD3qvQN81zcfHBysrK2xsbPD19eWVV14p8Lhmb8vS0pL09HQAXnrpJXQ6Hf369QP053R2V7eff/5ZO57ZV42y9yVbZGRkgV2OVq9ercXXpEmTAs9buP95krNb07x583B1dcXMzIzk5GQAlixZQoMGDbCyssLKyoqIiAh27tyZq/zt27cTGBiIhYUFQUFB7Nixo9BXwzZu3Ejjxo2188fGxobGjRuzYcMGbZkHfZZ27NhBUFDQA+P5+++/6d+/P05OTpiZmVGzZk1GjhzJnTt3tGVyXnX5/PPPqV69Ok899VS+sT/os5Ht2LFjREREYGlpiZeXF2vXrtXm/e9//+PZZ5+lRo0aWFpaYmlpiZ+fH1OmTEEppS2X/T3Xu3dvRo8ejaOjI5UqVaJXr17cvHmzwONbHDHm/FwtXbqU4OBgzMzMWL9+PQD79u2jffv22NvbY25uTp06dZg7d26u8n/44Qfq1q2LjY0NVlZW1K5dm27dumnnXU4POtdXr15N48aNsba2xsLCgoCAAP773//mOl75ufe8vfe8FkIUQAkhSt0zzzyjAOXm5qZsbW2Vubm5+t///qfOnDmjAAWoadOmKaVUrmlz587VyqhZs6YCVJ8+ffIsZ25urlxdXZWVlZUClIODg6pSpYqqXbu2MjU1VYBq1KiRVlafPn209SwtLZWPj48yMTFRgHr66adVamqqUkqpZcuWKZ1OpwDl7Oys3N3dFaB0Op1atmxZnjjMzMyUjY2N8vPzU2+//Xa+x+Lo0aPK2tpaAcrKykp5e3srIyMjLcbMzEw1duxY5ebmppUbGBioQkND1YULF/Itc+LEidqyFStWVHXq1FFWVlZq9OjR2n4YGRmpmjVrqqCgIFWpUiVt+bVr1yqllAoNDVUVK1bUyggNDdW2GR8fr+zs7BSg7OzslL+/vxbzkCFDtDi6dOmilevh4aFsbGy096RmzZracq+++qq2XK1atVTlypUVoIyMjNT69euVUkr9/vvvuY5rlSpVlLe3t/r666/V3LlztXlnzpx56Pdq9erV2nre3t7Kx8dHVahQQRkbGxd47iYkJGjr7N69WymllKOjo7aPSim1ceNGbVtJSUlKKaWtM3r0aBUXF6dCQ0O1aU5OTio0NFS98MILuc5HMzMzZW5urry8vLR9yXne3ut+50l2maampsrIyEjVrl1bPfXUU+ratWu5zpdatWqpGjVqaMvu2rVLKaXU33//rZ2nFhYWytvbW9nY2OTar4Lk9/58+eWXytTUVLm5uamgoCCtbBMTE3Xw4EGl1P0/S/nFk32+5ozn8uXL2neFlZWV8vf3V2ZmZgpQ7du312LM/k4yMzNTxsbGysfHR7m6uua7P/f7bOTcV0tLS+Xh4aEsLS21Za9cuaKUUmrfvn3auRkUFKQcHBy09aZPn65tKzt2U1NTVbFiReXq6qot9+GHHxZ4zIsjxpzLmZmZqerVqyt3d3e1cuVKtXPnTu04Ojg4KB8fH23ZiRMnKqWUOnTokHbe1qpVS9WpU0c7Z86ePauUevhzfeHChVr5Dg4OysXFRXs9cuRIbbl73/+inLdCPOkkSRLCALJ/kNSrV099+umnClB9+/YttiSpVatWKisrS82ePVub1r9/f6WUUqNGjdKm3b59Wyn1b0UNqN9++00ppdSKFSu0aXPmzFFKKe0HSo8ePVRWVpZSSqn+/fvn+oGcMw4vLy917do1pZRSGRkZ+R6L3r17az/gEhISlFJK/fe//9XKWL16tVIq/x+a+UlJSdESkfr162vbT0lJUceOHVNKKXXhwgX1999/a+ukpqZqSUSvXr3yvE/PPPNMrm288sorClC1a9dWN27cUEop9cMPP2iJTWJiojp58qQWb3bidPHiRS25yk6STp48qf0oGjx4sFJKqRs3bigPDw8FqLp16yqlcidJTZs21RLXjIyMfI/Nw7xX2clB8+bNtX27e/eu2rp1a4HHVyml/UD78ssvtf3M/uF16dIl9dFHHylA1alTR1snvx9lBf1Qy3k+Zr//I0aMyHPe5qeg8yRnmTNnzlRKKZWVlaVu3bqlnS8ffPCBUkqpzMxM1apVKwWoFi1aKKWU+uSTT7TEb//+/Uoplevz9ahJ0pkzZ7RzUymlrl69qv2oHzVqlLZMQZ+ljz/+WItn3759SimlZs6cmSeeyMhIBSh7e3utUWHHjh3acjt27FBK/XuuA2rDhg3adgpS0Gcj576+9dZbSimlVq1alafsa9eu5Xp/MjMzVZMmTRSgwsPDtenZ33MVK1ZU586dU5mZmapevXoKUKGhoQXGVxwx5lyuR48eKjMzUzsuzZo1U4Bq0qSJSk9PV0opNW7cOC3W1NRUtXz5cu3zlr1uZmamiomJUSkpKUqphz/Xn376aQWo4OBglZqaqrKyslS3bt20BDI7sbv3/S/KeSvEk0662wlhYCNGjOCpp55i4cKFHD16tFjKbNeuXZ7uS8899xwAbm5u2rR//vkn13r29va0aNECgOeff14bBODw4cMkJSVx5swZABYvXoyRkRE6nY7vvvsOgPj4eK5cuZKrvD59+mBnZweAsbFxvrHu27cPgEaNGlGzZk0AevTooc2PjY19hD3X35OSkpICwKBBg7TtV6hQAS8vLwCMjIx4++23qV69OiYmJlhaWnLy5EkALly48MBt7NmzB9B3ubOxsUGn02ndvLKysti7d2+ubordu3cHoFq1ajRr1ixXWXFxcVp3mez9rlixIu3btwf0AxFkZmbmWuf111/HwsICyP+4Pux71bp1a8zMzNi8eTNVqlShUaNGDBs2DFNT0/vuf/Y+7Ny5kx07dgAwcOBAQN8FbPv27QBFvmHe1tZWO299fHy06feet4/C0tKS1157DdB3yTp69Kh2vowfPx6dToexsTFRUVHAv/dS/fnnnwB4eHgQFBQEQNeuXQsdR3p6On379sXBwQFjY2Ps7e217mP5nYP3fpYOHz4MgLu7O8HBwcC/51lO2efq1atXqV69OjqdjvDwcG3+vfeKeXp60qZNG207RfHyyy8Dud+7S5cuAWBqasoXX3xBzZo1MTU1xdjYmG3btgH5739ERAROTk4YGRlpn+PsskoqxpyGDh2KkZH+J5OxsbF2XLdt24aZmRk6nY5Ro0YB+u6mR44cISwsjEqVKhEfH4+9vT0hISG89tprXL16lQoVKuQq/37n+j///ENiYiIAL774IhYWFuh0Ou39vnv3LocOHcp3/4r7vBXiSSIDNwhhYFZWVowaNYqhQ4fy8ccf55mf896NnD+W8+vTns3GxgYAExOTPNNylpf94/xRubq64uDgkGf63bt3c70u6J4GQ+vVqxebNm1Cp9Ph4+ODtbU1R48e5ebNm3kSkvupXLky7u7ueaZbWlqSkZGhvS7ugQEe5bje773y8/PjyJEjLF68mAMHDnDo0CH++9//MmvWLGJiYrQf3/dq2rQpc+fOZefOnVSpUgVzc3OGDx/OF198wZYtW9i7dy9AnoTwUWUnBZD7XC7seQv6kQCzf+zey8vLC1tb21zTSmpQh3bt2nHy5ElMTEyoU6cOFhYWHDhwgPT09HzPwfvdH/QwrK2t8fX1zTM95zG+33YKI7vs/N67N998U0vaPTw8sLe359SpU1y+fDnf/c/vXCjKefAwMeZU0HGpXr06NWrUyDPdyMiIatWqceTIERYuXEhcXBx//vknc+bMYc6cOfzyyy+8+OKLeeJ4mFiEEKVDriQJUQa8/vrruLq6sn///jzzcv7APXXqFKC/if/69evFHsfVq1fZsmULAGvWrNFu7Pbz86Nq1aralSk/Pz+2b99OTEwMMTExLF26lA8++IBq1arlKu9hfsCFhIQAsGvXLv73v/8B+qsf2Qr6oV4QX19frKysAJg5cyY3btwAIC0tTbsROrv1/LXXXuPw4cOsX78ea2vrPGVlt/ZmX2m4N2YrKyvWrFmjHYeoqCgGDhxI27Zt8fPz0/Z/+fLlgP4G+t9//z1XWfXq1dOW+/HHHwF9S3T2DeSBgYF5WvQfdFwf9r2Kj49Hp9PxySefsGLFCo4fP46NjQ2ZmZnaTe/5yU5+kpKSWLZsGcHBwTg6OuLr68v8+fNJS0tDp9PxzDPP3DdOS0tLIO/xLUn3HjtfX1/tfY6IiGD37t3asZo3b542RH+dOnUAOHnyJAcPHgRg2bJlhYrhypUr2pXLsWPHcvDgQZYsWXLf9/XeeTnjyb6KkH3+5JR9rup0On744Qdt337//XfeeecdOnXqdN/tFKSgz8bDyv4MtmrVihMnThAdHY2Tk1OhyipIUWPM6d7jkn1cq1evzubNm7XjumbNGt58802CgoK4cOECSUlJvPfee/z0008cPXpUuwqW/T37MBwcHHj66acBWLFiBWlpaSiltPfb1NSUgICAfNf18/MDiue8FeJJI0mSEGWAqakpY8eOzXeepaUlDRs2BGDixIk0a9aM5557rsDW8KIwNzenffv2+Pr60rlzZwCcnZ21bh0TJkwA9AmUo6MjQUFBVK9eHRcXFyZPnlyobY4cORJra2tSUlLw9fXF19eXwYMHA/oueI86tHWFChW0H7YxMTE4OzsTEBCAg4OD9qPC398fgO+++w5fX19q1apFWlpanrKyf9DExsbi7++vdUP68MMPsbW1JTExkZo1axIYGIirqyuVK1fWRht0c3PTjuGkSZPw9PTE09NTGxEuW61atbRR4aZPn467uzuurq7Ex8djZGTEuHHjHmn/sz3Me7V161bc3d2pXr06devWxdXVVUsqs49RfmrUqKF120xOTiYsLAyA8PBwbURCf3//Bz6fKPv4Tp06lZCQED788MNC7WtRVKhQgdGjRwMwY8YMqlevTlBQEA4ODnh7e2sJ++DBg7G2tiYrK4tGjRrh6+vLiBEjCrVNe3t77XlRo0ePpk6dOtStWzfXFYQHyRlPw4YN8fX15Z133smz3JAhQ6hRowY3b97Ex8cHf39/PDw8qFSpEl26dCl0Y0tBn42HlX1+RUVF4enpSY0aNTh79myhYimpGO9n3LhxmJqaEhsbq32+nn76aapVq8bIkSMBOHr0qPbdExgYiJubG8ePHwfu//nKT/YIqLGxsbi4uODm5saSJUsAePvttwv8rA0aNAgrK6tc5+3QoUMLu9tCPFEkSRKijOjRo4fWOnyvefPm0bhxY0xMTDh//jzTp0/Pt4tHUVWrVo3FixeTmZmJTqejUaNGrF+/Xrv/pWvXrmzYsIGIiAjS09M5duwYFhYWdOnSJd8faA/D29ub3bt38+KLL2Jubs6JEyeoUaMGb7/9Nr/++muhksG3336bn376iUaNGpGVlaWVmd3aOm/ePG0I7du3bzNlypR8f7S88847tGjRAmtra/7880/t/qjatWuzZ88eunXrRsWKFTl69Cjp6ek0bdqUKVOmaOvPnj2bHj16YGVlxbVr1xg+fLj2Qy37KgrAt99+y5dffomPjw9nz57lzp07NGvWjKioKJ599tlH3n94uPcqKCiIjh07Ym5uzrFjx7h58yZBQUF8//33tGzZ8r7l5+xKl32PS+PGjbVpD3M/0tSpU7VzPjY2lhMnTjzqbhaL9957j0WLFtGgQQNu3LjBiRMnsLOzo0+fPvTv3x/Qt+avX7+egIAAMjMzMTExyTOc+sPKHho9JCQEY2NjMjMzWbRo0SM9K83BwYENGzbkiif7RzP8e35VqVKFmJgY+vfvj4ODA8eOHePGjRuEhITwn//8p9Dd6wr6bDysSZMm8fzzz2Ntbc3Nmzd59913tXtyiktRY7yf8PBwtm/fTvv27TExMdHuJ23Xrp3WsOHm5kaPHj2ws7MjPj6ef/75Bx8fHyZMmKCdVw+rV69erFq1irCwMG7evMnFixfx9/dnxowZ/Oc//ylwvWrVqrFu3Tr8/f3JzMzEyMiIVatWFX7HhXiC6JR0eBVCiBJx9uxZqlatqiWZly9fxtfXl3/++Ydu3brl2z1KlC/Z3bBGjx79yM9KKqoTJ07keljuwoUL6d27N6B/DlPr1q1LNR4hhHicyMANQghRQn7++WfGjh1LvXr1MDMzY/fu3Vy7dg1ra2s++ugjQ4cnyrmXXnqJtLQ0PD09uXLlCrt27QL0V/latWpl4OiEEKJ8k+52QghRQurUqUPt2rXZt28fUVFRWFhY0L17d/bs2aPdUC1EYT377LNkZGQQFRVFXFwcPj4+REZGsm7duhIblU8IIZ4U0t1OCCGEEEIIIXKQK0lCCCGEEEIIkYMkSUIIIYQQQgiRgyRJQgghhBBCCJGDJElCCCGEEEIIkYMkSUIIIYQQQgiRgyRJQgghhBBCCJGDJElCCCGEEEIIkYMkSUIIIYQQQgiRgyRJQgghhBBCCJGDJElCCCGEEEIIkYMkSUIIIYQQQgiRgyRJQgghhBBCCJFDiSVJ/fr1w8HBAT8/P21a165dCQwMJDAwEBcXFwIDAwFISEjA0tJSm/fGG29o68TFxVGnTh3c3d0ZNmwYSqmSClkIIYQQQgghMCmpgvv27cuQIUPo3bu3Nu2nn37S/n777bextbXVXteqVYuDBw/mKWfgwIHMnj2b0NBQ2rZty8aNG3n22WcfuP0qVarg4uJStJ0QQghRJAkJCVy+fNnQYZRJUk8JIYThFVRPlViS1KRJExISEvKdp5Ri6dKlbNmy5b5lXLx4kRs3btCgQQMAevfuzcqVKx8qSXJxcSE2NvaR4xZCCFF8goODDR1CmSX1lBBCGF5B9ZRB7knavn07Tz31FB4eHtq0M2fOEBQUxDPPPMP27dsBOH/+PM7Oztoyzs7OnD9/vsByZ82aRXBwMMHBwSQlJZXcDgghhBBCCCEeWyV2Jel+fvzxR7p37669dnR0JDExkcqVKxMXF8cLL7zAkSNHHrncAQMGMGDAAEBaL4UQQgghhBCFU+pJUkZGBr/88gtxcXHaNHNzc8zNzQGoV68etWrV4sSJEzg5OXHu3DltuXPnzuHk5FTaIQshhBBCCCGeIKWeJG3atAkvL69c3eiSkpKwt7fH2NiY06dPEx8fj5ubG/b29tjY2BATE0NoaCgLFixg6NChpR2yEOIxcffuXc6dO0daWpqhQ3nsWFhY4OzsjKmpqaFDEUKIEif1SfnzqPVUiSVJ3bt3Jzo6msuXL+Ps7ExkZCSvvvoqS5YsydXVDmDbtm188sknmJqaYmRkxMyZM7G3twdgxowZ9O3bl9TUVJ599tmHGrRBCCHyc+7cOSpWrIiLiws6nc7Q4Tw2lFJcuXKFc+fO4erqauhwhBCixEl9Ur4Upp4qsSTpxx9/zHf6vHnz8kzr1KkTnTp1ynf54OBgDh8+XJyhFd4fS2HzWEg+B7bO0PwT8H/J0FEJIR5SWlqaVGglQKfTUblyZRkwpyyQekqIUiH1SflSmHrKIAM3lEt/LIU1w+Buqv518ln9a5AKSIhyRCq0kiHHtQyQekqIUiXfe+XLo75fBhkCvFzaPPbfiifb3VT9dCGEEMLQpJ4SQohiI0nSw0o+92jThRDCAKZPn467uzs6nS7fJ4iLx5jUU0KIYtSzZ088PT3x8/OjX79+3L1719AhlSpJkh6WrfOjTRdClHsrD5wnbMIWXEeuI2zCFlYeKPhh1mVFWFgYmzZtombNmoYORZQ2qaeEKLPKY33Ss2dPjh8/zp9//klqairfffedoUMqVZIkPazmn4CpZe5pppb66UKIx87KA+f54Jc/OX89FQWcv57KB7/8WeSKLSEhAS8vL3r27Im3tzedO3fm9u3buLi4MHr0aOrWrUudOnU4fvw4AGPGjKFfv340bdoUNzc3pk6dCkBKSgrt2rUjICAAPz8/fvrpJwCCgoJwcXEpUoyinJJ6SogyqbzWJ23btkWn06HT6ahfv36uZ5c+CWTghoeVfdPr5rH6m2HRQduJcjOsEOVY1293FzjvQOJ10jOzck1LvZvJmDVHeCHIiasp6Qz8IS7X/J9eb/hQ2/3rr7/4/vvvCQsLo1+/fsyYMQOAKlWqsH//fmbMmMHEiRO1Vrvjx4/z+++/c/PmTTw9PRk4cCAbN26kevXqrFu3DoDk5OSH3m/xmMpTTwFtPpd6SohS8DjXJ3fv3mXhwoV8/fXXDxXT40KuJD0K/5dgxGHouRxQYP2UoSMSQpSQeyu0bNdvF71Pdo0aNQgLCwOgV69e7NixA4COHTsCUK9ePRISErTl27Vrh7m5OVWqVMHBwYFLly5Rp04dfvvtN95//322b9+Ora1tkeMSj4HseqrPWv1rqyqGjUcIUe7rk0GDBtGkSRMaN25c5HjLE7mSVBgujcG0Apz4FTxaGjoaIUQh3a+lLmzCFs5fT80z3clO353J3srsoVv67nXvMKTZr83NzQEwNjYmIyNDm589Pee82rVrs3//ftavX8+oUaNo3rw5n3wi3arE/6sRCmbWcHIzeLUzdDRCPPYe1/okMjKSpKQkvv3220LFV57JlaTCMLUA12cg/ldQytDRCCFKwLutPbE0Nc41zdLUmHdbexa57MTERHbv1nfNWLx4MeHh4Y9cxoULF6hQoQK9evXi3XffZf/+/UWOSzxGTMz0DXqnNhs6EiGeeOW1Pvnuu+/49ddf+fHHHzEyevJShidvj4tL7dZwPRGSjhs6EiFECXghyInxHevgZGeJDn2L3/iOdXghyKnIZXt6evLNN9/g7e3NtWvXGDhw4COX8eeff1K/fn0CAwOJjIxk1KhRAEydOhVnZ2fOnTuHv78//fv3L3K8opxybw7XEuDKKUNHIsQTrbzWJ2+88QaXLl2iYcOGBAYGMnbsk/XMNZ1Sj+elkODgYGJjY0tuA8nnYbIPtIiE8DdLbjtCiGJz7NgxvL29DRpDQkIC7du35/DhwwaNoyTkd3xL/Lu4HCvxY3PlFEyrqx9kqP5rJbcdIZ5AUp+UT49ST8mVpMKydYJmH8HThetDKoQQQpQoezdoNAye8jN0JEIIUe7IwA1F8cx7ho5ACFHOuLi4SKufKB06HbT61NBRCCFKiNQnJUuuJBWFUnAuDv6WE1QIIcqjyZMn4+vri5+fH927dyctLY0zZ84QGhqKu7s7Xbt2JT09HYA7d+7QtWtX3N3dCQ0NzTWs7vjx43F3d8fT05Nff/3VQHuTD6X0ddT1RENHIoQQ5YokSUWhsmBxF9j5ZD1cSwghHgfnz59n6tSpxMbGcvjwYTIzM1myZAnvv/8+I0aM4OTJk1SqVInvv/8egO+//55KlSpx8uRJRowYwfvvvw/A0aNHWbJkCUeOHGHjxo0MGjSIzMxMQ+7av+7chG+bQOxcQ0cihBDliiRJRWFkDN0WQ5sJho5ECCFEIWRkZJCamkpGRga3b9/G0dGRLVu20LlzZwD69OnDypUrAVi1ahV9+vQBoHPnzmzevBmlFKtWraJbt26Ym5vj6uqKu7s7e/fuNdg+5WJhA90WQf0Bho5ECCHKFUmSiurpBmBV2dBRCCGEeEROTk688847PP300zg6OmJra0u9evWws7PDxER/y66zszPnz58H9FeeatSoAYCJiQm2trZcuXIl1/R717nXrFmzCA4OJjg4mKSkpBLew//n+SzYOJbOtoQQ4jEhSVJx2DsbDiwydBRCiCdEdHQ07du3L5ayGjVqVCzllEfXrl1j1apVnDlzhgsXLpCSksLGjRtLdJsDBgwgNjaW2NhYqlatWqLb0mTcgX3fQcLO0tmeEKJUJCQk4OdX8qNX9u3bl+XLl5f4dsoaSZKKw5GVEDPD0FEIIYrbH0thsh+MsdP//8dSQ0dU7Hbt2mXoEAxm06ZNuLq6UrVqVUxNTenYsSM7d+7k+vXrZGRkAHDu3HLHrisAACAASURBVDmcnPQPfHRycuLs2bOAvptecnIylStXzjX93nXKBCMT2PIZHFho6EiEeHIZqD4pM/dHlkOSJBWH2q3h0mG4fvbBywohyoc/lsKaYZB8FlD6/9cMK3LFlpCQgJeXFz179sTb25vOnTtz+/Ztxo4dS0hICH5+fgwYMIDs53yfPHmSFi1aEBAQQN26dTl16lSu8vbt20dQUBCnTp1izZo1hIaGEhQURIsWLbh06RIASUlJtGzZEl9fX/r370/NmjW5fPkyANbW1oD+6lTTpk3p3LmzFl92DOvXr8fLy4t69eoxbNiwYruKZWhPP/00MTEx3L59G6UUmzdvxsfHh2bNmmmtpvPnz+f5558HoEOHDsyfPx+A5cuXExERgU6no0OHDixZsoQ7d+5w5swZ4uPjqV+/vsH2Kw8jY6jVDE5t0Y92J4QoXSVUn4C+webe+sTFxYX333+funXrsmzZMmbPnk1ISAgBAQF06tSJ27dvA/orRMOGDaNRo0a4ublp33tKKYYMGYKnpyctWrTgn3/+0bY3cuRIfHx88Pf355133ily/GVZiSVJ/fr1w8HBIddlwDFjxuDk5ERgYCCBgYGsX79em1fQ8KkbN27E09MTd3d3JkwoowMk1G6t/z8+yrBxCCEezdx2Bf9bNQTupuZe/m4qbNCPaEbKlbzrPKS//vqLQYMGcezYMWxsbJgxYwZDhgxh3759HD58mNTUVNauXQtAz549GTx4MIcOHWLXrl04Ov57b8muXbt44403WLVqFbVq1SI8PJyYmBgOHDhAt27d+OKLLwCIjIwkIiKCI0eO0LlzZxIT8x8O+sCBA0yZMoWjR49y+vRpdu7cSVpaGq+//jobNmwgLi6u9O6jKQWhoaF07tyZunXrUqdOHbKyshgwYACff/45kyZNwt3dnStXrvDqq68C8Oqrr3LlyhXc3d2ZNGmSVif5+vry0ksv4ePjQ5s2bfjmm28wNjY25K7lVSsCbl3SN+gJIYpfGapPACpXrsz+/fvp1q0bHTt2ZN++fRw6dAhvb29txE6AixcvsmPHDtauXcvIkSMBWLFiBX/99RdHjx5lwYIFWo+DK1eusGLFCo4cOcIff/zBqFGjinDAyr4Se5hs3759GTJkCL179841fcSIEXkyz5zDp164cIEWLVpw4sQJAAYPHsxvv/2Gs7MzISEhdOjQAR8fn5IKu3Cq1Aa7mnDiVwh51dDRCCGKQ+ad/KenXi1y0TVq1CAsLAyAXr16MXXqVFxdXfniiy+4ffs2V69exdfXl6ZNm3L+/HlefPFFACwsLLQyjh07xoABA4iKiqJ69eqAvptX165duXjxIunp6bi6ugKwY8cOVqxYAUCbNm2oVKlSvnHVr18fZ2dnAAIDA0lISMDa2ho3NzetrO7duzNr1qwiH4OyIjIyksjIyFzT3Nzc8h2dzsLCgmXLluVbzkcffcRHH31UIjEWi1oR+v9PbYFqdQwbixBPmlKuTwC6du2qLXP48GFGjRrF9evXuXXrFq1bt9bmvfDCCxgZGeHj46P1Pti2bRvdu3fH2NiY6tWrExGh//6wtbXFwsKCV199lfbt2z82vQoKUmJJUpMmTXI9aO9+7jd8qru7O25ubgB069aNVatWlb0kSaeD2m1g/wJ9y4CppaEjEkI8jFfWFTxvst//d424h+3/j2JmVfn+69+HTqfL83rQoEHExsZSo0YNxowZQ1pa2n3LcHR0JC0tjQMHDmhJ0tChQ3nrrbfo0KED0dHRjBkz5pHiMjc31/42NjbW7ssRjwGb6uDgAyc3Q9hwQ0cjxOOnDNUnAFZWVtq0vn37snLlSgICApg3bx7R0dHavJzf++oB3XFNTEzYu3cvmzdvZvny5UyfPp0tW7YUKu7yoNTvSZo+fTr+/v7069ePa9euARQ4fOqjDKtqcLVbQUYqnNlu6EiEEMWh+Sd5GzxMLfXTiygxMZHdu3cDsHjxYsLDwwGoUqUKt27d0vqFV6xYEWdnZ+05PXfu3NH6ktvZ2bFu3To++OADrcJLTk7WBgzIvncGICwsjKVL9X3fo6KitO/eh+Hp6cnp06e1Rq+ffvqpkHstDK5WBCTuhvQUQ0cixJPFAPVJTjdv3sTR0ZG7d++yaNGDR2Nu0qQJP/30E5mZmVy8eJHff/8dgFu3bpGcnEzbtm2ZPHkyhw4dKnL8ZVmpJkkDBw7k1KlTHDx4EEdHR95+++1iLd8gz5/IVjMcTK3gRMkOHyuEKCX+L8FzU/+/pU+n//+5qfrpReTp6ck333yDt7c3165dY+DAgbz22mv4+fnRunVrQkJCtGUXLlzI1KlT8ff3p1GjRvz999/avKeeeoq1a9cyePBg9uzZw5gxY+jSpQv16tWjSpUq2nKjR48mKioKPz8/li1bRrVq1ahYseJDxWppacmMGTNo06YN9erVo2LFitja2hb5GAgDcG8OmekyFLgQpa2U65N7ffrpp4SGhhIWFoaXl9cDy3zxxRfx8PDAx8eH3r1707BhQ0CfbLVv3x5/f3/Cw8OZNGlSkeMvy3TqQdfWiiAhIYH27dtz+HDeG0Vzzhs/fjwAH3zwAQCtW7fWuomMGTNGG8jh3uXuJzg4mNjY2OLYjYf3Yw/4+w948099FzwhRJly7NgxvL29DRrD/b4XS8qdO3cwNjbGxMSE3bt3M3DgQA4ePPjQ69+6dQtra2uUUgwePBgPDw9GjBiRZ7n8jq9BvovLiVI/NndT4XMXqNcXnv289LYrxGOoLNQn4tE9Sj1VqleSLl68qP29YsUKbeS7goZPDQkJIT4+njNnzpCens6SJUvo0KFDaYb8aHye198Qe+emoSMRQghNYmKiNvzrsGHDmD179iOtP3v2bAIDA/H19SU5OZnXX3+9hCIVJcrUEtxbQMb973cTQghRggM3dO/enejoaC5fvoyzszORkZFER0dz8OBBdDodLi4ufPvtt0Du4VNNTExyDZ86ffp0WrduTWZmJv369cPX17ekQi66gK76f0IIUQAXF5dSvYoE4OHhwYEDBwq9/ogRI/K9ciTKoa4/SE8HIYR4CCWWJP344495pmU/ayI/BQ2f2rZtW9q2bVussZW4lCv6kUqEEEKIsiQ7QcrK1D9kVgghRL5KfXS7x96eb2GiB9wu+tj3QgghRLFb0hN+lmf6CSHE/ZTYlaQnlmuTYhnSUQghhCgRzsFgZGroKIQQokyTJKm4OXjr/wkhhBBlUbjcXyaEEA8i3e1KQtoNOLISMuVp9UKI0jVlyhTtgbP56d+/P0ePHi3FiESZlJ4CV04ZOgohhCizJEkqCac2w7I+cG6voSMRQhTButPraLW8Ff7z/Wm1vBXrTq8zdEgPdL8kKTMzk++++w4fH59SjkqUOT90ghUylLsQpaWs1SexsbEMGzasxLcTHR3Nrl27Snw7JUGSpJJQKwKMTODEr4aORAhRSOtOr2PMrjFcTLmIQnEx5SJjdo0ploptwYIF+Pv7ExAQwMsvv0xCQgIRERH4+/vTvHlzEhMTAejbty/Lly/X1rO2tgb0lU7Tpk3p3LkzXl5e9OzZE6UUU6dO5cKFCzRr1oxmzZpp67z99tsEBASwe/dumjZtqj00LyoqioYNG1K3bl26dOnCrVu3ABg5ciQ+Pj74+/vzzjvvFHl/RRnk2gTOx0HqNUNHIsRjryTrk8IKDg5m6tSpJb6d0kiSlFJkZWUVe7lyT1JJsLCFpxtCfBS0jDR0NEKIAryy8ZUC5/2R9AfpWem5pqVlpjF+73jaubXjWto13op+K9f8uW3mPnCbR44cYdy4cezatYsqVapw9epV+vTpo/2bM2cOw4YNY+XKlfct58CBAxw5coTq1asTFhbGzp07GTZsGJMmTeL333+nSpUqAKSkpBAaGspXX32Va/3Lly8zbtw4Nm3ahJWVFZ9//jmTJk1i8ODBrFixguPHj6PT6bh+/foD90mUQ7UiYOvncDoafF80dDRClHuGqE8SEhJo06YNDRo0YNeuXYSEhPDKK68wevRo/vnnHxYtWgTA8OHDSUtLw9LSkrlz5+Lp6Ul0dDQTJ05k7dq1jBkzhsTERE6fPk1iYiJvvvnmfa8yLViwgIkTJ6LT6fD392fhwoWsWbOGcePGkZ6eTuXKlVm0aBGpqanMnDkTY2NjfvjhB6ZNm4aXlxdvvPGG1hg4ZcoUwsLCSEpKokePHly4cIGGDRvy22+/ERcXR5UqVZg0aRJz5swB9F3G33zzTRISEmjdujWhoaHExcXx0ksvce3aNaZMmQLoH4J+9OhRJk+e/MDjWBBJkkpK7dYQNQquJ4Ld04aORgjxiO6t0LIl30kuUrlbtmyhS5cuWhJjb2/P7t27+eWXXwB4+eWXee+99x5YTv369XF2dgYgMDCQhIQEwsPD8yxnbGxMp06d8kyPiYnh6NGjhIWFAZCenk7Dhg2xtbXFwsKCV199lfbt29O+fftC76sow5yCwdwWTm2RJEmIElZS9QnAyZMnWbZsGXPmzCEkJITFixezY8cOVq9ezX/+8x8WLFjA9u3bMTExYdOmTXz44Yf8/PPPeco5fvw4v//+Ozdv3sTT05OBAwdiapp3FMz8GvoAwsPDiYmJQafT8d133/HFF1/w1Vdf8cYbb2Btba31SujRowcjRowgPDycxMREWrduzbFjx4iMjCQiIoIPPviAjRs38v333wMQFxfH3Llz2bNnD0opQkNDeeaZZ6hUqRLx8fHMnz+fBg0acOvWLQICAvjyyy8xNTVl7ty5fPvtt0U6tpIklZTabfRJ0olfof5rho5GCJGP+7XUtVreiospF/NMd7RyBKCSRaWHaukrChMTE60LQVZWFunp/1a05ubm2t/GxsZkZOQ/UIyFhQXGxnkfGqqUomXLlvk++Hvv3r1s3ryZ5cuXM336dLZs2VLUXRFljbEJuDWBk1tAqX8fMiuEKBRD1Seurq7UqVMHAF9fX5o3b45Op6NOnTokJCSQnJxMnz59iI+PR6fTcffu3XzLadeuHebm5pibm+Pg4MClS5e0hric8mvoAzh37hxdu3bl4sWLpKen4+rqmu92Nm3alGvwoBs3bnDr1i127NjBihUrAGjTpg2VKlUCYMeOHbz44otYWVkB0LFjR7Zv306HDh2oWbMmDRo0APRdyyMiIli7di3e3t7cvXtXOy6FJfcklZTK7lDJVd/lTghR7gyvOxwLY4tc0yyMLRhed3iRyo2IiGDZsmVcuXIFgKtXr9KoUSOWLFkCwKJFi2jcuDEALi4uxMXFAbB69eoCK7ecKlasyM2bNx+4XIMGDdi5cycnT54E9N3yTpw4wa1bt0hOTqZt27ZMnjyZQ4cOFWo/RTlQqzncOAeXTxg6EiEeayVVn0DuBjMjIyPttZGRERkZGXz88cc0a9aMw4cPs2bNGtLS0h5Yzv0a3goydOhQhgwZwp9//sm3335b4HaysrKIiYnh4MGDHDx4kPPnz2v32z6q7MQpW//+/Zk3bx5z587llVcK7v74sCRJKik6nf5q0pltkF7wcLxCiLKpnVs7xjQag6OVIzp0OFo5MqbRGNq5tStSub6+vnz00Uc888wzBAQE8NZbbzFt2jTmzp2r9e3++uuvAXjttdfYunWrNujCvRVCfgYMGECbNm20gRsKUrVqVebNm0f37t3x9/enYcOGHD9+nJs3b9K+fXv8/f0JDw9n0qRJRdpfUYbVitD/f3KzYeMQ4jFXUvXJw0hOTsbJyQmAefPmFbm8/Br67t3O/PnzteXvbbhr1aoV06ZN014fPHgQgLCwMJYuXQroBxW6dk0/qEzjxo1ZuXIlt2/fJiUlhRUrVmgNifcKDQ3l7NmzLF68mO7duxd5X6W7XUmq3Qr2/FefKHm2MXQ0QohH1M6tXYlUYtmDNOSUX5e2p556ipiYGO31559/DkDTpk1p2rSpNn369Ona30OHDmXo0KHa6+wR67JFR0drf0dERLBv37482927Vx5f8ESoVFPf6+HUZmg4yNDRCPFYK6n65EHee+89+vTpw7hx42jXrujbz9nQZ2xsTFBQEPPmzWPMmDF06dKFSpUqERERwZkzZwB47rnn6Ny5M6tWrWLatGlMnTqVwYMH4+/vT0ZGBk2aNGHmzJmMHj2a7t27s3DhQho2bEi1atWoWLEidevWpW/fvtSvXx/QXy0KCgoiISEh3/heeuklDh48qHXXKwqdUkoVuZQyKDg4WBvm1mAy7sAXtSD8TWgiw+gKYWjHjh3D29vb0GE8tvI7vmXiu7iMKhPHZv17sH8BjPwfmJg/eHkhBCD1SXG7c+cOxsbGmJiYsHv3bgYOHKhdZXoU7du3Z8SIETRv3jzf+Y9ST8mVpJJkYg5vHQULG0NHIoQQQuTVaKj+nyRIQggDSkxM5KWXXiIrKwszMzNmz579SOtfv36d+vXrExAQUGCC9KgkSSppkiAJIYQoq+xqGDoCIUQZdOXKlXyTjc2bN1O5cuVi356HhwcHDhwo9Pp2dnacOFG8g9BIklTSMu/Ckp76p5s3GmLoaIQQQojcTkTpHyrb5j+GjkQIUUZUrly5UN3dHicyul1JMzbVd2MwzvtALiGEEMLg/jkCR1fBnVsPXlYIIZ4QciWpNHRdaOgIhBBCiPw1GAxhb8oDZYUQIge5klRasjLh9lVDRyGEMKDr168zY8YMQ4chRG4mZpIgCSHEPSRJKi3/bQTrZRhwIcqT5DVriI9ozjFvH+IjmpO8Zk2RyisoSXrUJ5sLUexi58KMRpCVZehIhBDFZN68eQwZkv/98NbW1gBcuHCBzp07A/oHu65fv15bZvXq1UyYMKHkAy2jJEkqLU714OQmyJQfQ0KUB8lr1nDx40/IuHABlCLjwgUufvxJkRKlkSNHcurUKQIDAwkJCaFx48Z06NABHx8fAF544QXq1auHr68vs2bN0tbbuHEjdevWzTW0aUpKCv369aN+/foEBQWxatUqAI4cOUL9+vUJDAzE39+f+Pj4IhwF8cQwraC/N+nvQ4aORIjHUnE3uhWX6tWrs3z5ciBvktShQwdGjhxpqNAMrsTuSerXrx9r167FwcGBw4cPA/Duu++yZs0azMzMqFWrFnPnzsXOzo6EhAS8vb3x9PQEoEGDBsycOROAuLg4+vbtS2pqKm3btuXrr79GVx67BdRuDQcXwdk94BJm6GiEEMD/Xu5d4LzUQ4dQ6em5pqm0NP7+7D/YPvccGdeucX7Y8Fzzay5ccN/tTZgwgcOHD3Pw4EGio6Np164dhw8fxtXVFYA5c+Zgb29PamoqISEhdOrUiaysLF577TW2bduGq6srV6/qu+1+9tlnREREMGfOHO35EC1atGDmzJkMHz6cnj17kp6eTmZmZmEOjXjS1Gqm///kZqgeZNhYhHjMZDe6qbQ0AK3RDcD2uecKXe4LL7zA2bNnSUtLY/jw4QwYMIC5c+cyfvx47OzsCAgIwNxc/wy0M2fO0KNHD27dusXzzz+vlZGQkED79u3Zv38/n3zyCampqezYsYMPPviA1NRUYmNj+eyzz/D39+fMmTMYGRmRkpKCl5cXp0+fJjExkcGDB5OUlESFChWYPXs2Xl5eLFu2jMjISIyNjbG1tWXbtm1FOIKGUWJJUt++fRkyZAi9e//7I6Rly5aMHz8eExMT3n//fcaPH8/nn38OQK1atfIdanDgwIHMnj2b0NBQ2rZty8aNG3n22WdLKuyS49YMjEzhxEZJkoQoB+5NkLJlXb9ebNuoX7++liABTJ06lRUrVgBw9uxZ4uPjSUpKokmTJtpy9vb2AERFRbF69WomTpwIQFpaGomJiTRs2JDPPvuMc+fO0bFjRzw8PIotXvEYs3aAanXg1BZoIl3DhXhUpd3oBnkb1tq1a8fo0aOJi4vD1taWZs2aERSkb/QYPnw4AwcOpHfv3nzzzTd5yjIzM2Ps2LHExsYyffp0QN9dD8DW1pbAwEC2bt1Ks2bNWLt2La1bt8bU1JQBAwYwc+ZMPDw82LNnD4MGDWLLli2MHTuWX3/9FScnJ64XY71ZmkosSWrSpAkJCQm5prVq1Ur7u0GDBtrlvYJcvHiRGzdu0KBBAwB69+7NypUry2eSZGEDNRtBfBS0+tTQ0QghuH8lFB/RXN/V7h4m1avr/69U6aEqsfuxsrLS/o6OjmbTpk3s3r2bChUq0LRpU9L+v9UxP0opfv75Z+0KfDZvb29CQ0NZt24dbdu25dtvvyUiIqJIcYonRK3msHs63LkJ5hUNHY0Qj42SanS7t2Ft4cKFNG3alKpVqwLQtWtX7QGrO3fu5Oeffwbg5Zdf5v3333+kbXXt2pWffvqJZs2asWTJEgYNGsStW7fYtWsXXbp00Za7c+cOAGFhYfTt25eXXnqJjh07Fmk/DcVgQ4DPmTOHrl27aq/PnDlDUFAQNjY2jBs3jsaNG3P+/HmcnZ21ZZydnTl//nyBZc6aNUvrx5+UlFRywRdW7dbw64dwLQEquRg6GiHEfTiMeDNX9wgAnYUFDiPeLHSZFStW5ObNm/nOS05OplKlSlSoUIHjx48TExMD6BuUBg0axJkzZ7Tudvb29rRu3Zpp06Yxbdo0dDodBw4cICgoiNOnT+Pm5sawYcNITEzkjz/+kCRJPBz35rBzCpzZDl5tDR2NEOVKaTe65dew5uXlxdGjRwtcpyi3q3To0IEPP/yQq1evEhcXR0REBCkpKdjZ2eXbE2zmzJns2bOHdevWUa9ePeLi4qhcuXKht28IBhm44bPPPsPExISePXsC4OjoSGJiIgcOHGDSpEn06NGDGzduPHK5AwYMIDY2ltjYWC2LLlNqt9H/fyLKsHEIIR7I9rnncPx0rL4S0+kwqV4dx0/HFqn/eOXKlQkLC8PPz493330317w2bdqQkZGBt7c3I0eO1K6gV61alVmzZtGxY0cCAgK0xqWPP/6Yu3fv4u/vj6+vLx9//DEAS5cuxc/Pj8DAQA4fPpyry7MQ91UjFEyt4NRmQ0cixGPFYcSb6Cwsck0raqNbfg1rqampbN26lStXrnD37l2WLVumLR8WFsaSJUsAWLRoUb5l3q8hz9rampCQEIYPH0779u0xNjbGxsYGV1dXbTtKKQ4d0g/+curUKUJDQxk7dixVq1bl7Nmzhd5XQyn1K0nz5s1j7dq1bN68Wctozc3NtRvL6tWrR61atThx4gROTk6cO3dOW/fcuXM4OTmVdsjFp3ItsK8F8b9C6ABDRyOEeADb554rUlKUn8WLF+c73dzcnA0bNuQ779lnn83TzdjS0pJvv/02z7IjR458okcjEkVgYg4u4frBG4QQxSa7Hvln8hQyLl7ExNERhxFvFql+adOmDTNnztQGPmvQoAGOjo6MGTOGhg0bYmdnR2BgoLb8119/TY8ePfj8889zDdyQU7NmzZgwYQKBgYF88MEHeeZ37dqVLl26EB0drU1btGgRAwcOZNy4cdy9e5du3boREBDAu+++S3x8PEopmjdvTkBAQKH31VBKNUnauHEjX3zxBVu3bqVChQra9KSkJOzt7TE2Nub06dPEx8fj5uaGvb09NjY2xMTEEBoayoIFCxg6dGhphlz8areBfd9BegqYWT14eSGEEKK0uDfXN+RdPQ32boaORojHRnE3uhXUsNa0aVNeeeWVPNNdXV3ZvXu39nrcuHEAuLi4aKNQ29vbs2/fvlzr9e3bV/u7c+fOKKXylLtx48Y82/vll18efmfKqBJLkrp37050dDSXL1/G2dmZyMhIxo8fz507d2jZsiXw71Df27Zt45NPPsHU1BQjIyNmzpypjeA0Y8YMbQjw/FpTy536/SGgm/6ZFEIIIURZUrs1pFwGE0tDRyKEEAZVYknSjz/+mGfaq6++mu+ynTp1olOnTvnOCw4O1jLcx4K0zAkhhCirKrlAxEeGjkIIIQzOIAM3PPHOxcLGD+GeS5ZCCCFK1/Xr1+ncuTNeXl54e3uze/durl69SsuWLfHw8KBly5Zcu3YN0N+UPGzYMNzd3fH392f//v1aOfPnz8fDwwMPDw/mz59vqN0pHum3IX4TZN41dCRCCGEwkiQZQtJxOLAQksvfSB9CCPE4GT58OG3atOH48eMcOnQIb29vJkyYQPPmzYmPj6d58+ZMmDABgA0bNhAfH098fDyzZs1i4MCBAFy9epXIyEj27NnD3r17iYyM1BKrcunUZljUCc7te/CyQgjxmJIkyRD8OsN7p8HuaUNHIoQQT6zk5GS2bdumdQU3MzPDzs6OVatW0adPHwD69OnDypUrAVi1ahW9e/dGp9PRoEEDrl+/zsWLF/n1119p2bIl9vb2VKpUiZYtW+Z7I3O54dYUev0C1YMMHYkQQhjMA5OklJQUsrKyADhx4gSrV6/m7l25BF8kphZgbGroKIQQZYiLiwuXL18G9M+jEI+mMHXVmTNnqFq1Kq+88gpBQUH079+flJQULl26hKOjIwDVqlXj0qVLAJw/f54aNWpo62c/4Lyg6fmZNWsWwcHBBAcHl82HngOYV9SPcmcqgzcIIZ5cD0ySmjRpQlpaGufPn6dVq1YsXLgw13CAopBObYFvGuhHERJClEkn9vzN/A938s0bW5j/4U5O7Pnb0CHloZTSkoMnWWHqqoyMDPbv38/AgQM5cOAAVlZWWte6bDqdrkhPqb9XmX/oebZr/4PNn0LKFUNHIoQooujoaHbt2lUq22rbti3Xr18vlW2VtAcmSUopKlSowC+//MKgQYNYtmwZR44cKY3YHm8WdpB0DOJ/M3QkQoh8nNjzN78vOs6tq3cAuHX1Dr8vOl4sidILL7xAvXr18PX1ZdasWfdd9ssvvyQkJAR/f39Gjx4NQEJCAp6envTu3Rs/Pz/Onj3Lp59+iqenJ+Hh4XTv3p2JEycC+qeet2nThnr16tG4cWOOHz8O6J99MWzYMBo1aoSbkvcnUQAAIABJREFUmxvLly8H4OLFizRp0oTAwED8/PzYvn17kfe3NBSmrnJ2dsbZ2ZnQ0FBA/wyQ/fv389RTT3Hx4kVAfzwcHBwAcHJyyvXU+OwHnBc0vVxLuQzbJ8Lp3w0diRCPBUM2upVGkpTdYLd+/Xrs7OxKdFul5aGSpN27d7No0SLatWsHQGZmZokH9thzDATrp/QP7RNCGMSKr/YX+G/LwmNkpOe+QpORnsW2pScASL2VnmedhzVnzhzi4uKIjY1l6tSpXLmSf2t9VFQU8fHx7N27l4MHDxIXF8e2bdsAiI+PZ9CgQRw5coR//vmHn3/+mUOHDrFhwwZiY2O1MgYMGMC0adOIi4tj4sSJDBo0SJt38eJFduzYwdq1axk5ciQAixcvpnXr1hw8eJBDhw7lemJ7WVaYuqpatWrUqFGDv/76C4DNmzfj4+NDhw4dtBHq5s+frz2dvkOHDixYsAClFDExMdja2uLo6Ejr1q2Jiori2rVrXLt2jaioKFq3bl2Ce1sKqgeCZSU4udnQkQhR7pVUo9uCBQvw9/cnICCAl19+mTVr1hAaGkpQUBAtWrTg0qVLJCQkMHPmTCZPnkxgYCDbt28nKSmJTp06ERISQkhICDt37gQgKSmJli1b4uvrS//+/alZs6bWDXzSpEn4+fnh5+fHlClTgPwb7HJ2Hf/hhx+oX78+gYGBvP7662RmZpKZmUnfvn3x8/OjTp06TJ48uUjHoCQ98DlJU6ZMYfz48bz44ov4+vpy+vRpmv0fe3ceF1W9P378dZhhB5EdBAQRF1xQUUNz11xygSzTzMrUsmtlpLdvWV69Vpbar9zKbnkzl7LUvKmZppZL5obiniulqCCLsgko68zvjyNjJMg6MyDv5+MxD5nDmTnvmR6dD+9zPp/3u1cvU8R2f7OwgCZ94fQPaplVWaMkRI1SWFByif7c7IIqv/fChQtZt24dAFeuXCEmJqbE/bZt28a2bdto105dQJ+VlUVMTAwNGzbE39+fTp06AbB3714iIiKwsbHBxsaGIbe7umdlZbFv3z4ef/zxO/Hn5hp+fuSRR7CwsKBFixaGdTcdO3Zk7Nix5Ofn88gjj9SaJKmyY9XHH3/MqFGjyMvLIzAwkKVLl6LT6Rg+fDhLlizB39+fNWvWAOo0ks2bNxMUFISdnR1Lly4F1C7106ZNo2PHjgBMnz7d0BC91rLQqAUc/tyhtquoximHQtyP7nWhLOlixl1jStFFt6ZhXtzKymPL58V7gg79Z+g9j3fq1ClmzpzJvn37cHNzIzU1FUVROHDgAIqi8MUXX/DBBx/w0Ucf8Y9//AMHBwdee+01AJ588kkmTZpE165duXz5Mv379+fMmTO8/fbb9O7dmzfffJMtW7awZMkSAA4fPszSpUuJiopCr9cTFhZGjx49cHZ2JiYmhuXLlxvGoyJnzpxh9erV7N27F0tLS1588UVWrlxJy5YtiY+PN/RArclT88pMknr06EGPHj24efMmAIGBgSxcuNDogdUJTQfA0a/h8gFo1M3c0QhR59xrEFr+1l7DVb+/cnCxBsDWwarMQawku3bt4pdffmH//v3Y2dnRs2dPcnJyStxXr9fz5ptv8sILLxTbHhsbi729fZnH0ul01K9fn2PHjpX4e2tr62LHAnVtz+7du9m0aRPPPvsskydP5plnninvxzObyo5Vbdu2LXbnrcj27XffQVEUhUWLFpX4PmPHjmXs2LEVjLqGa9wHTq2D5NPg2dLc0QhRaxnjotuOHTt4/PHHcXNzA9SLNSdPnmTEiBEkJCSQl5dHo0aNSnztL7/8wunTpw3Pb9y4QVZWFnv27DFcwBswYADOzs4A7Nmzh6FDhxrGnUcffZTffvuN8PDwYhfs/mr79u0cPnzYcPHo1q1beHh4MGTIEC5cuMDEiRMZNGgQ/fr1q/R3YGxlTrfbv38/LVq0oHnz5gAcP3682HQNUQWBPcHCUqbcCVEDdY5ojNaq+ClSa2VB54jGVXrfjIwMnJ2dsbOz4+zZsxw4cKDUffv378+XX35JVlYWoFZXS05Ovmu/Ll26sHHjRnJycsjKyuLHH38EoF69ejRq1IjvvvsOUBOh48eP3zO+S5cu4enpyfPPP89zzz1XrGFqTSZjlRE07q3+K1PuhCjT0H+Glvoourj2d3+/6PbXR2VMnDiRl19+mZMnT/L555+XegFOp9Nx4MABjh07xrFjx4iPj690VdXSLtjp9XpGjx5tOMa5c+eYMWMGzs7OHD9+nJ49e/LZZ5/x3HPPVeq4plBmkvTqq6+ydetWXF1dAWjTpo1hTryoImtHCOgK5yVJEqKmaRrmRa9RzQ2DmIOLNb1GNadpmFeV3nfAgAEUFBQQHBzMlClTSrwCV6Rfv348+eSTdO7cmdatWzNs2DAyMzPv2q9jx46Eh4cTEhLCww8/TOvWrXFycgJg5cqVLFmyhDZt2tCyZUs2bNhwz/h27dpFmzZtaNeuHatXryYyMrJKn9dUZKwyAicfcA9Wm8sKISrNGBfdevfuzXfffWdY05qamkpGRoahaEzRukoAR0fHYmNHv379+Pjjjw3Pi2YbdOnSxTC9uGidJUC3bt1Yv349N2/eJDs7m3Xr1tGt271nQPXp04e1a9caLuylpqZy6dIlrl+/jk6n47HHHmPmzJk1+kJcmdPtgGL9HwA0Go1RgqmTmvaHLVMg9SK4lHxbVAhhHk3DvKqcFP2dtbU1P/30013bY2NjDT8X3TkCiIyMLDFRKZrPXeS1115jxowZ3Lx5k+7du9O+fXsAGjVqVGJj02XLlhV7XnTM0aNHGxqp1jYyVhlB495w6AvIuwlWduaORohaqWgc2b/hT7JSc3FwsaZzROMqjS8tW7Zk6tSp9OjRA41GQ7t27ZgxYwaPP/44zs7O9O7dm4sXLwIwZMgQhg0bxoYNG/j4449ZuHAhL730EiEhIRQUFNC9e3c+++wz/v3vfzNy5Ei++uorOnfujJeXF46OjoSGhvLss8/ywAMPAPDcc8/Rrl27YuPW37Vo0YKZM2fSr18/dDodlpaWLFq0CFtbW8aMGWNoXTFr1qxKfwfGVmaS5Ofnx759+1AUhfz8fBYsWEBwcLApYqsbipKkmG0Q9kLZ+wshRAnGjx/P6dOnycnJYfTo0YSGVm66Rm0lY5WRBPWGA4vg0j5o8pC5oxGi1jLGRbeSLmoVVeMsduymTTlx4kSxbatXr75rPycnJ7Zu3YpWq2X//v0cOnTIsHZ18uTJTJ48udj+AQEBd12w+2viNGLECEaMGHHXcWry3aO/KjNJ+uyzz4iMjCQ+Ph4fHx/69etX6sJVUQkugdD9dfBpb+5IhBC12DfffGPuEMxKxioj8e8Czo0gp+ZWoBJCVI/Lly8zfPhwdDodVlZW/Pe//zV3SGZVZpLk5ubGypUrTRFL3dV7qrkjEKLO0Ov1KFLOuNoVVcczFxmrjMTSFiJLro4ohLi/NGnShKNHj5o7jBqj1CTpgw8+4PXXX2fixIkl/kEhZcCrkU4HCUfB0h48mps7GiHuWzY2NqSkpODq6iqJUjXS6/WkpKRgY2Nj8mPLWGUiej3oCkFTrqXMQghR65V6tiuay92hQweTBVNn6QpgxSPQ8hEI/7js/YUQleLr60tcXBzXrl0zdyj3HRsbG3x9fU1+XBmrTCAzCRb3hF5vQmjN75klhBDVodQkaciQIRQWFnLy5Ek+/PBDU8ZU92itYOQqcJe7SEIYk6WlZanN9UTtJGOVCTh4qEUb6jc0dyRCCGEy97xvrtFo2Lt3r6liqdsCupg7AiGEqJVkrDIyRZFZDkKIOqfMycVt27YlPDycxx9/vFhX3UcffdSogdU5ej1EfQ52rhDyuLmjEUKIWkXGKhNIuwRaa3Cs3jLGQojKcXBwKNZX7+9iY2MZPHjwXWW67+XZZ59l8ODBDBs2rDpCrNUsytohJycHV1dXduzYwcaNG9m4cSM//vhjud587NixeHh40KpVK8O21NRU+vbtS5MmTejbt6+hm69er+eVV14hKCiIkJCQYjXUly9fTpMmTWjSpEmxDsL3FUWBk99B1H/MHYkQQtQ6VRmrRDncSoMFbeDwMnNHIkStdOa3nSx+aQwfPTGExS+N4cxvO80dkihDmXeSli5dWuk3f/bZZ3n55Zd55pk7Cz1nz55Nnz59mDJlCrNnz2b27NnMmTOHn376iZiYGGJiYoiKimLChAlERUWRmprK22+/TXR0NIqi0L59e8LDw3F2dq50XDVWPR84swFm1AcnX+gzHUKGmzsqIYSo8aoyVolysHWGBu3gj+3Qc4q5oxGiVjnz2062Lf6EgrxcADKvX2Pb4k8ACO7Wq8rvn5WVRUREBGlpaeTn5zNz5kxDU9mCggJGjRrFkSNHaNmyJStWrMDOzo7Dhw8zefJksrKycHNzY9myZXh7exd73ylTpvDDDz+g1Wrp169fnVv3WWaSFBcXx8SJEw3zvbt168aCBQvKVcWoe/fuxTrvAmzYsIFdu3YBaqfgnj17MmfOHDZs2MAzzzyDoih06tSJ9PR0EhIS2LVrF3379sXFxQWAvn37smXLFkaOHFnBj1rDnVgDMVtuP9FDxhXY+Ir6VBIlIYS4p6qMVaKcgvrAbx/BrXSwrW/uaISoUVa/XfrFg4Tz5ygsyC+2rSAvlx3LFhPcrRc3b2Swcd6sYr8f8e/Z5T62jY0N69ato169ely/fp1OnToRHh4OwLlz51iyZAldunRh7NixfPrpp0RGRjJx4kQ2bNiAu7s7q1evZurUqXz55ZeG90xJSWHdunWcPXsWRVFIT697DaXLnG43ZswYwsPDuXr1KlevXmXIkCGMGTOm0gdMSkoyZKpeXl4kJSUBEB8fj5+fn2E/X19f4uPjS91+39n+DhTkFt+Wf0vdLoQQ4p6qe6wSJWjcB/Q6uPiruSMRolb5e4JUJCcrs1reX6/X89ZbbxESEsJDDz1EfHy84e9rPz8/unRRi4M99dRT7Nmzh3PnzvH777/Tt29f2rZty8yZM4mLiyv2nk5OTtjY2DBu3Di+//577OzsqiXW2qTMO0nXrl0rNtA8++yzzJ8/v1oOrihKtTZ0XLx4MYsXLwaofX1QMuIqtl0IIYSBMccqcZtvB7Cup065axFh7miEqFHudedn8UtjyLx+99+ljm7uANjVc6rQnaO/W7lyJdeuXePw4cNYWloSEBBATk4OwF1/ZyuKgl6vp2XLluzfv7/U99RqtRw8eJDt27ezdu1aPvnkE3bs2FHpGGujMu8kubq68vXXX1NYWEhhYSFff/01rq6ulT6gp6cnCQkJACQkJODh4QGAj48PV65cMewXFxeHj49PqdtLMn78eKKjo4mOjsbd3b3SMZqFUylTQkrbLoQQwqC6xypRAo0lNOoOf+5QK7IKIcql2xPPoLWyLrZNa2VNtyeqpzlzRkYGHh4eWFpasnPnTi5dumT43eXLlw3J0DfffEPXrl1p1qwZ165dM2zPz8/n1KlTxd4zKyuLjIwMBg4cyLx58zh+/Hi1xFqblJkkffnll6xZswYvLy+8vb1Zu3ZtlRbIhoeHGyrULV++3LCwLDw8nBUrVqDX6zlw4ABOTk54e3vTv39/tm3bRlpaGmlpaWzbto3+/ftX+vg1Vp/pYGl79/YO40wfixBC1DLVPVaJUtg4qWtm33aGea3U9bRCiHsK7taLfuNfVu8cKQqObu70G/9ytRRtABg1ahTR0dG0bt2aFStW0Lx5c8PvmjVrxqJFiwgODiYtLY0JEyZgZWXF2rVreeONN2jTpg1t27Zl3759xd4zMzOTwYMHExISQteuXZk7d261xFqblDndzt/fnx9++KFSbz5y5Eh27drF9evX8fX15e2332bKlCkMHz6cJUuW4O/vz5o16gl24MCBbN68maCgIOzs7AyDm4uLC9OmTaNjx44ATJ8+3VDE4b5SVJxh+zvqFDtHb8jLUkuDCyGEuKeqjFWinE6sgd//d/uJFBgSoiKCu/WqtqSoSFGPJDc3t1Knzp09e7bE7W3btmX37t13bV+2bJnh54MHD1Y9yFpM0evvfc/8lVdeuWubk5MTHTp0MNwFqok6dOhAdHS0ucOompupYHcfJoRCiDrDVOfi2jhW1bpxal4rNTH6Oyc/mFT+ZpVC3A/OnDlDcHCwucMQFVTSf7fSzsXlaiZ77NgxQzPXEydOEBcXx5IlS3j11VerL2pxt6IEKf4wHFpi3liEEKIGk7FKdT4qkeVv7WXRP3aw/K29nI9KrL43lwJDQog6pMzpdidOnGDv3r1oNBoAJkyYQLdu3dizZw+tW7c2eoACiFoMVw5A2ydLXrckhBB1nIxVaoK0c+VZCvJ0AGSl5rJzpTrVpmmYV9UP4ORbyp0kKTAk6ia9Xl+tVZqFcZUxee4uZd5JSktLM8x5BMjOziY1NRWNRoO1tfU9XimqzaCP4LkdkiAJIUQpZKyC/Rv+NCRIRQrydOzf8Gf1HKCkAkOKhbpdiDrGxsaGlJSUCv/hLcxDr9eTkpKCjY1NuV9T5p2k119/nbZt29KzZ0/0ej27d+/mrbfeIjs7m4ceeqhKAYtysnZQHwV5EPUZhL0A2rox6AshRHnIWKXeOarI9gr7e4EhO1foMFaKNog6ydfXl7i4uNrXl7MOs7Gxwde3/He+yyzcAGo/o6IKFx07dqRBgwaVj9BEat2C2PK4sAtWRED7MTBEmiQKIWo+U56La9tYVd3fzfK39paYEDm4WDP6/S7VdpwS5d0EKzvjHkMIIYyg0oUb9Ho927dv5/jx40RERFBQUFDnSwKaTWBP6PIqHF4KR1eaOxohhKgxZKyCzhGN0VoVH9YVC4XOEY2Ne+A98+CzrpCbVfa+QghRS5SZJL344ovs37+fb7/9FgBHR0deeuklowcmStF7GjTqAZsmQ0Ld634shBAlkbFKLc7Qa1RzHFzU6diWNhr0Oj0OruWfg18pvh0h9QJsfcu4xxFCCBMqM0mKiopi0aJFhoVOzs7O5OXlGT0wUQqNFoZ9qc4FX/202ktJCCHqOBmrVE3DvBj9fhde+qw3z87ugoOLNbtWnqOwQFf2iysroCt0iYQjy+HsZuMdRwghTKjMJMnS0pLCwkJDicNr165hYVHmy4Qx2bvB8K8gMwG+Hw86Iw5+QghRC8hYdTcrGy09RjYjLSGbo9suGfdgvaaCV2v44WXITDLusYQQwgTKHEFeeeUVhg4dSnJyMlOnTqVr1668+eabpohN3Itve3h4DvzxM+z+wNzRCCGEWclYVbKA1m40DvUgevMl0pNuGu9AWit49AvIy1YTJSmLLISo5cosAT5q1Cjat2/P9u3b0ev1rF+/nuDgYFPEJsrSfgzERcOu2eqc8KA+5o5ICCHMQsaq0nUb0YQrZ1LZ9c1ZIl5tZ7zmlx7Noe878NPrEL0EOj5nnOMIIYQJlJkkPf3003z11Vc0b978rm3CzBRFbTRr6ww+oeaORgghzEbGqtLZO1nT9fEgbmXlo9erQ4fRdHwezm+Frf9Siwy5NTHiwYQQwnjKnG536tSpYs8LCws5fPiw0QISFWRpC/3fUxOlglzIv2XuiIQQwuRkrLq34AcbENrPHwsLY2ZIgIUFRCxSx6Zt04x7LCGEMKJSk6RZs2bh6OjIiRMnqFevHo6Ojjg6OuLh4UFERIQpYxTlUZgPywbBj5PNHYkQQpiMjFUV88fhZPaujTHuQep5w8hV8Minxj2OEEIYUalJ0ptvvklmZib/93//x40bN8jMzCQzM5OUlBRmzZplyhhFeWgsoflgaPawuSMRQgiTkbGqYq7HZXI1Jp38vELjHqhhGNi5qBfwUi8a91hCCGEEZa5JmjVrFmlpacTExJCTk2PY3r17d6MGJiqh66t3fs7PAUsjNxAUQogaQsaq8uk4qBEPDAk0/rS7It+Ph/jD8NJBGZOEELVKmUnSF198wYIFC4iLi6Nt27YcOHCAzp07s2PHDlPEJyrj2Lfw62x4brvaU0kIIe5zMlaVj0arTiDJycrnakw6ge3cjXvAThPgRrwkSEKIWqfMwg0LFizg0KFD+Pv7s3PnTo4ePUr9+vVNEZuoLM8WkJkIa8dAYYG5oxFCCKOrylhVWFhIu3btGDx4MAAXL14kLCyMoKAgRowYQV5eHgC5ubmMGDGCoKAgwsLCiI2NNbzHrFmzCAoKolmzZmzdurXaP191i9p4ga3//Z2Uq1nGPZDfA9ByqPqzFBYSQtQiZSZJNjY22NioV4Byc3Np3rw5586dM3pgogq828DgeXBxN+ycae5ohBDC6KoyVi1YsKBYT6U33niDSZMm8ccff+Ds7MySJUsAWLJkCc7Ozvzxxx9MmjSJN954A4DTp0+zatUqTp06xZYtW3jxxRcpLDTymp8qemBwI6xstez6+hx6nQkav55cCwvbwY0E4x9LCCGqQZlJkq+vL+np6TzyyCP07duXiIgI/P39TRGbqIq2T0KHsbBnHpzZaO5ohBDCqCo7VsXFxbFp0yaee05tfKrX69mxYwfDhg0DYPTo0axfvx6ADRs2MHr0aACGDRtmaFy7YcMGnnjiCaytrWnUqBFBQUEcPHjQSJ+0etg6WvHgY0EkXsjg1J6rxj+gd1vIyYD1E0CnM/7xhBCiispck7Ru3ToAZsyYQa9evcjIyGDAgAFGD0xUgwGzIeE4rJsA7sHgFmTuiIQQwigqO1a9+uqrfPDBB2RmZgKQkpJC/fr10WrV4dHX15f4+HgA4uPj8fPzA0Cr1eLk5ERKSgrx8fF06tTJ8J5/fc3fLV68mMWLFwNw7dq1Sn7a6tG8sxfnohLYv+5PGrVxw97J2ngHcwtSe/r9OAkOLoZO/zDesYQQohqUeSfpwIEDhsGjR48e9OzZk6NHj1b6gOfOnaNt27aGR7169Zg/fz4zZszAx8fHsH3z5s2G19S2ud41htYahq8ArRWsfgpyjTz3XAghzKQyY9WPP/6Ih4cH7du3N0WIAIwfP57o6Giio6Nxdzdy0YQyKIpCzyebU5ivY88aI/dOAmg/BpoOgF/+DclnjH88IYSogjKTpAkTJuDg4GB47uDgwIQJEyp9wGbNmnHs2DGOHTvG4cOHsbOzY+hQdVHnpEmTDL8bOHAgUDvnetcoTr4w7Eu4fg5WRMC8VjCjvvrviTXmjk4IIapFZcaqvXv38sMPPxAQEMATTzzBjh07iIyMJD09nYICtehNXFwcPj4+APj4+HDlyhUACgoKyMjIwNXVtdj2v7+mpqvvaUeHgf78cTiZ2JPXjXswRYHwj8HKAb5/HgpyjXs8IYSogjKTJL1ej6Lc6adgYWFhGDyqavv27TRu3Pie88Zr41zvGiewJ7R4BOKjIeMKoFf/3fiKJEpCiPtCZcaqWbNmERcXR2xsLKtWraJ3796sXLmSXr16sXbtWgCWL19OREQEAOHh4SxfvhyAtWvX0rt3bxRFITw8nFWrVpGbm8vFixeJiYnhgQceMNInvbdNFzbRb20/QpaH0G9tPzZd2FTma9r188fZ257d354nP9fIFyEdPCDiE0g8CTvfM+6xhBCiCspMkgIDA1m4cCH5+fnk5+ezYMECAgMDq+Xgq1atYuTIkYbnn3zyCSEhIYwdO5a0tDSg+BxwKHuud4cOHejQoYNR5npnbNxITO8+nAluQUzvPmRsrEUFEeIO3b0t/xZsf8f0sQghRDWrzrFqzpw5zJ07l6CgIFJSUhg3bhwA48aNIyUlhaCgIObOncvs2bMBaNmyJcOHD6dFixYMGDCARYsWodFoqu2zldemC5uYsW8GCdkJ6NGTkJ3AjH0zykyUNFoLeo5qRlZ6LldOpxo/0GYPQ/tnYe9CiN1j/OMJIUQlKHq9/p61P5OTk3nllVfYsWMHiqLQp08f5s+fj4eHR5UOnJeXR4MGDTh16hSenp4kJSXh5uaGoihMmzaNhIQEvvzyS15++WU6derEU089BaiD1MMPP2yoPFSaDh06EB0dXaUY/ypj40YSpk1H/5dO7oqNDd7vvoPTkCHVdhyjmVEfKOk/tQIz0k0djRCijqjuc3FpjDVWGVN1fzf91vYjIfvuEtve9t5sG7atzNffuH6Lem621RbPPeVlw2fdQGMFE/aBRZnXbIUQwihKOxeXWd3Ow8ODVatWVXtAP/30E6GhoXh6egIY/gV4/vnnDU39aspc7+R584slSAD6nByS582vHUmSk+/tqXYlbBdCiFrOWGNVbZKYnVih7X9XlCAlX7qBm68DFhojJi5W9jB8ubo+SRIkIUQNZLYz07fffltsql1Cwp2rX+vWraNVq1YANWaud0FCyQ3wStte4/SZDpZ/u0JoaQsdxsHlA+aJSQghRLXxsvcqcbujlWO53yP50g2+mxXNaVP0TvJqDS6NQK+H1AvGP54QQlSAWZKk7Oxsfv75Zx599FHDttdff53WrVsTEhLCzp07mTdvHlBz5nprvb0rtL3GCRkOQxaCkx+gqP8OWQiX9sKyQXDgM3WgEkIIUStFhkZio7Epts1CseBG3g2Wn1pervdwb+hIz1HNaBpWcsJlFDtmwuc9IbN8d7yEEMIUSp1ut2DBAiIjI9m7dy9dunSp1oPa29uTkpJSbNtXX31V6v5Tp05l6tSp1RpDRXlMevWuNUkoCm7jx5svqIoKGa4+/qpJP1j3D9jyhlrcIXyhOg1CCCFqAWOOVbXNoMBBACw4soDE7ES87L14qe1L7I7bzYfRH1KoL2Rsq7H3fA9FUWjZTZ3SXligw0KjFKsaaBTtRoG9O9jX3PVjQoi6p9Q7SUuXLgVg4sSJJgumJnMaMgTvd99B26ABKAoaNzdQFLJ276aM2hc1m219eOIb6D0NTn0PXzwE1/8wd1RCCFEuMlYVNyhwENuGbePE6BNsG7aNiKAI5nSfw8MBDzPv8Dy+OPlFud6XJoOxAAAgAElEQVTnRsotVr17kAtHq79S7F1cAqHTP9S1Sfk5Ze8vhBAmUOqdpODgYJo0acLVq1cJCQkxbC/qRXHixAmTBFiTOA0ZUqxIQ+qKFSS9P4vUZctxHfOs+QKrKgsL6P4a+ITC2nHw317wyH8geLC5IxNCiHuSsapsWgst73d7H0VRWHBkAY6WjoxoPuKer3Gob43WyoLdq8/jG+yCtW2ZdZ6q7tI++GaEul42K1ktLNRn+t0zIIQQwgRKPet9++23JCYm0r9/f3744QdTxlRrOD/9NDcPHSL5o4+wa9cW27ZtzR1S1TTuDS/shjVPw+pR0HUS9PoXaEwwOAohRCXIWFU+Wgst73d9nwYODejdsHeZ+1toLOj1VHPWzo7mwPo/6TGymfGDTD4LuTfUB9xpeg6SKAkhTO6ehRu8vLw4fvw43t7eZGZmkpmZSYMGDfD39zdVfDWaoih4v/celp6exE2aTGH6fdBvqL4fjNmiNvrbMw8u7DR3REIIcU8yVpWPxkJDZGgk7nbuFOgK2Bq79Z7TxT3869G6ly+/744n8UKG8QPcM/fubdL0XAhhJmVWt/v1119p0qQJL730Ei+++CJNmzZl9+7dpoitVtDUq4fP/HkUpqWRfSDK3OFUD0sbGLIAxv0MTfqq227dBwmgEOK+JWNVxWz4YwOv/foaR5OP3nO/sPBAHOpbs/PrsxQW6owbVEZcxbYLIYQRlTmPavLkyWzbto1mzdRb7efPn2fkyJEcPnzY6MHVFratWxP0y89o3dzMHUr18rvdjyrxJCwdBEM/g+YDzRuTEEKUQMaqihnaZCie9p6Eeobecz8rGy3dn2jK5v+c5NjPl2k/IMB4QZXW9NzaEXSFYGH69h9CiLqrzDtJ+fn5hkEHoGnTpuTn5xs1qNqoKEHK2r2bm0fvfWWu1qnnA8FDwLejuSMRQogSyVhVMRaKBV19ugJw8tpJFh1bVOrUu0Zt3Als586hTbFkXLtpvKBKanquaNQ1Sl8/ClkmqLQnhBC3lZkkdejQgeeee45du3axa9cunn/+eTp06GCK2GodfV4eiTPfI+Wzz80dSvWyc4FHFoGDOxTmw4+TpDu6EKJGkbGq8n6+/DOfHf+MD6M/LDVR6ja8KRYahV0rzxmv7UVJTc+HfqZui4uGFGlPIYQwHUVfxtkuNzeXRYsWsWfPHgC6devGiy++iLW1tUkCrKwOHToQHR1t8uPmXbqE1tMTCxubsneujZLPwJcDAD0MXQzNBpg7IiFEDWaqc3FtHKvMNU79nV6vZ/bB2Xxz9hueCn6K1zu+XmID2bMHEki+lMnF49fISs3FwcWazhGNaRrmZfwgb6aqF+wALvwKAd3U9hVCCFFFpZ2Ly0ySaitzDz6FWVncPHgIx969zBaD0aTFwuqnIfEEdH8dek6RueJCiBKZ+1xckxnju8nYuJHkefMpSEhA6+2Nx6RXi/X3K41er+eDQx/w9ZmvebL5k0x5YMpdidL5qER2rjxLQd6dAg5aKwt6jWpumkQJ4OoxWNwDBsxRG9AKIUQVlXYulgY4RnL9449J/Xol/l+twC703gtjax3nABi3DTa9Brs/gPjDauPZ3+aqVYikAaAQQphcxsaNJEybjj4nB4CCq1dJmDYdoMxESVEUXu/4OhaKBStOr0Cn1/FW2FvFEqX9G/4sliABFOTp2L/hT9MlSd5t4LEl0HzQ7QByQVtz7xYKIWovuVdtJG4vv4yljw/xkyZTkJZm7nCqn6UtRHyilgq/sAt+nHy7KpH+TgPAE2vMHaUQQtQZyfPmGxKkIvqcHJLnzS/X6xVF4bUOrzGm5RhWnVvFzAMz0envJEVZqbklvq607UahKNB6mDoG5dyAz7qpF+h0Ri5PLoSoc8qdJN24cYPMzExjxnJf0Tg64jNvLoWpqVx94w309+MJXFHUprP2rsDfZm1KA0AhhBnU5bGqICGhQttLoigKk9pPYlyrcaw5v4Z3D7xrKNTg4FLyHRtLGw0F+YUVD7iqFAU8W8D2t+HbEZCdYvoYhBD3rTKTpEOHDtG6dWtCQkJo1aoVbdq0kb4T5WTbsiUeb04he/dvpCxZYu5wjKe0sqzSAFAIYSIyVoHW27tC20ujKAqRoZE83/p5guoHGabcdY5ojNaq+J8NFhqF/JxCvpsVzbXLJk5OrR1h2FIY9JE6o+HzbnD5gGljEELct8pMksaNG8enn35KbGwsly5dYtGiRYwZM8YUsd0XnEeOxPHhAVybv4Cb9+uA7eRb8nZFgYvS8V4IYXwyVoHHpFdRSqis6jK24t+Doii8EvoKo4JHAXAh/QKNO7rTa1Rzwx0lBxdr+jwTzOCJbcjJzmft7GiiN8eiKzThzAlFgY7PwbifQWMJSwfC3gUy/U4IUWVlJkkajYZu3boZnnft2hWtVuo9lJeiKHi/+y6Wvj7ET/4nBamp5g6p+pXUAFBrA56twK2p+jz5DGTEmz42IUSdIGOVWpzB+9130DZoAIqC1sMDLC3J3rmrSr2NErMTGblpJIuOLaJpmBej3+/CS5/1ZvT7XWga5oV/S1dGTg8jMNSdqB8u8P2HR0hPMmLT2ZI0aAsv7FYLOvw8HVaNVMuGCyFEJZVaAvzIkSMArFixglu3bjFy5EgURWH16tXY2Ngwd+5ckwZaUTWt7GzO6dPEPjESuwcewG/x5yj3W3+HE2vUNUilVbdbNlidBhEyHLpEgnsz88UqhDAZY5+La/NYZYpxKm3VKhJnvI3Xv6fjPHJkpd9n1dlV9GnYh4OJB1lwZAGJ2Yl42XsRGRrJoMBBhv1iDiXx67fnKCzQ8eCjQbTq4VNizyWj0evh4H9h61vg6KUmTkX9lYQQogQV7pPUq1fp/X0URWHHjh3VF50R1LQkCdTBKufUaTyn/QsLKytzh2NaaZdg/ydw5CsouAXNBkKXV6FhmLkjE0IYkbHPxbV5rDLFOKXX67ny/HhuHj5M4LrvsQoIqPR7bbqwiRn7ZpBTeKeCno3GhhkPziiWKGWl5bLzqzNcPp1KQIgbAye0Nm2iBBB/BM5vhV5vmva4QohaR5rJipoh+zocXKw+bqVBw85qstSkn3RPF+I+JOfi0pnqu8lPSuJCeATWjRrh//VXKJWchthvbT8Ssu+ulOdt7822YduKbdPr9Zz67Sp6nZ7WPUtZt2oqCSdgz1xo1AN++0j6+Qkhiql0M9nc3Fz+97//ERsbS0FBgWH79OnTqzfCOiTn3HmS3nsPn3lz0bq6mjsc07J3g15vwYOvwNGvYN8naulW92B4fBl4NDd3hEKIWkjGqtJZenriNX0aiW+/Q+6FC9g0bVqp90nMTixxe0mJk6IotOruY3j+x+Fk/jySTK+nm2NlY+K1Ysmn4cJuOLdFnckAd/r5gSRKQogSlXnpPiIigg0bNqDVarG3tzc8RBXoCslPSCA/seQBp06wdoBOEyDyGAz9HGyd71TJSz4LednmjU8IUavIWHVvToMG0XjrlkonSABe9l6l/u65bc9xKPFQqb+/eSOX7IxctJZmmDHQ5gm1uFBRglRE+vkJIe6hzMs5cXFxbNmypdoPHBAQgKOjIxqNBq1WS3R0NKmpqYwYMYLY2FgCAgJYs2YNzs7O6PV6IiMj2bx5M3Z2dixbtozQ0NBqj8lUbIKDafzT5kpPebivaCzVAazNE+pznQ7WPK0uuB298c5+ZRWGEELUacYaq+4nWmdn9DodGes3UG/QQCysS24OW5rI0MgS1yT1btibqIQoxm4dS6hHKJM7TKaNe5tirw3p5UerHr5YWCjkZOVzeOslOg4KMN1dpRulVFeVfn5CiFKUeUnnwQcf5OTJk0Y5+M6dOzl27JhhHuDs2bPp06cPMTEx9OnTh9mzZwPw008/ERMTQ0xMDIsXL2bChAlGiceUFK0WfUEByR/NJfvgQXOHU3NYWED4J9Bjivr8Vhp89Rj8MFGdHoH+zjSJE2vMGqoQouYw5lh1P7l17DgJb71Fxg8/VPi1gwIHMePBGXjbe6Og4G3vzYwHZzCn+xy2PLaFKQ9MIS4rjtRbaunt/ML8YqXHLSzU4g2Xz6Rw7JfLrJ55kIQ/0qvng5WltH5+Gku4HGWaGIQQtUqZhRtatGjBH3/8QaNGjbC2tkav16MoCidOnKjSgQMCAoiOjsbNzc2wrVmzZuzatQtvb28SEhLo2bMn586d44UXXqBnz56MvF2+9K/7laY2LBbWZWdz8bFh6LKzabTue7R/+S7Ebee2qGuWSuLkB5N+N208QogKMdW52FhjlTGZa5y6GR2Nbfv2Rqk4l1eYh6WFJYqisPDIQvZd3cfyh5djrSl+1+pqTDrbl58mMyWHdv38eWBwIzTGnIp3Yo16cS3/L1PuNJagsYG8TGg+WJ2hIO0phKhzKl244aeffjJKQIqi0K9fPxRF4YUXXmD8+PEkJSUZEh8vLy+SkpIAiI+Px8/Pz/BaX19f4uPj70qSFi9ezOLFiwG4du2aUeKuThb29vgsmE/s8BFcff11/P77XxSNxtxh1SzNBgAKUEIun3FFLfzgEwp+YWAh350QdZWxxqr7kV2HDgDkxcWjqV8fjUP1rd2y0txpbxFUP4i8wjxDgnQs+Rit3VqjsdDQoEl9RvzrAfZ+F8ORrZe49HsKD41pQWp8Fvs3/ElWai4OLtZ0jmhM07DS10KVW9H07L9P224+CA58CnsWwLlO0O4p6Pkm1GtQ9WMKIWq1MpMkf39/oxx4z549+Pj4kJycTN++fWnevHhVM0VRKnyVa/z48YwfPx5Qs8Lqdj4qsdpP3jbNmuH5r6kkTpvO9c8/x/3FF6sp2vuIk+/tqXZ/o2hg21TQ2sKbt+eVH18Nunx1oBNC1BnGGqvuV4Xp6Vx89FHq9e+P97vGKV4wMHAgAwMHAnAx4yLP/PQMAU4BPN/6eR5u9DBWNlp6PR1Mozbu7Pj6LKvfO4iFhYKuUL0olpWay86VZwGqL1EqaS1r9/+D9mPU8uAH/6u2pJAkSYg6z2yNaXx81NKgHh4eDB06lIMHD+Lp6UlCglpKNCEhAQ8PD8O+V67c+SM5Li7O8HpTOR+VyC9fnSIrNRdQT96/fHWK81FVr1BXf9gw6g0ZwvWFH3O+S1fOBLcgpncfMjZuLPvFdUGf6Wplor+ytIWhn8E/z8Mz60FzO98/sRqOr7qz3/+eh42RcHiZ2iujMN9kYQshRE2lqV8f5xHDSf/uOzJ37TL68Ro6NuSDHh+gtdDy1p63iFgfwbqYdeTr8gkIcWPk9AfQai0MCVKRgjwd+zf8afT4sHeDAbMg8rg69Q7UmQr7Pob7s52kEKIMZkmSsrOzyczMNPy8bds2WrVqRXh4OMuXLwdg+fLlREREABAeHs6KFSvQ6/UcOHAAJyene65HMoYd//sdfUHxO1v6AoUd/6v6mhhFUbALewAUhcKUFNDrKbh6lYRp0yVRAvXK35CF6hokFPXfIQvV7Y6e0LDTnX2f+h+M/Fb9Wa+HnHQ4tU5NlD7vBrN84YuHYPPrcOxbuHYOdIVm+VhCCGFObhMnYt20KQn/mkZBWppRj6Wx0DAgYABrh6xlfq/52FvaM33fdAZ/P5g159agsYWCfF2Jry26OGkSTj6gKOr4EXdIfRTNapFkSYg6xSw1qJOSkhg6dCgABQUFPPnkkwwYMICOHTsyfPhwlixZgr+/P2vWqNXLBg4cyObNmwkKCsLOzo6lS5eaPOaCGwolTf4ruFE9C1+vf/qfu07A+pwckufNx2nIkGo5Rq1W2jSJv1MUsHa88/Oo79TvNfUCXD2qPuKPwNGv4eDn6n4PvAADP1CTpdPrwb+rmnwJIcR9zMLKigYfzOHi48NJnPE2PvPnGaWYQ7FjKhb0adiH3n69+S3+Nz4/8TnvHniXz098Trj9ZLTZtne/xkYdGwvy1AtaWisTrD9VFBi+HPJvlztPPgv/Gwe9/wVNB9xJnIQQ9y2zJEmBgYEcP378ru2urq5s3779ru2KorBo0SJThFaqLKs0HPNcSvzdb2vO03FQI2zsLSv9/gUJd3csv9d2UQGKAq6N1UfrYeo2XSFcP68mTa5B6rZr52DtWBi6GNqMgOt/wLGV0KCdWhyino8MjEKI+4pN8+a4T5zItblzufHjjya7KKcoCt19u9PNpxsHEg7w+YnP2ee7gc4xj2Kpu1P8oUDJ42Sjn4E+nItKZN/3f9KkgwfNO3vj2aie0ZM6LG3Uf2+lqZXxvn0CGnaGh96GhmHGPbYQwqykm2k5nWvyG23OPHzXyTvJIRZ26Dm1L55OgxvTuodvpcqYar29Kbh69e7tHh5ceeEfeEx5A+tGjaryEcRfWWjAI1h9FHFrAi/8dqefRtLvsG8h6ArU5/YeasJUlDQ1CAUHd9PHLoQQ1ch13Fiydu4k8Z13sevYEUuvaiiSUE6KotC5QWc6N+hMSFIIeYF5hF0ejEOeM1lWaUQ1/JE/6x8BwM3PkYAQV84dSOTUb1dx9rKjeWdvmoV5YV+/Yo1xK8y/M7wUBUdWwK7Z8GU/KRsuxH2uzD5JtVV195/YdGETy9evJzS2v+HkfSRgKy07+XL07Gmane9Gw/QW2LlY0vXRpgS196jQFa6MjRtJmDYdfc6dTuaKjQ3OTz3FjR9+wP+bb7Dy9UGv06FYmK3eRt2TfwuSTqlT9K4ehatH1DtORSXJ6/nCsxvBJRCyksFCC3Yl33EUoi6qDT3rzKUmfTd5ly5x4ZGh2LVri98XX5hlnOm3th8J2XfPnnC0cqRJ/Sb09e9Ln4Z9cNW488eRZM7uSyDhzwwUBfxauNK8sxeN2rihtTTydLy87Dtlw/Ozoe0otWz4pb13lxgvzzRxIYRZlXYuliSpAjZd2MSCIwtIzE7Ey96LyNBIBgUO4mb+TZb8voSf9+yj48VBuLrX48U3wyv8/hkbN5I8bz4FCQlovb3xmPQqTkOGoM/PR7FUp/JdmfAilj4+uE34B1pX12r9fKKccrMg8YSaOCUcg4hFoLWGLW9B9JdqOXKNFi78qiZN3iF31kkJUcfUpESgpqlp303aqlUkvfc+AatXYdOihcmPv+nCJmbsm0FO4Z2LhTYaGwYFDuLE9RPEpMUA0Mq1FQ/5P8RD/g/hdMuds/sTOBeVSFZaLo3auDFwQohpAs5Ogd8+hENfgE4HFhZQmHfn95a2d4oMCSFqLEmSTOBq1lXmH5qPt5Uvk7q8QnryTQ5s+JOuw5rg4GxT5ffX5+eTOPM90teuxcLaGpfnxuE6ejQW9tXXCFBUQfwRSD4D7Uapz794SK2MhKJOx2jQTp2i16AdeLW6u6y5EPehmpYI/NWVK1d45plnSEpKQlEUxo8fT2RkJKmpqYwYMYLY2FgCAgJYs2YNzs7O6PV6IiMj2bx5M3Z2dixbtozQ0FBArcg6c+ZMAP71r38xevToMo9f074bvV5P/pUrWDVsaLYYSrsYCXDpxiV+ufQLv1z6hd9T1MqyTZyb0LdhXx7yewibJFc0VhY0CKpPdnouGz8+TveRTWkQVB8wTq9DANIuwaed1btKf+fkB5OqXgVXCGE8kiSZkE6vw0Kx4MdfdhOz8QaPvNGGRg38qu39cy9c4Nq8+WT+/DMaNzfcX3qR+sOGGe42iRoi69qdKXpFVfWyk9XfWWjV9VDBEdDj/9RtRVcihbiP1LRE4K8SEhJISEggNDSUzMxM2rdvz/r161m2bBkuLi5MmTKF2bNnk5aWxpw5c9i8eTMff/wxmzdvJioqisjISKKiokhNTTV8TkVRaN++PYcPH8bZ2fmexzfGd3Pmt538tmoFmSnXcXR1o9sTzxDcrVeF3ydr717sw8JQtDVz6XJCVgLbL2/n50s/czT5KP0D+vP/evw/AM6lnsMly5tfvz3PQ8+2oL6nHQd/vMDhLZfQFdz5k0drZUGvUc2rJ1GaUR/DNOxiFBj0odr03C9MLSAkBYCEqFFKOxfXzLNfLWehqH/oOjbT83veel7y7Ider+fHRcfxbepC614+VZozbR0YiO/HC7l17BhJH35I4tvvkLpsOe6TJuHYv5/xq/2I8nFwh6b91AeopchvXFWTpqI1Trdu9ybR6WBucwj7B3SbfKf6nltTtciEEKLaeXt7G3ruOTo6EhwcTHx8PBs2bGDX7Qaro0ePpmfPnsyZM4cNGzbwzDPPoCgKnTp1Ij09nYSEBHbt2kXfvn1xcVHXI/bt25ctW7YwcuRIk36eM7/tZNviTyjIU/sKZV6/xrbFnwBUKFG6dewYV8Y9h9eMGTg/McIosVaVt4M3T7V4iqdaPMX1W9e5lX8LgIsZFxm2cRjTOk1j+BvDyS/Mp1BXyNGfLxdLkOBOo9pqSZKcfCHjSsnboxbD9XPqcztXNVnye0D9t0E7mVUgRA0lSZIR9fDrQQ+/HgCk37hBdGI0l38P5MSuKzw4NIigDhUr7vB3tm3b4v/VV2Tt2sW1uXOJf/VV7Dp3ouGXX0qiVBMpitqo0MkHgv9WZrcgR5237tlKfX49Bj7tBJb24N3mLxX12qlFIuS/rxDVKjY2lqNHjxIWFkZSUpIhefLy8iIpKQmA+Ph4/PzuzArw9fUlPj6+1O0lWbx4MYsXLwbg2rVr1foZflu1wpAgFSnIy+W3VSsqlCTZtm2Lz7y5OD70ULXGZyxutm5wO89wt3VnZpeZdG7QGYDNFzcz7/A8huVOo6Ruh1mpORzeEotfsAvufo4oFpU8t/aZDhtfUYv9FLG0Vbe3GqZe9LoSBVcOqv+e26zuY2GpnuNDn4H2ZU/RFEKYjiRJpmKlI6//n2w88hPdrjzGtiW5HNt+mS7DmhjmS1eGoig49uqFQ/fuZGz4Ad2tmyiKgl6vJ+9iLNaBUja8VrCyg34z7zx39IShn9+54xS9BA7c7hVm4wTebdWkqd3T6vQNIUSlZWVl8dhjjzF//nzq1atX7HeKolTrRafx48czfvx4QJ3iUZ0yU65XaPu91Hv4YQAK09NRbG2xsDZyie1q4mDlQERQhOG5n6MfHbw6lNrrUKfoOLD+AgfWX6BhS1eGTGwDwK3MPGwdre7av1RFxRlKq27n0Vx9FCVC2SkQd/BO4pSToW6/lQ6fd4f+76kX0wpvt6DQyJ9rQpia/F9nIvVt6jOr2yxOND/BnIMfkHvamgfjHmHdh5kEtnOn8yONSY69UelFpYpGQ/1HhxqeZ/78M/GRr9Jw+TLsH3gAKL16nqiBbJ2hzRPqA6AwH66dLV6KfN/Haud318YQ8zNEfQ4Rn4CjlzqwyqAqRJny8/N57LHHGDVqFI8++igAnp6eJCQk4O3tTUJCAh4eHgD4+Phw5cqdKVVxcXH4+Pjg4+NjmJ5XtL1nz56m/BgAOLq6kXn97rtTltbWFBbko9FWbN1qYUYGFyIeod7AgXi+8Xp1hWlSoZ6hhHqGMvTQs/S48ESxXof5Fnn8GriKBs3q8YrHm1haa8nOz8aywIplU/YSFh5IaH9/dIU6CvJ1WNmUcU4NGV7+Snb2rtDsYfXxV7k3oEFbtS8fwIVd8N1o8Gl/e5peGPh2ANvKX1wVQpSP/BVlYiHuIXw98Cu2tNjCgoML8fyjBbqT/blw9BpY6EGnXrHMSs3ll69OAVRqvrR9WBjukydhd7vyUvKCBaQuXYo+R52KUXD1KgnTpgNIolQbaCzBq7X6KLoSmZ+jFoAAyMuCzESwuT1w/vJvOLXuTvPboof0cBLCQK/XM27cOIKDg5k8ebJhe3h4OMuXL2fKlCksX76ciIgIw/ZPPvmEJ554gqioKJycnPD29qZ///689dZbpKWpawy3bdvGrFmzTP55uj3xTLE1SQAWGg35OTl89+5Uhkx6E/v69y4m8VcaJyccevUkddkyHHr1NFxwq42yA67yK6vualSb4H2Wdm4DaRamTq8ctXkU7hpPnh36Kj5Nnfn9+u9YJ7rwy3/O4RXohF+wC34tXHBv6IhFZafm3Uv9hjB8xZ3njl7Q9km4fEAtN67XAYpa+KdoXZNfmEzDFsIIpLqdGd0quMWKUytYeWQ1Qw+9hpXu7jLhmno6/vFB1eaF6/PyONu2nVoc4G+0DRrQZMf2Kr2/qIFOrYezP6p3nlL/vLPdOeBOGXKf9hDQxWwhirqhJp+L9+zZQ7du3WjdujUWtytLvv/++4SFhTF8+HAuX76Mv78/a9aswcXFBb1ez8svv8yWLVuws7Nj6dKlhilzX375Je+//z4AU6dOZcyYMWUe31TV7RSNhq3/WYCNoyMR/5yKV+Mm5X4/XXY2F4Y+CoWFNNqwHo2DQ7XGayql9WCa8eAMQ4lxgLXn12Jvac/DjR4mtzCXTt90wiHbhU4ZA/DJaIplqtrzztpei28zFxq2cME32Jl6rras/nELl3+5hW1OPW7Z3KDhQ7aMGDyg+j5EbhbEH749RS8KrhyC3NvT9CadVte7Xj0KBblq4iRJkxDlIiXAa7Ck7CS+++fvJS4q1aNn3P/rhtZKg6V15aucnQluoVZXK0HTQwfROEqz0/vWrXS16W1RGfKrR9UqTK5NYOLt/0f2fQyO3tB6mHljFfed2nQuNjVTfjfJsRfY8OFMbqan0/eFibSoQCGHm0eOcOmpp3F6dCgNZs4s+wU11L16MJUkX5fPwYSDnLh+gpPXTnLy+klysgrwTW9GQGYLGma0wCrHDgDFTkd+TgHav0znK7DIw2sg1Zso/ZVOp07DTjim3m0C+G6MusZpsjoTheOrwNJOTZocPY0ThxC1nCRJNdzsV9aWuKg00yoV75YOZJ7QYh8AQW09adsxCMf6FSsZGtO7DwVXr5b8SwsLbFu3xuON1w3T88R9LusaZCWq0/cA/tNFLQbxyCI1mV46UF3rVFRRz6MlaCuwiFmI22rbudiUTP3d3LyRwY/zZpN44Q/GLVhcoal3yR/NJeW//8X3009x7F3xvkv3A71eT1xmnMljGWcAACAASURBVJo0XT/JyeSTJMSnMsbpZVJ3a4olSEWyrdMZ+PgDKHoFJ3db6rnb4uBsY5ypeqCe2zOuqOdugIXtIPWC+nN9f2jY6fY0vU7qlD1pMSGEJEk13ZiPI2lz5uG7FpUeD/6JYP8gLh5NoWFqS+rlugKQ5XwNy8Bc/Fu7ENK0GY3qN0JrUfoSs4yNG0mYNh19zp2pBoqNDc7PjkZRFG7u24/X2zOwad6czO3bSft2FQ1mvY/W3d14H1rUHHq9OkXD0katsvTdGLU4RFEfJ42VWp68KGlqEAruzWSAFWWqbediUzLHd1NYUMD1K5fwbNQYvV5Pfm4OVjZlX3TT5eUR+/hw8uLi0Dg4UJCcLAWAgLzCPHR6HV+8vLfU2SDptsk437pzF0dvoUfrpMPe1QoXDwe8vV3xbOiET7PyJ63lVpALCSfgygF1it7lqDtNza0c1SIQfy0SJEQdJM1ka7hhg/qxPP9/hMb2NywqPRKwldGDHmFQ4CDyB+UTkxbDyfPnuXIyDf1FW6wP+5J4GM5bHyXB/xsWTv43APuv7sfd1p0g5yDD+zsNGcLR5KNYLl5D/YxC0p005I8fSvNxr6o7REYa9tXn5lJ44waa293ir32yiLwLf2LXuTP2nR/EytfHdF+MMA1FURMkUEuMP/29mjilX/pLRb2jcHw1HPpC3a/vO9AlEm6mwh+/QOM+asUmIUSNpdFq8Wyktg04/vNPRP/4PSNmzMbRxe2er7OwssJx0ECuz51HQXY2IAWAAKw06oXNWzY3sMtxuuv3N60zcHrqOonJMaRfy+ZWqg7lhhWOOS7US3Dj2kU3YgszCAhx47RNNDsu76DdnqEEtnHHq5slhbpCss9qcXF3wMndFhsHy4qVpNdag19H9cHEO+f1KwfVYhBXDkJarLpvbiYsfRh6TVWr7ul06tgga5tEHSVJUg0xKHAQPEKp86UtNZa0cGtBC7cW8KD6moy0bI4eiuHP4wU0cO4IgK5Qx/ovorBsmc3Mx6YCMOfgHDLzMjmXnkj7sBl3krCMrWRf2HTXnOx6AwdSb+DAOxt0hdyMPsyNzT+psfj5Yd+5M/YPdsYuLAyts7OUF78fKYpa6ME5AFqppZHR6SDlDzVhKprOcSUKvn8exmwB+87qwHvupzsNcJ38ZJAVogbyCAikYcsQHOqXr+pl+qrVd23T5+SQPG9+nT/fN3zIlsTNeXetSfLva8eI9hOL7ZuvyycpO4mrWVeJy4ynj2cPLAq1bEz6nd+v/U5fn2dwcLbhP8c/YdvZHTwb/Z7htTptAYpTPjbOFji52+Hh5Uygny+uvg7Y1SvHlOi/nteLypUXTSi6mQr27mBlrz6P3Q3fjy9eRc+7jZp4CVEHyHS7+0x60k2+++AgLR915cEurYmLT2b6tx9wK/8WYVeG3DWdL6rJeoYP7k8b9zYE1g8s9X31ej15Fy6QvW8/2fv3c/PgQXRZWaAoaLy9KUxOhoICw/6KjQ3e775T5wfOOqGwQF087Bqk3o2K+hy2TgVdvvp7O7fiZch9QtWytgAn1pTefFHcF+rqubg8atJ3c+P6Nc7s2cUD4Y+h3K7093elFgBSFILPnDZyhDVfdVe3O5t6lrPXz3E17jqpyZlkpeSRn66gzbTFMceVermuaPTqte5OjwRywGsTNzPyaHa8Fx0eDiDNOR5tgTWOuc64e9WvePGn+CPq+fxKFKRdVLdprNTzeFHS5PcAOHhU+jMKURPImqQ6RKfTg16PhcaCk7vi2L3qfKn7ZlqlsrL920xsN5HxIeP/P3vnHV9Flfbx78xtufem904SAgQCCR07UhQpghQru64Vdd21F3yt76qw6y6WfcVdWXUtq7Crq6KioGIXBJHeWwLppLfbZ+b9Y5KbhDSwkFw438/nfubO3OfMPDn3ZJ77m3POczjiOMLcD+cyf/R8JqROoMJZwdeFX5MYnEhicCLx9nhMsgnN58O1fTuNa9dS8be/o3k87c5tTEwk4733qHnzTUwJ8ZgSEjDGJ2CMie40CHeG6KkKMHxuKNvelFGvaahe+a6mNT7QM+mNux8+uhu8zpZyJitc+FchlE4iTuV7cXf0prpZ9+6bfLP0FfqOHMPkm+/EYrO1s+ksAZAhIoL+a9ecCDcFgKIqlDvLKawrpLqygUGmXEKiglh84GlcFSqDt57PGbMzuXHHlZAfzAV7rgfAY3GghrgwhUNwtJmo2FD6JCfQPy0da0g3w/jqy6BwfVPq8fX6PV1pivu3bdPXdzqyGzQFYgeJ0QOCgEKIpFOYmjIH/3p4baeTSiP7WBl3Y18SIuLYsz+fpduXMevMKeTE5PBFwRf8/rOWoQKyJBNriyXRnkhScBKJwYmMv3xxB2cGTYKMd98lb8ZFbT8wGjHFxWFMiMcUn4ApIYGQSZOwDs5G83hQnU7k0FD/DbuzpBOipyrA8DRC6TY9uFbnw+4VehamozFY9HlRZjuYg5u29rb7kelw+s26/e4PwRIM6efo+6Xb9cV3m8uY7CIzXw8i7sWd05vqRtM0Nq/6gM9f+QcRCUnMuOsBIhPbzj/t6F6MyUTCH/6X8Jkzqfv4Y2S7HfsZZxzfvBnBL8KW8i3klRRQur+O2nIn7ioV6sxYGoOxe8KQaHlYOfPOYSw4/CCjOIfM6mEMv6AP39d8R4wxjuTwREKCjlomxOeGki36/Xz0PF0UvT0PDn4Bd+7R93e9r9+zk0eCRSwzIui9iMQNpzDhcTaMoRpKXfugJZsgJNhGfLjeXV74jYO03WeTc1EOAIZ1iTzqfAk1xIXTXkuN5QilxgIKfHlsKNtAWV4ZOaGgBI3kQMZ03JZILO4q+h58D7N7E9tCa9n80o0kNZiIrpcIq/Fgq3IiH6nEV1KKc9Mm6lauxNw3A+vgbJw7dnDo8itIef7vBI8di3PLFkoefqRtUKZpHPyiJwmdNk0E40DBbNfTz6aepu+ve75jO8UNWVN0UeVpBE8DuGqgrqhlP2Zgi0j6/HF9fH2zSHrtImgsb3tO2dRWZGVOhAv0hT/54HZIHg1DL9eHEn3z1FHi7GihZtdFnOn40vALBL0ZSZIYdsGFRKf04f2n/sgb99/B1FvuJn3YSL9N80Opznr1q158CeeWLViHDiX6d7/DfqYQSz1JbkwuuTG5kNP2uKqpHKkv52BhIb5qiXBPDBHxdtRDKmqViW1fF9FvYgQ3r76ZMYcuJLd4HI6gWrzBDuRQBWuUgfAYO/EJEWT3nUpq83c87n4Y9uuWXqSPH9SH6UkyxGW3GqI3Ru95Em1D0Ms54T1JBQUFXHnllZSVlSFJEvPmzePWW2/lkUce4R//+AcxTSmnFyxYwJSm5AELFy7kxRdfxGAw8Ne//pVJkyZ1e53e9ISuN7B3XSmfvrYDzddyU5KMGhN/nU3/MfH+Y7XlThpr3SRmhgPwxeu7KdhVRX2lq81QdKPF0LTmg4WNW1cS5clBNbRM5pQVN4fsS0m/+kye3fxsO3+CDEHE2GKItcUSFxTDfSPnEx4cxcG939O46mMGXHwt5vh46lauovC22zrsqQLAZMIQHkbK3/+ONTsbx/ffU/v+B8TcfhvGiAjc+/bhKSrCGB6OISICQ3g4ckjIcQ/3E/wCPDW4456ksBS4ffuxn6e+VBc3oQn6/v5P9TTmfpF19KsBEofCWbfr9s+fAwOmwLnzweOABQndX3P0DTDlCf1p6lPZMPZeGH297su7N+mLN3YkrppFV+IwiO6nl686qM/HsoS0zPc4iX48iHtx5/TWuqkrP8K7f3mM8kN5nHXZlYyeMeeYxI7q8VD79jtUPP88vpISrLm5ulg660whlgIITdXwaT52Ve3iwI4SyvY34Kz04auRMTbYMHvbPiCyhpiY8lB/fv/F77g69Pf0sw0gcrCRzUVrSGqoIrEyj9CiTVC4Qb//AgTH6/OZBs+C7Jk98FcKBC30mp4ko9HIokWLGD58OPX19YwYMYLzzjsPgNtvv5277rqrjf3OnTtZtmwZO3bsoLi4mIkTJ7J3714MBrE+y/HQLITWLj9AQ5Wb4EgLp8/o20YgAYTFWAmLabkBnjs3CwDFp1Jf6aK23Nn0clBb7qS62EmINhTVYGpzHtVgIYqZJH+TwZ8tp4NNwWtx4rI0UGeoosZQQTkllPgK2Vq5naAgPZvOmzWf8d/I5ayL+x8AFkds5MxOeqpC6n6Ai8ZjafBgjNSzMzUU5FO/ejUxt+upzWvfe5/Kf/yjbWUYDBjCwjC0Ek6JCxdgCA3FsWkTnoN5hM2aiSRJ+CorQZYxhIYiiTb38zLhIXj/lvZzkiY8dHznCWnbhsmceHzlb/iq7fXvL20RU62FladRF1GeBn0RRgBVgYEXQmRT0hOfW0+jW1/aVpj5nG2vOWmBLpKqD8Fzp8HsF2HIHMj/Gl69qJNhhraW/ZHX6gkwagr0YYuDZugisb5Uzz54dA+YyQ4GMXBAcGyExsRy+R+eYNXfnuGbpa9Qnn+QSTfdiskS1GU52Wwm4rJLCZ81k5p33qXi+b9TcP31BOXmEPO732E/6ywhlgIASZYwYSInJoecc3Pg3LafuxxeCovKKCgqRaqzYPZa8eIh1hZLzUb4oSGf+Hgnt337P0zZeSPBnn44rDGooWMxx7gJtdQSLRWSdGQbowqTicieqceBf83RH171O857uEDwC3HCo2ZCQgIJCfqT2pCQEAYOHEhRUVGn9suXL+eyyy7DYrGQnp5OZmYm69ev5/TTTz9RLp809B8T304UHSsGo0x4nI3wuPaTeRffuLrDMjZXKK5GH44SN45aDz6vit7kYgkilhQG0ccgMWRcMkHGIDRNY/CuiYzIPAdJklC8KvH16aw8/VxSHDNQm9ajcAdFsXvAFeTbJT5MX020NZrPm9rUo2FfUXJvPG81rfH0TL8DOH7fl0i3iXC3gXCnTLBTw+5QsTb6CGqoJOhgKUkWvRes8J1lKCtWEz5bT3ld9vjjeupzScIQGtpGWBkiIjBERGCMjibqmqt13/L0DECW9PQfVc+nFM3JGXpTdjtJ0oWSyQr2rteNAXThMu2plv2IPnDdp+3tVKWtaLI2LRoZEgcXvwxJTUOaQpPgrNtaCTNHS5mGI+Bt2h84Q7cv3w0r79XH/IcmwL5P4L3fdeyrMahFNF36Lz2V74HPYP0LcOEzEBwDeV9B/rediLNWois0WYiukxyTJYipt95DbHpfvl76CinZOeSeN/mYykpmMxGXXkL4zIuoeeddKp9/noLr5xGUm0PK3/7mf6glCEyCbCYy+yWT2S+5zfHFExajjFVxNXqRbArLpi1jm7GEmkIXnuowpAIzsqLfNxzAXlQOFRroX7kHZehm/k8q5qF99aSHOigrf59DXy0kKXYwiSlnEJ52LlJMFohRIIITSI9Gufz8fDZt2sSYMWP49ttvefbZZ3n11VcZOXIkixYtIiIigqKiIk477TR/meTk5C5FleDEExwZREOVu8Pjs+8ZAeiTgr0uBUedB0edm8ZaD45aD446D7F99AmdXpdC2XYHI1LSAKirdOJ4K5YkLkY9qhNHNVhI8szl/pobiM3Qe7Gc9R7OLL4IU38HAI21bqLdwygJj6NUq+eAVk+9VkudVkutUoVLdqBJGrkxufyrSSQ9MGQ3/YaOpHlVisdi1xMz2U6ky0i4SybEVU+Iow5b5UGsDT4sDW60YJtfJO36w3yCKhvIem8FmqZx4OrfoBWWYIzUhZWxtcAKD8cQHo4pIQFrbq5eTz4fkvEU+vGZc8mpkclONkBQqP5qTVBY26EmUX2PryctYxzck6cLGIB+58OV73XQA3bU+yB9OC3uBn1hSanph8ehtfDlH7u/7p179B68L5+ANf8H9x7Sf7x89Rd9uGNrkSUIWCRJYvSMOaQOziUuQ1+cfNtnH7P2v0upr6wgJCqasy+7koFnj+u4fGux9O67NHz1lX+Rcs+hQ5hSU0XP0kmGwShjD9PjaXZUNtlzs/2faZqGo85D7REHZaXVFBeXI9frC+QSkUZK6tn8sCKK2urDbE7ayEs2lRnfjaN+UxVOy8sYzBXY7A4ioiwkJKWSlDiScRmT/Qv6CgQ/Nz32a6yhoYHZs2fz9NNPExoayk033cSDDz6IJEk8+OCD3Hnnnbz00kvHdc4lS5awZMkSAMrLy7uxFvxcnD6jL5+/vhufR/UfM5plTp/R178vSRJmqxGz1dhhbxSA2Wrkmj+f7d+3h1uYenMOKxZvgQ5mJRlUI9QZSbakAtBQ46byW4nJQ3RRXX64HvPqDPrQ+fpPBpPEab9OAaDkQC2Td91G/1m6aCveV0120O240504JRfVshMXjTilRhppoLFJdA3t15chgNej8OcBRUyIH00W4PA5eM38A0mhGqH1RYSVy4Q6we7QsLSqK9egNIa9/RFexcvWKROw9c9i4LNLcPqcHPj9bzGZLJgiogiKisESGY0pMrJdj5Yc1PUwGMFJisEItlZP5UPi9NexMmi6/mrm3HvhnLtbeqy8jR2LrOaesMThMOI3LU93jRaQjfqilDUFui0iwUWgE9+3HwA/rHiXL159wX+8vqKcj5foc047E0rQJJYuuYSIS/QHIkpNDXmz5xBx+eXE3nnHL+i5oDchSRL2MAv2MAuJ/SIY1iY2ZzA6fjSV/RswmgyMjHiQif2uYkNpCc7KRJQqE5LW0otUL3lYH1SFO3UD2edm8r7jOb47so3nxrxCWIyNb8u+odHbSGKwnok3KihKCHLBcdMjIsnr9TJ79mzmzp3LrFn6sKa4uJbAfv311zNt2jQAkpKSKChomdxdWFhIUlLbtKTNzJs3j3nz5gH6JCzBieFY5zsdL+YgI2lDorvsqbrswTH+/ZiUEH773Dia80sk9gvn0gdG43Ur+NwKXo+C193y8nkUvC6F1GR9qJ4kQ3R4BNmx/QGor3JjL4nD3FQ+tJMUJ7OnDQdgz3elnJH/B869Un/iuuPTUuJDn8YXpVBhUCgzevHJHrwGN16c+BQHmq+RrOEWhgGHDpbyfmYaY3JjGQjszj/Avvx8who8hDrchDjdyKqvnVx0jB/FiOdepayxjP2XXkz0zNkMuPZWyqoKOLj4L5jCIzFHRmOJjMYeHY89Op7g6ASMwSEiaAjaI8t6SnXLMfQC9ZvYdv7AGb/XX615Q9yLTxZ+WPFuu2M+j5uvl73apUg6GtluJ27+vQTl6GnX3Hl5eA4dInjsWOo++ECsiXeKIkkS0cktqcIHJw1k8Hx9/qeiqDRUuagrd1FbXEn5wQNUlMo4Go24GryklWzDU3SEpavWM+E3A3mp9EkOlDaQWzyeuqAKnLZazBESYTFW4iKjSQpOIj0snQmpEwC9l6uzeLji4Aqe2fgMpY2lxNvjuXX4rUzNmPrLV4igxznhIknTNK699loGDhzIHXe0PEEqKSnxz1V65513GDx4MADTp0/niiuu4I477qC4uJh9+/YxevToE+22oBt+ynyn7jiWnqpmJLllNShzkJHo5GMf7hOfHsaFtwz17w8YE8+Apr9J0zQUr6oLLVeL4PK5FSLj9WvEZ4Rx5pxMUmN0ER8dH0r/IUl43WqLKOtApM067ywAyra5iJOuZuxVuvAr+0qhvM+DtOkTlTQw+NAkL+AFnAyfWAfAls/zORw+lhyDvsDf2k82EfSlD6NSgEE5gEFxY1DdGBQPBsWNihuvyYPt19MZfvMDbD24hn0LH2HE1XeRdsb57Mhbx96v38cYHoklKhprVCy28GiCzSHYTXZCzCHYTDZMctukHcfDu396jiN7YvGaIjB5q4kdcISL7v3tjz6fQCD45aivquz4eEU5Hy1+kj5DhpI6OJfgyKguzyOZTITPmePfr379Dar/9S+MyckoR474Fyf3FRdT8qA+/FQIpVMbg0EmLMZGWIyNlEGRQL82n2cfeRxXST6HzhhEQmYYz20oYOuRULZUZeFTwtvYeoxOCizlFIYexJaTxqCzErllw40k21J49OxHkWWJN3a9QYg5hEN1h/jy882Mz59HsCeCBnM1rxx+Fy5CCKVTgBMukr799ltee+01hgwZwtCh+g/SBQsWsHTpUjZv3owkSaSlpfH88/oaKtnZ2VxyySUMGjQIo9HI4sWLRWa7U4xfqqfqeJAkCaPZgNFswNqJ7opODm4jyjKGxZAxLKbbczdn4R8xKY1BZyRiM+nDEYdPSKdvTnw7UdVaoGkanDFDf6Bgc0YSPWImo6/Se7Z8hxM4kDm7y2sbtSrGpeo/SLYurUeqm4JaUgbAd//Mw7o7AaPixq0U41DyqFLd+GQ3PoMHj8GNW67knJuvpP+5M3j3o3+z+5s3ufF3fyE8IY1VW99n25ENmMMjsVuCCTYFYzfb9a3Jzt4XvqDu0GBUsz5+3WuOpGS/nXf/9JwQSgJBLyQkKpr6ivZD2Y1mCwc3bWDnV58BEJmU4hdMKdlDsNjsXZ437t57CBqYRclDD4OitPlMc7k48tTTQiQJuiY2i6DYLAY07//mfU4rWMdpBevx5m+krqiMWm8MdUo8tcYBVBvSqXUksvnTw2QMi+GspLOwHIjj+Vu+4PJHRrNowyKiq1PJKjuNs6ouxqjpDwNDPJGcsX82L7/zFuWTyrlq8FUAPLr2Uc5MOpPxqeNx+Vws3b0Ui8GC1WjFYrAQZAwiyBCExdjyPtoaTZglTH8IqykY5VNoPnKAcMLXSTpR9Nb1JwSCE4WqqHg9Kl5X+16s5pfRLNNvpD7UdcvqApAgd7w+R2vl3zdTU1yDx+XF61FRvKCoMqrW8pAi1LGf869JI+7c81ly20qi8jdy/sOTCBk2gsU3fQKaAVnxIKtuJM2NprlRJQ+q5EaWM/wZC1tj8lRx1XMX8eyzL1JeeRjNIIEMGKSWlywhGWXU6Ab++Os/ovg0XnznLarDi5g/6Q5cjV5eXvkWVe4KZNmAQZYxyDKyQcYgGzAYZIyygcj4YOYMvwivW+GTTV9hjzYxNvMsPE4fX+/6Dh8+jLIBo9GIQTZgNBgwGUwYDUaMBgPhoSEkhSeiKCpV9dVYrUEEW+xoqoaiKhgMhlN+SKO4F3dOoNXNrq8/5+Mlz+LztAx/NpotnD/vd2SdOZYjh/I4vG0zh7dvoXDXDnweN31HjuGiux8EoHjvbmLT+2I0ddz7vGvgIOjkJ0nCggWEzxLr6Qh+JF4nFG2EgnVQsF7fDr0C9bzHwOdG/u/VHEmdx/6yFMZMz8CLh9XLtpP/TV2Hp1NRke0qYbYQLnlgFJOXT+IS5Qb61A1k+K/jmPDmBAaWnU6kIwGf7MUne1Fkj/+9T/Yyse94pmdNw5qmMu4/4/if7IeZljGNUqmA33/2e6ySDYvJjMV4lNhqElmT0yczNHYolc5KVuWvYmzKWJKCk6hwVrCnak97kdZKqP2UESAnI71mnSSBQHBikA0yFquMxXps/+a5E1La7F9w49AO7VRV84suONOfyWjydcMxujKxD0pB0zRGnxOF4+AhPI0ePE4PHrcPr0fF5wNFsVJn6/gm7TVF4HUrWPZnknzUkIqjSfvkQ5QLa3Ab7Pg+j2H4/tUwCeorXSifxBFGx0kMNPTBikrlf+HNi6gpc5D3skaY51V46SyK99ewe4mn+S9usu6AkOXc/OdnKNhZxYrFW5HTVnDT/EXsWlPC5//a3XQtFdDQ0EBSm7YaoGE5cxc3zL2Lvd+X8uG/1pM4s4ZLzr2S7z89wDcfbdNTksuaLgolQNYPSZKEJMOQuZGc2/8stq8p4KvPtzB2XjrZMdl8v3o/WzbuR5YlJFlClmVk/7bl/djL+xMbHMuu9UUcOlTKORcNxGaysWNNIUdKapvEpS4Om0Vm87VNFgPZZ+tDSw/vqMTrUeg7LBaAQ9srcTu8SPKpLRBPNprnHX297NUOs9vFpfclLr0vo6bPxuf1UrJ3F4YmQdRYU83SB+/i7CuuYvSMOXicDqpLS4jtk+5f3NuYkMAhRx17EiJxmYwEeX0MKKkiqdGN78gRAJSGBg5dfgUxt99OyPhxaKoKknTKP4wQdIPJCmln6i/QxbjPhSxL0FACVQeJHdpI7JmZULgBw4d3MSV5DIs5H6mDxFESEgNzU/B5VYwmA6svWc2mTw5TcKSSGGsM665Yxxev7aVwaw0+r4qmtDsF7IePv9nBJQuHcvPQm5G/TOCDD7dw1m2JDIsdRvTKkVgqw9EMCorsQzG0CCyP5GFD+BFq0vcQPtHJwvULCdqeRL8YjSPpe7jti9sYWHY6smpEaSXMmoWaZlC554y7OCN9DFscP/DE+if4y9mL6BuZwddFX/Pfvf/Ve70MLeIqyBjUpldsYp+JhFnCKG0spbC+kNzYXEyyiTpPHR7F47cNZEEmRJJAIDguZFnCHGTEHNT29pEyOBaI9e+Punw4MLzT8yy55i285vbrpZi81djDLFx3bwbu/Hw0n4rq9aF6feDzofp8qB4F1efDMDoH2WbDajYzZ5YFZdcwACISbFx4TiOuXXtQfQqqT0FTVf1cPgVVUVEVH7Zw/cdZaIyV0cn7sB/We7ZiUkMYYlqLmncYTdNXoEfRmt7T9LRbItygD02MiLeT6vySxA0F/vLJlasx1rsACU2S0STZ/755G12yE+ZCcLiFuLKdJL26Dc69kqAQAwmH92FQJDRJQkNCk2VUSS+nSjKaJOF+6t/wt7NweJyY9pZR+vePyH5wMeUVFSg7y/E1KStNktpdH0nmB/UjJt/wOHt3FnB4TT5283rOnnETG7/dTe1+DUnqfGizT66jxrSGM0+7mK8/2kZpQRFTQzLJyhzDp29uwlUm1jM5GRl49rhjStJgNJlIyc7x75ttNmbc/SAxqX0AOLR1M+89uYCgkFBSs3PoM2QodZPGsW3DGtQm0eQym9ieEkPE2ROJvvEGAJSaWowJ8RhC9KHNjWvWUjx/PrZhw7AOH45t+DCC1zgLSAAAIABJREFUBg5EMou00IIuaF4TDyAyHW5e1/KZ4gVzMNKmVzEah6P42g+bNxorGT9zsJ5N9MguKN7EsHNnMey8VKg+hK2xgilTrTAzDUw2VIMVBQs+H/i8Kj6PoosnVSPEHMKNuTdSbKvB4/KREhrNwrMXslMupr7Shc+rojTZN5fzv3crDI4ezFeXfsWXf8+jpLaGMaeP5LXJr7HuiSp8DZ1Xwd5tPtyDd5NyqZ2M8Ay+/FMRBUM8OM9soLC+kNM//7UuriQPtbKHCsmNT3bgk2vxyR6MGSkMHJLKOvsnPLH+CZbE/Zf0AXG8Uf0ir259jZSagfhkD5pBQTbJGEwSJpMBg1nGZDbyt0mLCbWG8MHBD1hTvIaFZy8EYGX+Sg7UHOhwuGKzULMZbWRH6+nl6z31SEgE/wJLTojhdgKBoEd490/PUbI/HdVg8R+TFTcJmXkBMSdJU1VQFKSmJ+VKXR2aomBsXgemsBDN6UTz+fwv/O8VNJ8XQ0gItqZMnHWffIIhJAR707pwVa+/jupwgKKgeZvKKz7/e03xEZQ1kIjLLkXTNArn34tt5EiiLr4Et6OBwzfMQ/V5dXvFB95WfigK+HxYZ0wj467/obqmjOKx52O/6VrSbryFgl3raZj5G/3vRBdq7cWWhHnexWTdch9b1n0G191LyP2/JeOyq/ny7VewP/oSSDI3yvXiXtwJp3KcctTVkr/5Bw5v38KhbZtp6CQpBEBIdAzzFv+zw8+c27ZR9dprODduwltYCIAUFIR1yBC/aLIOHYohLIza998XmfMEx47iZe99s/i0/rdoWkuckiQ3E0MW0/+epyC6H6x5Fj6+H+YX6GvhffyAvn5cRxgs+gLdJhv89jvd/vsXYd/HcMW/dZuNr0HZDl3ENduarGCyN21tevbR1KY1RB1V+tbW9qGjx+VDaS2ovCo+j4rPq6B49OPWYBNJA/SYtfnTw4TH2kjLiUZVNT5/bZe/jOJV9OH7Hh9ej4LPq6D5YMDoePpODiGvOo+NjzkZMz0D86g6tuftofqlrhO4AIy+MJ1tfT7ns11fcd7G6zljdiYvOZ/m2+3fc1benKYeME9TL1hTj5jBi2SEm0fcROrgSP60/w/sKznIogF/Iz4jjDvX38q+sgOEeaMxmmWMJgNmixGT2YjFZCbIGERicCK3j7gdgHf3v8tjlz3W4b1YiCSBQNBjiOx2vRNN09A8HjRvkzBrJ/J0oWeMjsIYFYXqcuHcshVzehqm2Fh81dU41n+P5vMy4eGHxb24E0Sc0tE0jariQl6+46aODSSJidfeRNHunUz+3Z1IkkR9VQUWqw2ztWXdPW/ZEZybNuHY+APOjZtw7drlTwQR+8ADlP/lL2guV8tpg4JIePQPQigJOuepwewtSWNtw69oUKMJlis4Pfhf9E/Ih9u36zbuenBUQliqvoRCxX6oOqCvN+d1Nq0552x6Nb93wNSnwGiGdc/Dno/gyqYU++/9HnYs121VX8d+WcLgvsP6+zevgtLt8Pume8lrM6FkS5O4srUIK3Or9xFpMO5/dPut/wGDGbIv0vcPfA5obUVZ67IGs94T1wpN0/C6FWRZT3KleFWqShqber1aRJnvqB6xxH7hJGaG46jzsPad/Qw8M5HEzHDKC+r5culuXZR5FV2oeVQUn4bq1fQRHcDEqwZSkXKQ4v01HFlqZfotQ/mSDyncUkfIl1ntqk1DRTH40IwqEfYwzrsmm3v2/o7dD+0WIkkgEAgEJxZxL+4cUTdtWXLz1R1mzwuJjiF34mQOb9/MxQ8uAOCtxx/k0NZNBEdEEpGYTGRiEhEJTdvEZEJjYsDlxrl1G66dO6n612scctS3m++U4oPQaVMxp6RiSknGnJqKKTkFQ3DXGfkEpwhb/wPv36ILm2ZMVrjwr5BzyS9/fcXbtLi3o0l0NQkvxdsyv+rAZ3pv0pCmtPprn4PK/UeJstZizaGLpN+8p9svGaf3Qv3qv/r+k4OgrqhznyQD9L8ALn9D339tJqSMgXPn6/tvXasLqdbCqrVgM9sgKhMScnX7sp0QHAf2KH0ou6roC6V3garoostgkDGYZDwuH7VHnITFWDFbjdRXuSg9WOvvBfP3orUarqh4FIZN6kNEvI1Ro0aJxA0CgUAgEAh6J2dfdmWH2fOak0OMmdnyo3TktJmkDBpCdUkRVcWF7FnzNa7GlgkYBqORPrnDmXnPQ9hPG8OXr77AoZSYNvOdtqXEQEE5qR+tRKmtbeOLITISc0oKptRUrLm5RP5qLgBKbS1yaGiHiSLEcL6TkGYhtPoPUFsIYckw4aETI5AADCYwhEFQWOc2fce33T/9OEdjXP1R2x6ruW/qvWOtRVUboebURVYzIYlgbRrqp6pQurWtKPM5aceIq+DCZ3T7v50OY+fDuPugvhSezNJFVmcCy2RDzrkEc/ZMcNXBF4swD5pBTOpwaKyEzasIMdkICbV1MGQxtOW8cvfzZoVIEggEAoFA0ON0lz2vNWm5w0nLbUkMo2kazvo6qooLqS7WhVOQvWUid15seLshQqossz0lFuOFM7EGWTF7FcxOJ6baeowVFVBUgvOHH1Dr6vwiKW/2HGwjhpP4pz8BcGTRIoxx8XhLitm+/G12x4Tiik4nyOsj64mFjEQshBvw5Fxy4kRRT2AKarsfl3185S9a3PJeluF337f9XFV1odQsuDwOfU5VM5e8CtH9m3yxwrgHWnrAOhqq2FgJzhrd3lUD3z0HMQMgabjeg/ZuJ8N2WzNjMQz7FRRvgmW/AqwdmgmRJBAIBAKBoFdwrNnzjkaSJGyhYdhCw0jO6uBHXicpwhVZYsunH+Fzu9t9lnv+VCZeexOKz8dbjz9I7nmTib7uOrToSHZ+/TlBZgsV//k35kYH5cFWth/VU7U1Phz+tIARHg/hs2ejejxUPr+E4LHnYM3JQW1sxLllC3JICHJwMIaQEP29xdLOF4EgYJFlMNv1V0efDZrRsm8Nh7F3H/u5w1PhwfKW9dUSh8Itm1t6vI7uAWvuFUtsesBiDoGMscD6Dk8vRJJAIBAIBIKTmpDomE7nO81b/E88LieNNdU4amporNW3Ucn62nFelwuPw4HP4yHisks5kn+Qj+69RT9BWtOyB5rWYU/V7phQBlRXsfX1fzIgZzhVixfjsgVRV12OVl5B5Z+ewKCqGFQNg6piVDUMBgMmux1TcDDG4BCi5s0jdNL5eMvKqHzxRcLnzCGof/+mRBUbkYNDMISG6NuQYOSQECSLRawdJTh1aG7rRoue0v1Yic6Ei56Dx0Z2+LEQSQKBQCAQCE5quprvBGAOsmKOtxIRn9iubFBwMFc8vsi/H5WcwtVPPY+jpprG2hoaa6r5/J9/7/C6LpMR47hz2fjwPSQPGkzWju3s/34tK5/6o26QkdC5z1HJxCsaReUlLLv5aqbM/hWNb79DRXICe//7OtTU4tm4qY3IMmia/l6SSFRlguzBhM6/B19yIqEON3XL/k3YDddjjIvDl38Yz/Zteg9WK4HV/F6yWoXQEpzSCJEkEAgEAoHgpOZ45jt1h8FoIjIxicjEJP+x7998nYbG9it3BgeHEN+3H7f96x3/sbRhI7n2ry/gdbvwud143S68TVuf243X48brctH/tLMIj4un7OB+UuuqCMvNJXnD9+z97hucu7fi9bjwZPTB53Hj9Xjw+bxtrp2SkY3Vq5JXkMc3zz/FlVffTOP6dexNS+CHzz8GQFI1DForkaVq/vfDC8oJstlRHphPaVU5IxL6UPvucny/mUtdXS3q4cNoZWWY7CGYQ0Mwh4ZhDg3FEhGJOSKC4PgEJJtNCC1BwCJEkkAgEAgEgpOeHzvf6Vg45+obWPW3Z1CUlixhBoORc66+oZ2tyRJEeFz8MZ87LiOTC357u3+//2ln0f+0s9rZaZqGz+vxCy97eAQGo4mQiiPE5g4jashQYi6YjG33ToKTU/A2NuKurcXb2IDX4cDrdOB1OnXR5vEQPW4KstPB/upK9q77lmHnxeAtKmLnmq/Y8903XfpsUFQmbc8Dg4HDv72GiuJCLsgYTOO679g7ZhiVhYegugbZ7cFksWAKsmKyWjHZbJiDgwmOimHQ2eOQQ0IpKy7AYDQSl5EJQH1lBbLBgMliwWixIMuGY67LH8Ourz//WcS1IPAQIkkgEAgEAoHgJ/Bz9lT9WCRJwmS2YDJbsIaE+o+HRscSGh3r30/KGkRS1qBjPm88cNaV1wIQPvMikl1Ozr1qHh6XE09NLZ6aajy1NbrgaqjHU1+P6nQRe8EslIYGfIOyCY1PQHIoyFYbBqMRNGisKMdbX48iSyiyjCJJKAY98UWw04P5oUcxREfzw7jTMFosnOWWUerqWKnWU3ukzO+fLMkYDQaMRiMmkxmjxUJiajrnXHQphohwvl35HpFJKeRMmATA+uVvYTCadHHWJLRMliD/1mTR688aEsqurz9vI37rK8pZ9bdnAIRQOgUQi8kKBAKB4BdD3Is7R9SN4FRH0zQ0pxOlvgG1oR6lrhZ3dS2+ulqMHg+SLOMbM0pPjLHyE9SGBqpPH4WroY4jr76G+0gZXp8XBXSR1SS4QlweBpRWYc3NZW3/FBIHDKTPik8x981g6f4tLdnQOmHAgMGMv3A2rz77ZxpdjnafS5JEaEwskiQjyTKSJOnbplfuxAvIPW8Kzvo63n3iUUZOn0W/UadTXVrMpy88hyRJyK3sJUlqc64h4yfRJ2codeVHWPPWGwyfPJ3YtAwqDuez5dOPmuxa7I8+V9aZY4lMTKamtIS9674le+wE7OERVBQcomDHViTZ0MpnCbn1viTRJ3c41uAQ6sqPUH44j9QhQzGZLdSUlVJ7pBRJkpFlGeSmax9VD1HJqRiMRhx1tbgaGohISESSJJwN9fjc7nb15f8bms5jMJlO6DDNzu7FoidJIBAIBAKBQHDCkSQJyWZDttkgTu/tsnVmPO96APx9YudNAZqEltuNUleH2tCAWl/vF12y3c7lZ58NQHmtE0NMDLc98jBel5u8667DXVuN1+HE63TgU1W/yLLtK+TQf5bTmJPRYfp4TVUJ3peHJkkgSWhy01aSQIKqLbvY/8cnCZo1E6PFAh4vB6fPwHDxbHxuN4rLhefwIXSpJqFJoAGaJKEBEVt3IttCUM89h0PbNtNvUA7e5/5Ow+mj2f3tV2g+H0pTEhJN0/SyTVsAy/ZdKNHxVKYl8fUbL5MUl4hrx24KIux89u/Xuv1eLpp+KbFxCRxorOWzN/7JNY8uwlRewY5D+/lu+Zvdlr/6/scJjoxi0zef8907/+a2l/6N5nbz9Vuvs231qm7L37HsfQA+WfIsBzau58a/vwrAe08uIH/zRr+4axZ7sl+gGbCHhzN3wVMAfPrCYhx1tUy/438AWPHXP1NdUtRK0Bm6FGOiJ0kgEAgEvxjiXtw5om4Egt6D6nY3Cax6v9h6+c//i8tsamcb5PEy5/SJoChomgqKiqYqbbaoCsFjxxI6ZQpKQyMl980nbNYsQsaNw1NYROlDD6Gpqn6OTrZR111L2PTpuPPyKLh+HvEPPkDw2LE0rl9P0e13dFhGbdpKmkbCk4uwjx+Pc/33FM2bR9KrL2PMyqLmgxWULViAJsHRIg3A6vFh0DRiX1iCLzEB06atlN1/P7H/WYbTZKBm+XtUv/WWLsok0JDavI+pd2DQNMJeeYlaj4uYXfspf/JJgv+zlOryUmo/+JDG9evaXFOTJTRZBkkms9ahi59nn6amvIw+Bwuo/+RTHHfdQmXBYRq/+w5PcXGLSG0WqkgYZYmhsg05NITSKefhamxgUJ0Lb0kpu9MTqS4txn0wD8XpbPIXntl5UPQkCQQCgUAgEAgERyNbLMgWC8boaP+xQS6NzUbVv0gwgKyqDHJpxN1z7IueGoLtJP/f//n3zclJpL704jGXt6Snk/npJ/59++jR9P+26+QZmqoCIMkyxjNOp/+GDchBFiSjkaBZs4iZOBG6EWnmPn2Q7XZ8YREEvf4vggZkEWWxEBschufMs9EUBVRV3zYJQ63VNnRwDol2O86IWGS7jYjsIaQYhtJoDcU5cEiTndKxyNRUYkedhmQ0UrtiBZrTSd9x5wNQpZlwbtnagd8t55AMRkbPmAPAkUWLUOvrGXfVPACK7robV+FOf9lnOqlD0ZMkEAgEgl8McS/uHFE3AkHvpvb999nwxEJ2R4fgMhkJ8vrIqqhn5D33EXbhhT3tnuBnQsxJEggEAoFAIBAIjpGwCy9kJJD61NP4SgowJiQQKwTSKYMQSQKBQCAQCAQCQQeEXXihEEWnKEIkHQfvbiriz6v2UFzjJDHcyt2TBnDRsKTuC54C5w9k3wU9h/heBScTK1eu5NZbb0VRFK677jrmz59/wn0I9HuxiFOC3ob4Xk9dAkYk9XTweXdTEfe9vQ2nVwGgqMbJ/Le34vD4mDIkoZ29JEmEWfWMKPUuLwAhQfp+rdPL0VPBPtxWwh8+2InLq/rPf9/b2wAYlxWLUZawW/Svq8bh6dZfk0FuY//xjjIefm/HMftvMRqwmg1omkat00uQyUCQyYCiav6/pyvf57+9FYALcxOpd3mxmg1YjAa8ikqj29fuekfT2v7NDQUdnt/h8TF1SGLbgk2ZHO1mA0aDjMen4vIp2M1GDLKE26fg8akt5q1SP7ZOAmk1GZBlCa+i4lVUrCY9TaTHp6KoWqvyHftvMerpJX2KiqJpWIz6iuA+RaVV8TblW5/K2LSgnqrqKT0NsuTfb/Pnti5/AtcU+Dno6H+quc2LACQINBRF4eabb+aTTz4hOTmZUaNGMX36dAYNOvZFO38qHf1P3fvfrRTVOBmfpSdObn2bkCWJ/nEhAJTUOnF5VdKj7QAUVDlwNZ2nmc92l/HkJ/tw+9rHqVHpkWiaRnKEnsD5cKUDj6LSFUEmuY39Z3vK+NNHe9r5X1bnYsLAuHb322CLkbjQIAAOVTYSbDESFWxBVTUOV7Vd2+bTXWX8edWeNr43x6npuYkUVjsJs5kIs5rwKiolNa4ufQfa2L+6Jp8/f7ynTZy6979bqWxwc96g+A7LRwabCbYYcXkVjtS5iQ21EGQy0Oj2UdnQfZw/2j4+LAizUabW6aXW4e22/NH2yRFWZFmiutFDvav7ON3avsHtIyVS/y4rGtw43EqXZSWJNvZun0pSuBWAsjoXbm/XbcdgkNrYA/62UFzjxKd0Pd3eYpLb2JsMMjEhFkBv+80/0T7ZWcoTR7Wbe/+7lTqXlytPT/PbB1uMRNjNqKpGYbWzy2sDhAS1tf8pba+kxtWuLXWHaHtt216ntoGQuEFRFPr3798m+CxdurTL4PNzT4g984+fUVTTfcNvJiPazmd3nQvAJc+vRZZg2bzTARj3ly/Iq2g8pvMkhVsxG2WGJIXx18uHATDooZU4PF03gum5iW3sZQkaumk4rbn+7HTunzqIBrePwQ+v4v4pA7n+nAwOlDcwYdGXx+z7q9eOZsKiL3nmsqHMGJrEmgMVXPGPdd2WPV77o1k27zROy4hi+eYibl22mc/uHEtGTDBLvjrAgg93d1v+aPsd/zsJu8XIox/s5MVv8rot39r+398XsP1/9ZW+f790E+9vKe6ybLDF2MZ+R1Ftm7a0Pq+qy/Kt295lS9YCLW1v/KIvyD+q7R0trsakR/LG9acBcN6TXzI4KYynLh0KQO7/fozz6LZ31A+XaTkJPHmJbj/80U+4dFQK916QRYPbx6jHPvXbubwKHd18mv/+BreP0Y9/yt2TBnD1mekcLG9g2v91nc0HaGf/5zm5TM1JYN3BSq5++ftuyx9t//LVoxmdHskHW4u5562t3ZY/2n7FLWeTHm3npW/y+MvHe7otf7T99/dPxG4x8qeVu3llTX635Vvbv7mhkA0PTATgzv9s4aPtJV2WtZmNbex3ldTx4a36GiNXvrSeDfldt720KHsbewnY8dxvT4nkBGvXruWRRx5h1Sp9DZCFCxcCcN9993VapqfjlNVkYNejFwBw67JNbCmo4Yu7xwFw+ZLvWHuw8pjOkxRuJTXShqJq/OfGlnvNwfKu49zotMg29iU1Tpzd/DhuzbScBJ69YjgAgx9exaWjUnhw2iAcHh+DHup+LZZm3z+54xwGPbSK+yZnccPYvuRVNDLuL190W/Z47Y/m6UuHctGwJNYdrOTSJd/xxnVjOCMzmve2FHPL0k3dlj/a/tM7xpIZG8wLXx/ksRW7ui1/tP3WR84nNMjEgg93seSrg92Wb23/2tpDbdrS8s1dx7mf2vbSomxt7H9q2xuUEOpvS0MeXkV9Nw9zrSaZXY9O9ttfPDKFhy489rZ3zZnpbex/ats7ui11h2h7bdtew7/vDtzEDevXryczM5OMjAwALrvsMpYvX35Cn9AVdxF4Hr6wvR+hQS159a8+I63NZ78bl0ndUb0x//v+zk6v+5eLc4kKNvuP3TdlIL5untA1Pw1stn/o3e3H5X92YhgAZoPMwxcOYlRaJADRdks7+658b7YfnBTm96uj6x1Na/uueGhay7la/+DuE2Xz/x0PTB1IlF1/QnRaRhQPTB2o27cqoB31cz3Srtf36PQo7puchampZ2dCVqz/aVNX5Zvtxw2IJb7paRXoQT0rPqSpfEuZ1ucyGVtSjU4dEs+otAj//iUjUzizb3S7a7YuH2FraXszhyW1EUFzx/Rp0xPZ0SOSlEhrm+vFh7X4/5sz0vC2ansdlR+YEOJ/f8XoVIalhgNglCV+fXof/2ed3QgbmoKTUZaYOyaVgQmhAIRaTcwdk9phmbbXb2vf3BbiQoOOqfzR9nGh+vedFmU/pvJH24cGGf1+HUv5o+2NBv37G54a0e3/PdDGXm4lYM/qF0Wkvf16H60xt2p7Z/WLIjM22L9/3sBYBsQFd1TMT2TT/1mzPZLEjm49PjkoKioiJSXFv5+cnMy6dcf/gOen0FWc+vuvhrf7f5VbNZCrzkijxtkSl26Z0I+5p7W0V03TH9p0dt0/z8lpcxd8YOrAbh/MRdlb4toDUwdy7cudC8ZnLhva7lhzTwLAwllDSIvS44XZIPPUpbltfL/jP1s69d1kkFl0cS5DkvW4Ex1sZtHFuR3at6a1fVd0dq7hqfq9PSMmmEUX5/r/34alhB/T9Y+2j22694ztH0OErWufgHb2QU0jHqblJDAgLqSrogBt7LMTQ/3H547pwzn9Yros23yfarafPLhlRMtN5/ZlzojkLss3j5RptldbNe57L8iioZveiNa/qe69IItwa8u98bGZg/09UXe+2XG7cbUS84/NHOxve81tqTuav7ufo+0tuji3XVvqDtH2WuwnD07ggX93bBsQPUlvvfUWK1eu5IUXXgDgtddeY926dTz77LNt7JYsWcKSJUsAKC8v59ChQz+bD509oUsKt/Lt/PGn9PkD2XdBzyG+11ODUyXNtYhTvfv8gey7oOcQ3+upQWdxSu7ANmCZN28eGzZsYMOGDcTEdK0kj5e7Jw3AajK0OWY1Gbh70oBT/vyB7Lug5xDfq+BkIikpiYKCAv9+YWEhSUnt59aJONUz5w9k3wU9h/heT20CYrjdsQafX5LmieS/VIaTQD5/IPsu6DnE9yo4mRg1ahT79u0jLy+PpKQkli1bxhtvvHFCfQj0e7GIU4LehvheT20CYridz+ejf//+rF69mqSkJEaNGsUbb7xBdnZ2p2VOlSEeAoFA0Js5le7FH374IbfddhuKonDNNddw//33d2l/KtWNQCAQ9FY6uxcHRE+S0Wjk2WefZdKkSf7g05VAEggEAoHgRDNlyhSmTJnS024IBAKB4GcgIEQSiOAjEAgEAoFAIBAITgwnVeIGgUAgEAgEAoFAIPipCJEkEAgEAoFAIBAIBK0QIkkgEAgEAoFAIBAIWhEQ2e1+DMHBwWRlZfW0Gz+K8vLyn339jBNFIPsOge2/8L3nCGT/f2nf8/Pzqaio+MXOH8iIONUzBLLvENj+C997jkD2v6fiVMAkbjhesrKyAja1aiCnhQ1k3yGw/Re+9xyB7H8g+x7oiDjVMwSy7xDY/gvfe45A9r+nfBfD7QQCgUAgEAgEAoGgFUIkCQQCgUAgEAgEAkErDI888sgjPe3EL8WIESN62oUfjfC95whk/4XvPUcg+x/Ivgc6gVz3wveeI5D9F773HIHsf0/4ftImbhAIBAKBQCAQCASCH4MYbicQCAQCgUAgEAgErTjpRNLKlSsZMGAAmZmZ/PGPf+xpd7qkoKCAcePGMWjQILKzs3nmmWcAqKqq4rzzzqNfv36cd955VFdX97CnnaMoCsOGDWPatGkA5OXlMWbMGDIzM7n00kvxeDw97GHn1NTUMGfOHLKyshg4cCBr164NmLp/6qmnyM7OZvDgwVx++eW4XK5eXffXXHMNsbGxDB482H+ss7rWNI1bbrmFzMxMcnJy2LhxY0+5DXTs+913301WVhY5OTnMnDmTmpoa/2cLFy4kMzOTAQMGsGrVqp5wuQ0d+d/MokWLkCTJn/q0t9X9yYqIUyeeQI1VIk6dOESc6jl6bZzSTiJ8Pp+WkZGhHThwQHO73VpOTo62Y8eOnnarU4qLi7UffvhB0zRNq6ur0/r166ft2LFDu/vuu7WFCxdqmqZpCxcu1O65556edLNLFi1apF1++eXa1KlTNU3TtIsvvlhbunSppmmadsMNN2jPPfdcT7rXJVdeeaX2j3/8Q9M0TXO73Vp1dXVA1H1hYaGWlpamORwOTdP0Ov/nP//Zq+v+yy+/1H744QctOzvbf6yzul6xYoV2wQUXaKqqamvXrtVGjx7dIz4305Hvq1at0rxer6ZpmnbPPff4fd+xY4eWk5OjuVwu7eDBg1pGRobm8/l6xO9mOvJf0zTt8OHD2vnnn6+lpqZq5eXlmqb1vro/GRFxqmcI1Fgl4tSJQ8SpnqO3xqmTSiQCNgmHAAAI4klEQVStWbNGO//88/37CxYs0BYsWNCDHh0f06dP1z7++GOtf//+WnFxsaZpeoDq379/D3vWMQUFBdr48eO11atXa1OnTtVUVdWioqL8/5RHfx+9iZqaGi0tLU1TVbXN8UCo+8LCQi05OVmrrKzUvF6vNnXqVG3lypW9vu7z8vLa3AA7q+t58+Zpb7zxRod2PcXRvrfm7bff1q644gpN09rfc84//3xtzZo1J8THrujI/9mzZ2ubN2/W+vTp4w8+vbHuTzZEnDrxBGqsEnHqxCPiVM/RG+PUSTXcrqioiJSUFP9+cnIyRUVFPejRsZOfn8+mTZsYM2YMZWVlJCQkABAfH09ZWVkPe9cxt912G0888QSyrDejyspKwsPDMRr1NYp7c/3n5eURExPD1VdfzbBhw7juuutobGwMiLpPSkrirrvuIjU1lYSEBMLCwhgxYkTA1H0zndV1oP0fv/TSS0yePBkIHN+XL19OUlISubm5bY4Hiv+BTCDXcSDGKQjcWCXiVM8j4lTP0Rvi1EklkgKVhoYGZs+ezdNPP01oaGibzyRJQpKkHvKscz744ANiY2MDNp2kz+dj48aN3HTTTWzatAm73d5ubkBvrfvq6mqWL19OXl4excXFNDY2snLlyp526yfRW+u6Ox5//HGMRiNz587taVeOGYfDwYIFC/jDH/7Q064IAohAjFMQ2LFKxKneRW+t6+4QcerHc1KJpKSkJAoKCvz7hYWFJCUl9aBH3eP1epk9ezZz585l1qxZAMTFxVFSUgJASUkJsbGxPelih3z77be89957pKWlcdlll/HZZ59x6623UlNTg8/nA3p3/ScnJ5OcnMyYMWMAmDNnDhs3bgyIuv/0009JT08nJiYGk8nErFmz+PbbbwOm7pvprK4D5f/45Zdf5oMPPuD111/3B85A8P3AgQPk5eWRm5tLWloahYWFDB8+nNLS0oDwP9AJxDoO1DgFgR2rRJzqeUSc6hl6S5w6qUTSqFGj2LdvH3l5eXg8HpYtW8b06dN72q1O0TSNa6+9loEDB3LHHXf4j0+fPp1XXnkFgFdeeYUZM2b0lIudsnDhQgoLC8nPz2fZsmWMHz+e119/nXHjxvHWW28Bvdd30LvNU1JS2LNnDwCrV69m0KBBAVH3qampfPfddzgcDjRN8/seKHXfTGd1PX36dF599VU0TeO7774jLCzMP9yht7By5UqeeOIJ3nvvPWw2m//49OnTWbZsGW63m7y8PPbt28fo0aN70NP2DBkyhCNHjpCfn09+fj7Jycls3LiR+Pj4gKj7QEfEqRNLIMcqEad6HhGneoZeE6d+kZlOPciKFSu0fv36aRkZGdpjjz3W0+50yddff60B2pAhQ7Tc3FwtNzdXW7FihVZRUaGNHz9ey8zM1CZMmKBVVlb2tKtd8vnnn/szBh04cEAbNWqU1rdvX23OnDmay+XqYe86Z9OmTdqIESO0IUOGaDNmzNCqqqoCpu4feughbcCAAVp2drb2q1/9SnO5XL267i+77DItPj5eMxqNWlJSkvbCCy90Wteqqmq//e1vtYyMDG3w4MHa999/3+t879u3r5acnOz/v73hhhv89o899piWkZGh9e/fX/vwww970HOdjvxvTesJsb2t7k9WRJzqGQIxVok4deIQcarn6K1xStI0Tftl5JdAIBAIBAKBQCAQBB4n1XA7gUAgEAgEAoFAIPipCJEkEAgEAoFAIBAIBK0QIkkgEAgEAoFAIBAIWiFEkkAgEAgEAoFAIBC0QogkgUAgEAgEAoFAIGiFEEkCwU+gpqaG5557DoAvvviCadOm/ezXuOqqq/zrShwL+fn5DB48uMPPzj33XDZs2PBzuSYQCASCXo6IUwLBj0OIJIHgJ9A6+BwriqL8Qt4IBAKBQNAWEacEgh+HEEkCwU9g/vz5HDhwgKFDh3L33XfT0NDAnDlzyMrKYu7cuTQvQ5aW9v/t2r9Lenscx/GXeqFSpEHCiIZLm2ImRlHZj6mlITOKElqiKVqL/oGGarAlaK2lkKL2qAhRioJQsZJoqCkihyLDgsI7XK4Ywfd+q++v4PmYzuGcz+fzPp/lzfu8P39rcnJSXq9Xq6ur2tzcVHNzs7xer/r7+5XNZgvzOZ1Oud1ujY+PF9aJRCJqaWlRTU1N4W9dPp/XxMSEXC6XamtrFQ6H38SXy+U0ODgoh8OhQCCgXC73C3YFAPCnIE8BH/PX7w4A+Mqmp6eVSqUUj8e1u7srv9+v4+NjVVVVyefzKRaLqbW1VZJks9l0dHSkTCaj3t5ebW1tyWKxaGZmRqFQSGNjY9rY2FA6nZbBYNDt7W1hnaurK0WjUaXTaXV3d6uvr0/r6+uKx+NKJBLKZDJqaGhQe3v7q/gWFhZkNpt1enqqZDIpr9f7S/cHAPB7kaeAj6GTBPxAjY2Nqq6ultFolMfj0cXFReHZwMCAJGl/f18nJyfy+XzyeDxaWlrS5eWlysvLVVpaqpGREa2vr8tsNhfG9vT0yGg0yul06vr6WpIUjUYVDAZlMplkt9vV0dGhw8PDV/FEIhENDQ1Jktxut9xu90/eAQDAn4w8BXwfOknAD1RSUlK4NplMen5+LtxbLBZJ/x4/6Ozs1MrKypvxBwcH2t7e1tramubn57Wzs/Nm3v+ORgAA8F7kKeD70EkCPsFqter+/v5dY5qamhSLxXR+fi5Jenh40NnZmbLZrO7u7tTV1aW5uTklEolvztPW1qZwOKyXlxfd3NwoEomosbHx1Tvt7e1aXl6WJKVSKSWTyXfFCgD42shTwMfQSQI+wWazyefzyeVyqaysTHa7/X/HVFRUaHFxUcFgUE9PT5KkqakpWa1W+f1+PT4+Kp/PKxQKfXOeQCCgvb091dXVyWAwaHZ2VpWVla+OToyOjmp4eFgOh0MOh0P19fWf+l4AwNdCngI+xpCnJwoAAAAABRy3AwAAAIAiFEkAAAAAUIQiCQAAAACKUCQBAAAAQBGKJAAAAAAoQpEEAAAAAEUokgAAAACgCEUSAAAAABT5B049eMxqDec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541568" y="980728"/>
            <a:ext cx="885698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Trop directement liées aux variables cibles</a:t>
            </a:r>
            <a:endParaRPr lang="fr-FR" sz="1400"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ENERGYSTARScore, Certified,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Non exploitable tel quel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DefaultData, Comments, ComplianceStatus, Comments, YearsENERGYSTARCertified, OSEBuildingID, DataYear, PropertyName, TaxParcelIdentificationNumber, YearBuilt, ListOfAllPropertyUseTypes, Latitude, Longitude, Address,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Quantitatives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LargestPropertyUseTypeGFA, SecondLargestPropertyUseTypeGFA, ThirdLargestPropertyUseTypeGFA,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surfaces et à létat du bâtiment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2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Catégorielles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2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PrimaryPropertyType,LargestPropertyUseType, SecondLargestPropertyUseType, ThirdLargestPropertyUseType,</a:t>
            </a:r>
            <a:endParaRPr lang="fr-FR" sz="12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Liée à lemplacement des bâtiments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2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1560" y="3693219"/>
            <a:ext cx="38884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Quantitatives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Usages des </a:t>
            </a:r>
            <a:r>
              <a:rPr lang="fr-FR" sz="1600">
                <a:ea typeface="Yu Gothic Light" panose="020B0300000000000000" pitchFamily="34" charset="-128"/>
              </a:rPr>
              <a:t>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     SecondLargestPropertyUseTypeGFA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ThirdLargestPropertyUseTypeGFA,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Surfaces </a:t>
            </a:r>
            <a:r>
              <a:rPr lang="fr-FR" sz="1600"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ea typeface="Yu Gothic Light" panose="020B0300000000000000" pitchFamily="34" charset="-128"/>
              </a:rPr>
              <a:t>état </a:t>
            </a:r>
            <a:r>
              <a:rPr lang="fr-FR" sz="1600">
                <a:ea typeface="Yu Gothic Light" panose="020B0300000000000000" pitchFamily="34" charset="-128"/>
              </a:rPr>
              <a:t>du bâtiment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BuildingAge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NumberofBuildings, NumberofFloors, PropertyGFATotal, PropertyGFAParking, PropertyGFABuilding(s),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ExtsurfVolRatio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MeanGFAperFloor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ParkingGFARatio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99992" y="3693219"/>
            <a:ext cx="422690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>
                <a:latin typeface="+mj-lt"/>
                <a:ea typeface="Yu Gothic Light" panose="020B0300000000000000" pitchFamily="34" charset="-128"/>
              </a:rPr>
              <a:t>Catégorielles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 profil énergétique</a:t>
            </a:r>
          </a:p>
          <a:p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CertifiedPreviousYear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NbYearsCertified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EnergyProfile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MainEnergy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Outlier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ea typeface="Yu Gothic Light" panose="020B0300000000000000" pitchFamily="34" charset="-128"/>
              </a:rPr>
              <a:t>Liées aux usages des bâtiments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BuildingType, PrimaryPropertyType, 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SecondLargestPropertyUseType, ThirdLargestPropertyUseType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ea typeface="Yu Gothic Light" panose="020B0300000000000000" pitchFamily="34" charset="-128"/>
              </a:rPr>
              <a:t>Liées </a:t>
            </a:r>
            <a:r>
              <a:rPr lang="fr-FR" sz="1600">
                <a:ea typeface="Yu Gothic Light" panose="020B0300000000000000" pitchFamily="34" charset="-128"/>
              </a:rPr>
              <a:t>à </a:t>
            </a:r>
            <a:r>
              <a:rPr lang="fr-FR" sz="1600" smtClean="0">
                <a:ea typeface="Yu Gothic Light" panose="020B0300000000000000" pitchFamily="34" charset="-128"/>
              </a:rPr>
              <a:t>l’emplacement </a:t>
            </a:r>
            <a:r>
              <a:rPr lang="fr-FR" sz="1600">
                <a:ea typeface="Yu Gothic Light" panose="020B0300000000000000" pitchFamily="34" charset="-128"/>
              </a:rPr>
              <a:t>des bâtiments</a:t>
            </a:r>
          </a:p>
          <a:p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CouncilDistrictCode, Neighborhood, ZipCode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 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604391" y="1532979"/>
            <a:ext cx="8288089" cy="1846659"/>
            <a:chOff x="460375" y="1628800"/>
            <a:chExt cx="8288089" cy="1846659"/>
          </a:xfrm>
        </p:grpSpPr>
        <p:sp>
          <p:nvSpPr>
            <p:cNvPr id="24" name="Rectangle 23"/>
            <p:cNvSpPr/>
            <p:nvPr/>
          </p:nvSpPr>
          <p:spPr>
            <a:xfrm>
              <a:off x="460375" y="1628800"/>
              <a:ext cx="7928049" cy="1846659"/>
            </a:xfrm>
            <a:prstGeom prst="rect">
              <a:avLst/>
            </a:prstGeom>
            <a:pattFill prst="ltUpDiag">
              <a:fgClr>
                <a:schemeClr val="bg2">
                  <a:lumMod val="75000"/>
                </a:schemeClr>
              </a:fgClr>
              <a:bgClr>
                <a:schemeClr val="bg2">
                  <a:lumMod val="90000"/>
                </a:schemeClr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0375" y="1628800"/>
              <a:ext cx="346355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Non exploitable </a:t>
              </a:r>
              <a:r>
                <a:rPr lang="fr-FR" sz="1600" smtClean="0">
                  <a:ea typeface="Yu Gothic Light" panose="020B0300000000000000" pitchFamily="34" charset="-128"/>
                </a:rPr>
                <a:t>telles quelles</a:t>
              </a:r>
              <a:endParaRPr lang="fr-FR" sz="1600">
                <a:ea typeface="Yu Gothic Light" panose="020B0300000000000000" pitchFamily="34" charset="-128"/>
              </a:endParaRP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DefaultData, Comments, ComplianceStatus, Comments, YearsENERGYSTARCertified, OSEBuildingID, DataYear, PropertyName, TaxParcelIdentificationNumber, YearBuilt, ListOfAllPropertyUseTypes, Latitude, Longitude, Address,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67944" y="1628800"/>
              <a:ext cx="4680520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>
                  <a:ea typeface="Yu Gothic Light" panose="020B0300000000000000" pitchFamily="34" charset="-128"/>
                </a:rPr>
                <a:t>Trop directement liées aux variables cibles</a:t>
              </a:r>
            </a:p>
            <a:p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ENERGYSTARScore, </a:t>
              </a:r>
              <a:r>
                <a:rPr lang="fr-FR" sz="1400" i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Certified</a:t>
              </a:r>
              <a:r>
                <a:rPr lang="fr-FR" sz="140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, SiteEUI(kBtu/sf), SiteEUIWN(kBtu/sf), SourceEUI(kBtu/sf), SourceEUIWN(kBtu/sf), SiteEnergyUse(kBtu), SiteEnergyUseWN(kBtu), SteamUse(kBtu), Electricity(kWh), Electricity(kBtu), NaturalGas(therms), NaturalGas(kBtu), OtherFuelUse(kBtu), TotalGHGEmissions, GHGEmissionsIntensity</a:t>
              </a:r>
            </a:p>
          </p:txBody>
        </p:sp>
      </p:grpSp>
      <p:sp>
        <p:nvSpPr>
          <p:cNvPr id="29" name="Forme libre 28"/>
          <p:cNvSpPr/>
          <p:nvPr/>
        </p:nvSpPr>
        <p:spPr>
          <a:xfrm>
            <a:off x="295420" y="3664549"/>
            <a:ext cx="591617" cy="412441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 rot="20365595">
            <a:off x="-91434" y="1099172"/>
            <a:ext cx="1103619" cy="1168966"/>
            <a:chOff x="636363" y="760422"/>
            <a:chExt cx="765090" cy="940386"/>
          </a:xfrm>
        </p:grpSpPr>
        <p:sp>
          <p:nvSpPr>
            <p:cNvPr id="25" name="Arc 24"/>
            <p:cNvSpPr/>
            <p:nvPr/>
          </p:nvSpPr>
          <p:spPr>
            <a:xfrm>
              <a:off x="856612" y="980728"/>
              <a:ext cx="444603" cy="720080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rot="21267821" flipV="1">
              <a:off x="636363" y="760422"/>
              <a:ext cx="765090" cy="451858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077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15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1520" y="2528304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indépendantes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19117" y="1031667"/>
            <a:ext cx="4365583" cy="1496637"/>
            <a:chOff x="179512" y="1031667"/>
            <a:chExt cx="4365583" cy="1496637"/>
          </a:xfrm>
        </p:grpSpPr>
        <p:sp>
          <p:nvSpPr>
            <p:cNvPr id="3" name="ZoneTexte 2"/>
            <p:cNvSpPr txBox="1"/>
            <p:nvPr/>
          </p:nvSpPr>
          <p:spPr>
            <a:xfrm>
              <a:off x="179512" y="1031667"/>
              <a:ext cx="244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Variables cibles</a:t>
              </a: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39" y="1450598"/>
              <a:ext cx="4214650" cy="100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79513" y="1371600"/>
              <a:ext cx="4365582" cy="1156704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233127" y="2857500"/>
            <a:ext cx="8669574" cy="3329272"/>
            <a:chOff x="233127" y="2781300"/>
            <a:chExt cx="8669574" cy="3329272"/>
          </a:xfrm>
        </p:grpSpPr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303939" y="2852936"/>
              <a:ext cx="8535925" cy="3192931"/>
              <a:chOff x="303940" y="3429000"/>
              <a:chExt cx="6995886" cy="2616867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303940" y="3429000"/>
                <a:ext cx="3475972" cy="2605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3823854" y="3440410"/>
                <a:ext cx="3475972" cy="2605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33127" y="2781300"/>
              <a:ext cx="8669574" cy="3329272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88024" y="1948892"/>
            <a:ext cx="3374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Nombreux outliers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parmi les variables indépendante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et parmi les variables cible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16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quantitatives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16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012160" y="2132856"/>
            <a:ext cx="2016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14 variables quantitatives</a:t>
            </a:r>
          </a:p>
          <a:p>
            <a:r>
              <a:rPr lang="fr-FR" sz="1400" smtClean="0">
                <a:ea typeface="Yu Gothic Light" panose="020B0300000000000000" pitchFamily="34" charset="-128"/>
              </a:rPr>
              <a:t>Skewness important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AutoShape 2" descr="data:image/png;base64,iVBORw0KGgoAAAANSUhEUgAABCgAAAI4CAYAAACobthdAAAABHNCSVQICAgIfAhkiAAAAAlwSFlzAAALEgAACxIB0t1+/AAAADh0RVh0U29mdHdhcmUAbWF0cGxvdGxpYiB2ZXJzaW9uMy4yLjIsIGh0dHA6Ly9tYXRwbG90bGliLm9yZy+WH4yJAAAgAElEQVR4nOzde1xUdf4/8NcApuIFBQQJTMBB5ComqKVreEHNC2aSYhoYGq3mT7LacjNTdje1divbdHej1URXpbIt/JaZVyrNy+KtMi9IjHFL5eINRbm8f3/QHEHuMDNnGF5PHjwecObMmfc5zOc18/kw53M0IiIgIiIiIiIiIlKRldoFEBERERERERFxgIKIiIiIiIiIVMcBCiIiIiIiIiJSHQcoiIiIiIiIiEh1HKAgIiIiIiIiItVxgIKIiIiIiIiIVMcBihbK3d0dGo0GKSkpJn/sq1evYuLEiejUqRM0Gg1WrVplsG1rNBpoNBrodDoA9e/nunXroNFoEBQUBADQ6XTKNoio4VpapujbfmhoqPELJCJqhtDQUGg0Gqxbt07tUojIiO7uxzT2dqrAAYpm0r+pd3Fxwc2bNwEAx48ft+hO8r/+9S9s3boVDg4OmD9/PoKCgrB06VJlnzUaDezs7NC/f38kJSU1attxcXGIi4tD586dm1Rb586dlW0QtUTMlJozRf/97LPPql0ukcnpc0H/7ejoiNGjRyM1NVXt0mrV1Dfily9fxosvvghvb2+0a9cOXbp0QWBgIF588UWUlpYCAGbOnFljPqxcuVLZztChQ5Xl27ZtA3BnYLO27/oGPDkwSmpg+zdM+9e7+/1F+/bt4efnh3fffbfZ+12f5vZzWgsbtQuwFL/++iv++c9/4rnnnlO7lCYrKSlBmzZt6l3v7NmzAICoqCj86U9/AgDs2rULAODp6YkJEyYgIyMDW7duxYwZMzBw4EB4eHg0qIbK4dIU9vb2zd4GkTlgplTNFL2HHnrICJXWrLy8HABgZcWxfDIP48ePh4eHB77++mvs2LED//vf/3D69Gk4OTlVWa+hbc8YmvPYly5dwgMPPID09HR06tQJ48ePh52dHU6dOoW//e1vePXVV9GxY0dl/aCgoCqZ0K9fPwDA+fPnsW/fPmX5f/7zH4wdOxa+vr7KPzCOHTuGb775Bq6uroiIiAAAaLXaJtVNZAps/81r/3fTv7/IysrCf//7X8yfPx/t2rXDU0891ejaG7rf7KM0kFCz9OzZUwCIRqMRZ2dnKSoqkmPHjgkA0R9e/c8ZGRkiIrJkyRIBINHR0SIi8sEHHwgACQwMlAULFkiHDh3Ex8dHjh49Kq+88op07txZPDw85Kuvvqr2uG+++ab07dtXOnbsKI888ojk5eUp63z77bfy0EMPSZcuXcTFxUWefPJJ5faMjAylrn/+85/i4uIioaGhIiJy4sQJGT16tDg4OIijo6OMHz9eTp8+LSIi0dHRyv3033v37lX2aeLEicrj29vbCwClbv19lyxZUq0GvbuPlX4/9+7dKyIi2dnZEhYWJra2tjJkyBB59dVXBYD07du33m2+++674uXlJR07dpTp06fLrVu3RESkvLxcFi9eLN26dZN7771X1q9fr9zn2LFjIiKyceNG8fHxkXbt2knXrl1l0KBB8u233zbhGUNUN2ZK7ZlSmX4fH3roIWXZ119/Lb/73e/Ezs5OXFxc5PHHH5fs7Gzl9oyMDImIiJDu3btLly5dJDQ0VA4ePKjc/tBDDwkAefHFF2XAgAFibW0tGRkZbP+kOn37/PTTT0VEJC8vT2kvK1eubFLbq7zdFStWiL+/v8Ha/d1tGoCsX79erKyspHPnznLz5k0REcnJyRGNRqMs+/3vfy8AxMHBQc6fP1/lGPz0009SUlIiIndyIy4ursbj9dprrwkA6devnwAQW1tbuXbtWpV13n777WoZcv36dXnhhRfE09NTOnToIH379pX169eLyJ3Mqfzds2dPERF57rnnpGfPntK2bVtp3769DBw4UHnfInInWz744IOG/LmJqmD7N2z7r+n9xfjx4wWAPPLII3L79m0ZOXKkODs7S5s2bcTOzk4mTJggv/zyi7K+fr/efvttcXd3Fw8PjyrLMzIy5OLFi9KnTx8BIH/+85+r3V75b7B8+XIJCgoSW1tbefjhh6WgoEB5rNWrV4ubm5s4ODjI66+/Xu35YIk4QNFM+ifJlClTBIC88cYbTe5MaDQaefDBByU4OFgAiJ2dnfTp00dGjRolAMTV1bXa43bq1EmefPJJcXd3FwDy6KOPiojIDz/8IPfcc4907NhRIiMjZfTo0QJAhg0bJuXl5VVCxd7eXmJiYuTll1+WnJwc6dKliwCQcePGSVhYmACQ7t27S0FBgfJGHYAMHDhQ4uLiJC0tTdknT09PiYuLk4kTJwoAcXNzk8LCQhExzACF/kW+T58+8sQTT0jbtm0bPEBhb28v0dHR0r59ewEg//73v0VEZO3atQJA2rZtK9HR0eLp6VllgOLGjRvSpk0bsbW1lVmzZsmMGTPE19dX1q1bZ7gnEtFvmCk1Z4r++9ChQ1X2Ud+5OHHihLRp00Y0Go1MnTpVBg0aJAAkICBAbt++LdevXxcPDw8BIEOHDpVHH31UeeNy7tw5EbmTLxqNRsaPHy8zZsyQnJwctn9SXeU3pGVlZbJlyxalve3bt69Jba/ydjt27GjQdh8XF6csf/LJJ5V2PWbMGAEgH374oYiIvPfee1Wy69577xUA8tJLL9V5PPTvJ4KCgqrkQ1pamoiI+Pr6CgDZsGGD+Pn5CYBqbbamAYrHHntMAIiXl5c8+eSTYmtrKwBk06ZNcujQIeUYurq6SlxcnMTHx4uIyKRJk2TKlCkyd+5cGTt2rAAQR0dHuXr1qohwgIKah+2/qua2/7sHKLKyssTLy0sAyOzZs6W4uFj8/PwkKipK5s6dqwx0jB49WtmGfv/at28vUVFR8vTTT1dZfvz4ceV++sGJyrff3c/Rb0f/z91XXnlFRET27t2rvC+ZNm2a+Pv7i5WVFQcoqG76J9Ynn3wivr6+0q1bN/n222+b1Jno2LGj3LhxQ3kyApCTJ0/K1atXld8vXrxY5XFXrlwpIiLHjx9X1rl27ZrMnTu3yhv+uLg4pTN/6tSpKqGye/duZX9ef/11AaCMvoqIBAUFCQB57733RKT6QEPlfbr7e9KkSVJUVFTj/Ro7QJGZmancrh/FfO655xo8QPHRRx+JiEhUVJQAkGeeeUZEREaMGCEAZOnSpSIicvTo0SoDFNeuXRMrKytxdXWV//u//5P09HQRESktLW3Uc4WoIZgpUmWf7v7Wv8G/e4Bizpw5AkBmzpwpIiK3b98WJycnASo+xfXhhx8KUDHgUVZWJiIijzzyiACQP/7xjyJypxPxxBNPKHWw/ZM50LfPu78nTJgg6enpTW57xmr3ItVzSkSUjtWECRNERGTcuHFKGxURsbGxEaDiv7EiIqdOnaqx/df0ySv9e4UjR44IALGxsZHCwkJZvHixAJCRI0dWqe/uAYoLFy4o29HpdCIiyn+nH3jgARGp+ZNbIiL5+fny3nvvyR//+EeJi4tTBjb2798vIhygoOZh+zds+6/t/YW9vb3yCZOzZ8/Km2++KX/4wx+UfkO7du2kvLy8yv6tWbOmxv3u3bu3AFUHJ2o6Lvq/wRtvvCEionwyfNy4cSIiMmvWrCrvbS5evKgcJ0seoOAcFAZiZWWFJUuWYOrUqfXOQF9WVlbjcnd3d7Rv3x5dunRRlnl7e8Pa2lr5vaioCN26dVN+9/HxAQD06dNHWZadna1MSnPo0CEcOnSoyuOcO3cO/v7+yu+DBw9WftbfT79d/baPHz+O8+fP17lfADBx4kR89tlnKCgowKRJk/Dpp58q543drbbjUJvs7GwAQPv27dGjRw8AQO/evRt8f/25afrje/369Srb1e+zr69vlft17NgR//znPxEfH6+cC+/m5oYNGzZwoiwyGmZKBX2m1Ofux2nTpg08PT1x8eJFnD9/HoWFhQAq9l8/p4R+H++uo3L9bP9kTsaPHw+tVgsHBwf0798fY8aMqfL8bWrbM3S7r014eDi6deuG7du345dffsHu3bvh7OyMESNGAACcnJyQk5ODzMxMABXzSsXFxWHjxo3Iy8urtr24uLhq53Tr5+156KGH0KVLF0yaNAl//vOfsWfPHuTk5ODee++tsTb9vrZv3x49e/ascjzqyqr8/HwEBgYiJyen2m2XLl2q63AQNQrbf1XNbf/6OShsbW3h6emJxx57DHZ2dvj2228xbNiwau+tiouLcfXqVdjZ2dW732fPnkXnzp0xY8aMeo8L0PA+Srdu3eDo6Ihff/21QdttqTjzlwE99thjCAgIwEcffVRlua2tLYCKS+kBwI8//ljj/St3GupaVtmpU6cAAKdPn1aWubq6wt3dHQCwYMECSMUnZSAiSE9Px/jx46tso23btsrP+vtV3t6ZM2cAQHnBbgh7e3sEBgYCuDMBXocOHQDUfxxq4+rqCgC4efOmEl76bTeEjU3FeNzdV0LQbzctLQ1A1X3Xi46ORnZ2NnJycvDOO+8gKysLf/7znxtVP1FjMVMa7u7HKSkpwc8//6w8jv72s2fPQkTqrKNy/QDbP5mPWbNm4e2338Yrr7yChx9+uNrrWVPbnqHbPXBncln9ZLNAxcBhVFQUSkpKMHv2bBQXF2Pq1KlKLukHAdesWYNff/0VTk5OWLlypfI6XZ+ysjLl6mG7d++GRqPB/fffr9SxadOmWu+r39ebN2/il19+AVD9eOnrrLxP3377LXJyctC9e3f8+uuvuHXrltLJ0GcNkSGw/detse0/ICAAK1euxLJlyzB79mxl4OGTTz5BWVkZxo0bh6KioiqDM3e36bv3Wy8qKgpXr17FqFGjcPHixXprb2gfJS8vr8bBGkvDT1AYkEajwZIlS5TZoPX69euH/fv3Y968efD29kZycrLBHnPx4sU4ceIE9u7dCwCYNGkSOnbsiNjYWLz//vv4+9//joyMDDg6OuLUqVP47rvvqoTF3WbMmIFly5Zh7969CA8Px+3bt3Hs2DE4OztX26+a/PDDD3j22WdRUFCgdKoeeOABAHdGBxMTE2FjY4ONGzc2al/d3NwwdOhQfPPNNxg1ahRCQkLw4YcfNmobNZkxYwZ2796N1157DefOncO3335bbR1nZ2eEhobi3nvvxQ8//AAAVf4rTWQMzJSG09eXmJiImzdv4vz587h48SL8/PwQGhqKkpIS9OzZE+np6Rg2bBgcHR3x6aefon379oiJialz22z/1BI1pu0Zut0DQI8ePXD+/HnMmzcPvXv3xmuvvYYOHTpg9uzZePPNN7Fz504AwOOPP67cJz4+Hjt27EBGRgb8/PwwZswY2NraKoON9dm9ezdyc3NhY2ODcePGKct1Oh1OnDiBDRs24IUXXqjxvk5OToiIiMCWLVsQFhaGwYMHK+9j5s2bp+wTABw5cgRz585Fv379lP8iX7p0Cc899xzS09OV/34SqYXtv3HtvzJnZ2cAwMGDB/H//t//w9dff92gx68sPj4eGo0GiYmJePjhh5GSkoJOnTo1ejszZszAmjVr8MEHH+DGjRv44Ycf6j32FkGF00osyt0zqZaXlyvneOkP79GjRyUgIEA6deokY8aMkZiYGEEN54vr51G4e0I8kdrPWdLPuN+hQwcJDw+XS5cuKff5+uuvZdiwYWJvby8dO3aUwMBAefnll0Wk5rka9I4ePSqjRo0Se3t7cXBwkHHjxslPP/2k3N6Q88Xbtm0rWq1Wli5dqpzvXVxcLI8//rh06tRJfHx85K9//WuD91M/SWZmZqaMHDlSmSV74cKFVY5dQ+a10E/eoz/+la/i4eLiIu+//75yH/1+R0RESI8ePeSee+6Rrl27yrhx46qcV0dkKMyUCk25iseePXtk8ODB0rlzZ+nevbtERkZKZmamcnt6erpMnjxZnJ2dxc7OTh566CH57rvvlNtrO0+c7Z/UVtes7c1pe8Zs90lJSeLm5iYajUYAVNnm4MGDBYD06tWr2v3y8vLk2WefFQ8PD2nTpo3Y29tLUFCQLFq0SLKyskSk9ln8n3jiCQEgjz32WJXlP//8szKx3Pfffy8iNU+SefXqVVmwYIG4u7uLra2tBAQEVMmDsrIy5X0MKp0nvmjRIunatas4OjrKypUrq/29OAcFNQfbv2Hbf33vL65duyaPPPKI2NrailarVSbTB6BM/H/3eyi9ysv1VwMBKiYWLS4urrefU1Mu6a/iYW9vLytWrBAXFxcBINu2bauxfkugEeHnz6h1KysrQ3FxsXIKyoEDB/Dggw/C2toaRUVFtX58i4iIqCVzd3fH+fPnsXfvXpPOqfL6669j4cKFWLx4Mf70pz+Z7HGJ6A62/5bhypUryuknWVlZ6NmzJ8rLy3Hu3Dn06tVL5eqMg6d4UKt37do1+Pv7Y8qUKWjXrh0SExMBAE8//TQHJ4iIiAwkKysLmzdvxr/+9S+0adMGs2fPVrskIjIRtv+m6devH8aOHQsHBwckJSWhvLwcY8eOtdjBCYADFERo27YtvLy8sHbtWty+fRvu7u545pln8Pzzz6tdGhERkcU4d+4cXnzxRTg5OeH999/Hfffdp3ZJRGQibP9Nc//99yMpKQnXr1/HfffdhxdeeAGvvPKK2mUZFU/xICIiIiIiIiLV8TKjRERERERERKS6FnmKh6Ojo3JtXiKqoNPpWsW1kRuKOUFUM2bFHcwJopoxJ+5gThDVzFg50SIHKNzd3ZGamqp2GURmJTg4WO0SzApzgqhmzIo7mBNENWNO3MGcIKqZsXKCp3gQERERERERkeo4QEFEREREREREquMABRERERERma2YmBg4OTnB399fWbZ06VK4uroiKCgIQUFB2LZtm3Lb8uXLodVq4e3tja+++kpZvn37dnh7e0Or1WLFihUm3QciapgWOQdFfQpPJQAAuvrEqlwJNUVJSQmysrJQXFysdilmqV27dnBzc0ObNm3ULqXVYKaYH+ZE/ZgVhscsaFmYE/VrKTkxc+ZMzJs3D1FRUVWWL1iwAC+88EKVZT/99BOSkpJw8uRJ5OTkYOTIkTh79iwA4JlnnsHOnTvh5uaGkJAQhIeHw9fXt1m1MRdaPmZF3UydExY5QMGAaNmysrLQqVMnuLu7Q6PRqF2OWRER5OfnIysrCx4eHmqX02owU8wPc6JuzArjYBa0LMyJurWknBg6dCh0Ol2D1k1OTkZkZCTatm0LDw8PaLVaHD58GACg1Wrh6ekJAIiMjERycnKzByiYCy0fs6J2auQET/Egs1NcXAwHBwcGRA00Gg0cHBw4wkutHnOibswKIuZEfSwhJ1atWoXAwEDExMSgsLAQAJCdnY0ePXoo67i5uSE7O7vW5TVJSEhAcHAwgoODcenSJePuBKmOWVE7NXLCIgcosnZFImtXpNplUDMwIGrHY2N6zBTzxLZQNx4fw2MWtDxsB3Vrycdnzpw5SE9Px/Hjx+Hi4oLnn3/eYNuOjY1FamoqUlNT0a1btzrXZS5YhpbcFozN1MfGIk/xICIiIiIiy+Xs7Kz8/NRTT2H8+PEAAFdXV2RmZiq3ZWVlwdXVFQBqXU5E5sMiP0FBRERElqGsrAz9+vVTOh8ZGRkYOHAgtFotpk6ditu3bwMAbt26halTp0Kr1WLgwIENPl+diFqm3Nxc5edPP/1UucJHeHg4kpKScOvWLWRkZCAtLQ0DBgxASEgI0tLSkJGRgdu3byMpKQnh4eFqlU9EtbDIAYqSshKUlJWoXQYRtVJ5N/KQdyNP7TKILMI777wDHx8f5feXXnoJCxYswLlz59C1a1esWbMGALBmzRp07doV586dw4IFC/DSSy+pVTIzgMjApk2bhgceeABnzpyBm5sb1qxZgxdffBEBAQEIDAzE3r178fbbbwMA/Pz8MGXKFPj6+mLMmDFYvXo1rK2tYWNjg1WrVmH06NHw8fHBlClT4Ofn1+za2O8gMiyLHKA4eekkTl46qXYZ1ILpdDr06dMHM2fORO/evTF9+nTs2rULgwcPhpeXFw4fPoyioiLExMRgwIAB6NevH5KTk5X7/u53v8P999+P+++/H9999x0AICUlBaGhoYiIiECfPn0wffp0iIiau0lGEvFRBCI+ilC7DDIy5oTxZWVl4YsvvsDs2bMBVMwmvmfPHkREVLSv6OhofPbZZwAqZu6Pjo4GAERERGD37t2qHTtmAOkxJwxj8+bNyM3NVS4HOWvWLGzYsAE//PADvv/+e2zduhUuLi7K+osWLUJ6ejrOnDmDhx9+WFk+duxYnD17Funp6Vi0aJFBamO/g5qLOVGVRc5BkVreAQAwXuU6yEBCQw27vZSUBq127tw5fPzxx1i7di1CQkKwadMm7Nu3D1u3bsWyZcvg6+uL4cOHY+3atbh8+TIGDBiAkSNHwsnJCTt37kS7du2QlpaGadOmITU1FQBw7NgxnDx5Evfeey8GDx6M/fv3Y8iQIYbdPzK4jveNU7sEqg9zwiI9++yzeOONN3Dt2jUAQH5+Prp06QIbm4q3L5Vn4a88Q7+NjQ3s7OyQn58PR0dHg9XDLGjhmBNkBOx3WCAVsoI5cYdFDlCklHeqewX9k66BLyzUOnl4eCAgIABAxccFR4wYAY1Gg4CAAOh0OmRlZWHr1q3429/+BqDiEkW//PIL7r33XsybNw/Hjx+HtbU1zp49q2xzwIABcHNzAwAEBQVBp9O1iKBo7br0fkLtEu5gfpkV5oTxfP7553ByckL//v2RYsDne0JCAhISEgCg0ZcPNJssYA60KMwJy1Zvv6O52N5bBebEHRY5QHEPytUugQxJpUBu27at8rOVlZXyu5WVFUpLS2FtbY1PPvkE3t7eVe63dOlSODs748SJEygvL0e7du1q3Ka1tTVKS0uNvBdkCOWlNwEAVjbtVa6EasWcsDj79+/H1q1bsW3bNhQXF+Pq1auIi4vD5cuXUVpaChsbmyqz8Otn7ndzc0NpaSmuXLkCBweHatuNjY1FbGwsACA4OLhRNTELWjjmBBkB+x0WSIWsYE7cYZFzUMy3uYj5NhfVLoMs3OjRo/Huu+8q53MdO3YMAHDlyhW4uLjAysoKGzZsQFlZmZplkgHkpDyJnJQn1S6DWiDmRNMtX74cWVlZ0Ol0SEpKwvDhw7Fx40YMGzYMW7ZsAQAkJiZi4sSJACpm7k9MTAQAbNmyBcOHDzf4tduZBWQMzImWjf0OMoXWlBMWOUBBZAqLFy9GSUkJAgMD4efnh8WLFwMA5s6di8TERPTt2xenT59Ghw4dVK6UiNTCnDC8119/HW+99Ra0Wi3y8/Mxa9YsAMCsWbOQn58PrVaLt956CytWrFC5UqKGYU4QUX1aU05opKVM51lJcHCwMvlHTT7/Tx8UFxfjZHb1/3IsWbKE53KZuVOnTlW5pBxVV9Mxqq9dtDbNOR7x8fFVfh/h+iUAYMjsgw26f+i6UABAysyUJj1+3Ruv2HZrzy/mRMMwK+rW2GORtSsSAOA2MqlaTugtWbLEuBkAMAcaiDnRMMyJujWn3wH81vdoDrZ3o2NW1M+UOcFPUBARERERERGR6jhAQURERERERESqa/IARUxMDJycnODv768sW7p0KVxdXREUFISgoCBs27ZNuW358uXQarXw9vbGV199pSzfvn07vL29odVqDXa+qJXbGJy+ep9BtkVE9PNVLX6+qm3w+jODZmJm0EzjFUREqujsGYHOnhH1rscMIGo92O8gMqwmX2Z05syZmDdvHqKioqosX7BgAV544YUqy3766SckJSXh5MmTyMnJwciRI5VrtD7zzDPYuXMn3NzcEBISgvDwcPj6+ja1LADA2NCV+N/XNZ8bSkTUWBnXvBq1PjsmRJapIYMTADOAqDVhv4PIsJr8CYqhQ4fC3t6+QesmJycjMjISbdu2hYeHB7RaLQ4fPozDhw9Dq9XC09MT99xzDyIjI5GcnNzUkhQXC8+h1Kqg2dshIgKAtlbFaGtV3OD1827kIe9GnhErIiI1lBUXoKy4/vcXzACi1oP9DiLDMvgcFKtWrUJgYCBiYmJQWFgIAMjOzkaPHj2Uddzc3JCdnV3r8pokJCQgODgYwcHBuHTpUp01HP5iPPq6NH+gg4gIAIa47MUQl70NXj/iowhEfNSw/7QSUcuRu28ucvfNrXc9ZgBR68F+B5FhGXSAYs6cOUhPT8fx48fh4uKC559/3mDbjo2NRWpqKlJTU9GtW7c61+3RuQc6w85gj03UHKGhocoleMaOHYvLly+rXBEZ2/MPPI/nHzBc/pHlY05YFmYAGQNzwjyx30HmxBJyoslzUNTE2dlZ+fmpp57C+PHjAQCurq7IzMxUbsvKyoKrqysA1Lq8ORxsHXAN15q9HSJDqzxxLAFlZWUIDg6Gq6srPv/8c2RkZCAyMhL5+fno378/NmzYgHvuuQe3bt1CVFQUjhw5AgcHB3z44Ydwd3dXu/xaTfCeoHYJ1IIxJ8xLfPydc8tHuOoAAGvi6z7fnBlAxsacMB/sd5C5aqk5YdBPUOTm5io/f/rpp8oVPsLDw5GUlIRbt24hIyMDaWlpGDBgAEJCQpCWloaMjAzcvn0bSUlJCA8Pb3YdN0puoAQlzd4OtV46nQ59+vTBzJkz0bt3b0yfPh27du3C4MGD4eXlhcOHD6OoqAgxMTEYMGAA+vXrp8yfcvPmTURGRsLHxweTJk3CzZs3le26u7sjL6/ivORHHnkE/fv3h5+fHxISEpR1OnbsiEWLFqFv374YNGgQLly4YNqdN6F33nkHPj4+yu8vvfQSFixYgHPnzqFr165Ys2YNAGDNmjXo2rUrzp07hwULFuCll15Sq+QGOZN3BmfyzqhdBhkZc4JqwwwgPeaE5WO/g5qLOVFVkz9BMW3aNKSkpCAvLw9ubm6Ij49HSkoKjh8/Do1GA3d3d7z33nsAAD8/P0yZMgW+vr6wsbHB6tWrYW1tDaBizorRo0ejrKwMMTEx8PPza/ZOnc0/i2I0fEI7Mm+h60LrXWd87/F44cEXlPX1lyrhO9UAACAASURBVHjLu5FX7TzglJkpDXrcc+fO4eOPP8batWsREhKCTZs2Yd++fdi6dSuWLVsGX19fDB8+HGvXrsXly5cxYMAAjBw5Eu+99x5sbW1x6tQpfP/997j//vtr3P7atWthb2+PmzdvIiQkBJMnT4aDgwOKioowaNAgvPbaa3jxxRfx/vvv45VXXmlQzS1JVlYWvvjiCyxatAhvvfUWRAR79uzBpk2bAADR0dFYunQp5syZg+TkZCxduhQAEBERgXnz5kFEoNFoVNyD2j39+dMAGv5co+ZjTlhmTrRUzADzxJxgThgD+x2WR42sYE7c0eQBis2bN1dbNmvWrFrXX7RoERYtWlRt+dixYzF27NimllGjlPJOuHSlGJ4G3Sq1Nh4eHggICABQMcg2YsQIaDQaBAQEQKfTISsrC1u3bsXf/vY3AEBxcTF++eUXfPPNN5g/fz4AIDAwEIGBgTVu/+9//zs+/fRTABWnOqWlpcHBwQH33HOPcnpU//79sXPnTmPvqiqeffZZvPHGG7h2reJjkfn5+ejSpQtsbCpiqfKkuZUn1LWxsYGdnR3y8/Ph6OhoklrTrvQBAAwxyaNRS8KcaF30WUDUGMwJy8Z+BxkCc+IOg85BYS5SyztAd/0Sg8JCNPY/UJXXd7R1bPJ/sNq2bav8bGVlpfxuZWWF0tJSWFtb45NPPoG3t3ejt52SkoJdu3bhwIEDsLW1RWhoKIqLK0bf27Rpo3wywNraGqWlpU2q35x9/vnncHJyQv/+/ZGSkmKw7SYkJCgfW6vvaj+N8ct1D4Nti4yDOWF5OWGOmAUtG3OCOWEM7HdYHjWygjlxh8EvM2oOuqIU3Sxy6IXMyejRo/Huu+9CRAAAx44dAwAMHTpUOU3hxx9/xPfff1/tvleuXEHXrl1ha2uL06dP4+DBg6Yr3Azs378fW7duhbu7OyIjI7Fnzx7ExcXh8uXLSjBWnjS38kS7paWluHLlChwcHKpttzFX+2kMW5si2NoUGWx71HowJywLs4CMgTnRsrHfQabQmnLCIgcoZtnk4SXn+tcjao7FixejpKQEgYGB8PPzw+LFiwFUXG73+vXr8PHxwauvvor+/ftXu++YMWNQWloKHx8fLFy4EIMGDTJ1+apavnw5srKyoNPpkJSUhOHDh2Pjxo0YNmwYtmzZAgBITEzExIkTAVRMtJuYmAgA2LJlC4YPH27S+ScecP4GDzh/U+vt8fHxVb5153XQndeZrD4yX8yJpisuLsaAAQPQt29f+Pn5YcmSJQCAjIwMDBw4EFqtFlOnTsXt27cBALdu3cLUqVOh1WoxcOBA6HQ6g9dUXxYQNQVzomVjv4NMoTXlBMf7iGrg7u6OH3/8Ufl93bp1Nd6mnwi2svbt2yMpKanG7VZ+w/zll1/WuM7169eVnyMiIhAREVHjepbo9ddfR2RkJF555RX069dPmddm1qxZeOKJJ6DVamFvb1/r8SUyJeaEcbVt2xZ79uxBx44dUVJSgiFDhuDhhx/GW2+9hQULFiAyMhK///3vsWbNGsyZM6fK1X6SkpLw0ksv4cMPP1R7N6iVY04QUX2YE1VxgIKIVBUaGorQ0FAAgKenJw4fPlxtnXbt2uHjjz82cWVEpCaNRoOOHTsCAEpKSlBSUgKNRmMxV/shIiKi6izyFA8iIiJq+crKyhAUFAQnJyeEhYWhV69ejb7aDxG1fDExMXBycoK/v7+yrKCgAGFhYfDy8kJYWBgKCwsBACKC+fPnQ6vVIjAwEEePHlXuk5iYCC8vL3h5eSmnjhKReeEABREREZkla2trHD9+HFlZWTh8+DBOnz7d7G0mJCQgODgYwcHBBr3aDxEZz8yZM7F9+/Yqy1asWIERI0YgLS0NI0aMwIoVKwBUfJQ9LS0NaWlpSEhIwJw5cwBUDGjEx8fj0KFDOHz4MOLj45VBDSIyHxY5QNHBKwo/Xua1yonIME5f9sfpy/71r/ibB3/7IiLD6NKlC4YNG4YDBw6oerWfhmbB8w88j+cfeL5R2yai2g0dOhT29vZVliUnJyM6OhpAxelen332mbI8KioKGo0GgwYNwuXLl5Gbm4uvvvoKYWFhsLe3R9euXREWFlZt0KMp2O8gMiyLHKAYNvBlaIoeULsMIrIQ2UU9kF3Uo8Hre//2RURNd+nSJVy+fBkAcPPmTezcuRM+Pj6qXu2noVkwwXsCJnhPMOhjE1FVFy5cgIuLCwCge/fuuHDhAoCqp3sBd04Fq215TRrzSSv2O4gMyyInyTxzfhdK2+hgU+KudilEZAE6tbnSqPXzkGekSohaj9zcXERHR6OsrAzl5eWYMmUKxo8fD19fX9Wu9qPPgmsldnWudybvDADA25EDlUSmoNFoDDogGRsbi9jYWABAcHBwneuy30FkWBY5QJH27Tz0dSrGyewn1S6FCO7u7khNTYWjo6PapVATDXD6rlHr/x/+DwDwLt41RjlkgZgT1QUGBuLYsWPVlqt5tR99FuzOfrjO9Z7+/GkAQMrMFKPWQ60Lc6IqZ2dn5ObmwsXFBbm5uXBycgJQ9XQv4M6pYK6urkhJSamyXH8VseZgv4PMiSXkhEWe4uHR1RNd0VXtMoiolRrx2xcRtU7LRizDshHL1C6DyKJVPq3r7tO91q9fDxHBwYMHYWdnBxcXF4wePRo7duxAYWEhCgsLsWPHDowePbrZdbDfQWRYFjlAYde2M9qirdplUAum0+nQp08fzJw5E71798b06dOxa9cuDB48GF5eXjh8+DAKCgrwyCOPIDAwEIMGDcL3338PAMjPz8eoUaPg5+eH2bNnQ0SU7f7nP//BgAEDEBQUhKeffhplZWVq7SIZ0X2/fZFlY05QbR7s8SAe7MGJcok5YSjTpk3DAw88gDNnzsDNzQ1r1qzBwoULsXPnTnh5eWHXrl1YuHAhAGDs2LHw9PSEVqvFU089hX/84x8AAHt7eyxevBghISEICQnBq6++Wm3izaZgv4OaizlRlUWe4nHl1lXcwi21yyADydoVWW1Zx/vGoUvvJ1BeehM5KdU/UtfZMwKdPSNQVlyA3H1zq9zmNrJh5yWfO3cOH3/8MdauXYuQkBBs2rQJ+/btw9atW7Fs2TL06NED/fr1w2effYY9e/YgKioKx48fR3x8PIYMGYJXX30VX3zxBdasWQMAOHXqFD788EPs378fbdq0wdy5c7Fx40ZERUU14aiQOfsFv6hdQqvDnCBz8l1mxakgHKQwL8yJlmvz5s01Lt+9e3e1ZRqNBqtXr65x/ZiYGMTExBi0NvY7LI8aWcGcuMMiBygyCn9GMYrVLoNaOA8PDwQEBAAA/Pz8MGLECGg0GgQEBECn0+H8+fP45JNPAADDhw9Hfn4+rl69im+++Qb//e9/AQDjxo1D164VH/vbvXs3jhw5gpCQEAAVs9Lrz5cky7Ib1d8wkWViTlBNXt79MgDOQUEVmBOWjf0OMgTmxB0WOUDxRZkdfi0oRpDahZBB1DXqaGXTvs7brdvZN/g/HHdr2/bOx/WsrKyU362srFBaWoo2bdo0ansigujoaCxfvrxJ9ZB6fizoCwAYonIdVDvmBJmCPguoZWJOkDGw32F51MgK5sQdFjkHxSlpj2M31a6CLN3vfvc7bNy4EQCQkpICR0dHdO7cGUOHDsWmTZsAAF9++SUKCwsBACNGjMCWLVtw8eJFAEBBQQHOnz+vTvHUKBdu3osLN+9VuwxqgZgTloVZQMbAnGjZ2O8gU2hNOdHkAYqYmBg4OTnB399fWVZQUICwsDB4eXkhLCxMOUAigvnz50Or1SIwMBBHjx5V7pOYmAgvLy94eXkpM/E2Vw/NbfS6xyCbIqrV0qVLceTIEQQGBmLhwoXK83fJkiX45ptv4Ofnh//+97+4776KyRJ9fX3xl7/8BaNGjUJgYCDCwsKQm5ur5i5QA3W5Jx9d7slXuwxqgZgTloVZQMbAnGjZ2O8gU2hNOdHkUzxmzpyJefPmVZloY8WKFRgxYgQWLlyIFStWYMWKFXj99dfx5ZdfIi0tDWlpaTh06BDmzJmDQ4cOoaCgAPHx8UhNTYVGo0H//v0RHh6unDvTVFOtC1DcDTiZ3azNUCvm7u6OH3/8Ufl93bp1Nd722WefVbuvg4MDduzYUeN2p06diqlTpxq2WDK6/t0Oq10CmSHmROujz4Ld2Q/Xuk58fDx00Ck/6y1ZssSotZF5Yk5YPvY7qLmYE1U1+RMUQ4cOrXZpnuTkZERHRwMAoqOjlYOYnJyMqKgoaDQaDBo0CJcvX0Zubi6++uorhIWFwd7eHl27dkVYWBi2b9/ejN0hIiIiIiIiopbIoJNkXrhwAS4uLgCA7t2748KFCwCA7Oxs9OjRQ1nPzc0N2dnZtS6vSUJCAhISEgAAly5dMmTZRERERERERKQyo02SqdFooNFoDLa92NhYpKamIjU1Fd26dTPYdsk8iYjaJZgtHhuiCmwLdePxIWI7qA+PD1EFtoXamfrYGHSAwtnZWZl8Izc3V7nWqqurKzIzM5X1srKy4OrqWutyat3atWuH/Px8BkUNRAT5+flo166d2qUQqYo5UTdmBRFzoj7MCaIKzIraqZETBj3FIzw8HImJicrMohMnTlSWr1q1CpGRkTh06BDs7Ozg4uKC0aNH4+WXX1au9rFjxw6DXKvVqd9CfP7557Bu9pZIDW5ubsjKyuKpPLVo164d3Nzc1C6jVTmR3x8AMKSB64/AiDpvrzxxXmWcRK/hmBP1Y1YYnj4L6lNfBpBpMCfqx5xoPvY7Wj5mRd1MnRNNHqCYNm0aUlJSkJeXBzc3N8THx2PhwoWYMmUK1qxZg549e+Kjjz4CAIwdOxbbtm2DVquFra0tPvjgAwCAvb09Fi9ejJCQEADAq6++Wm3izaYY4DcTX25pGdd5peratGkDDw8PtcsgUuQVOzVq/ftwn5EqIT3mhOXLzMxEVFQULly4AI1Gg9jYWMTFxaGgoABTp06FTqeDu7s7PvroI3Tt2hUigri4OGzbtg22trZYt24d7r//foPW1NAsYAaYB+YEmQL7HS0fs8K8NHmAYvPmzTUu3717d7VlGo0Gq1evrnH9mJgYxMTENLWMGh0+uQ5l7X6AdXGAQbdLRK2TY7uLjVr/F/xipEqIWg8bGxu8+eabuP/++3Ht2jX0798fYWFhWLduXaMuaW5I+iyob6BCnwEcqCCyfOx3EBmW0SbJVNPFYysQ6JCqdhlEZCH6OhxBX4cjDV5/929fRNR0Li4uyicgOnXqBB8fH2RnZzf6kuaG1NAsYAYQtR7sdxAZlkHnoDAXvR1613q5UiIiY5uACWqXQGRRdDodjh07hoEDBzb6kub6dfVMcdlyZgBR68F+B5FhWeQnKGzb2KIN2qhdBhG1Uo6/fRFR812/fh2TJ0/GypUr0blz5yq3NeWS5qa4bDkzgKj1YL+DyLAs8hMU+TfycQM31S6DiFqpMzijdglEFqGkpASTJ0/G9OnT8eijjwK4c0lzFxeXBl3SXA36DPCGtyqPT0Smw34HkWFZ5CcoMq9m4iquqF0GEbVS3/32RURNJyKYNWsWfHx88NxzzynL9Zc0B1Dtkubr16+HiODgwYPKJc3VwAwgaj3Y7yAyLIv8BMWHZfbIuZSDoWoXQkQW4cilAQCAISrXQdSa7N+/Hxs2bEBAQACCgoIAAMuWLWv0Jc0NSZ8FRER67HcQGZZFDlBkyj3Q3QaDgshMZWZmIioqChcuXIBGo0FsbCzi4uJQUFCAqVOnQqfTwd3dHR999BG6du0KEUFcXBy2bdsGW1tbrFu3Tpnd3xQu33Yw2WMRUYUhQ4ZARGq8rbGXNDcUZgER3Y39DiLDsshTPHw0N9GvvdpVEFFtbGxs8Oabb+Knn37CwYMHsXr1avz0009YsWIFRowYgbS0NIwYMQIrVqwAAHz55ZdIS0tDWloaEhISMGfOHJPW69w+B87tc0z6mERkfpgFRHQ39juIDMsiByjGWV/BdHu1qyCi2ri4uCifgOjUqRN8fHyQnZ2N5ORkREdHAwCio6Px2WefAQCSk5MRFRUFjUaDQYMG4fLly8jNzTVZvf72J+Bvf8Jkj0dE5olZQER3Y7+DyLAscoCCiFoOnU6HY8eOYeDAgbhw4YIyqV337t1x4cIFAEB2djZ69Oih3MfNza3Ga44nJCQgODgYwcHBuHTpkml2gIiIiIiIDIIDFESkmuvXr2Py5MlYuXIlOnfuXOU2jUYDjUbTqO3FxsYiNTUVqamp6NatmyFLJSIiIiIiI+MABRGpoqSkBJMnT8b06dPx6KOPAgCcnZ2VUzdyc3Ph5OQEAHB1dUVmZqZy36ysLLi6upq+aCIiIjIr7u7uytV+goODAQAFBQUICwuDl5cXwsLCUFhYCKDi8sXz58+HVqtFYGAgjh49qmbpRFQDDlAQkcmJCGbNmgUfHx8899xzyvLw8HAkJiYCABITEzFx4kRl+fr16yEiOHjwIOzs7JRTQYiIiKh127t3L44fP47U1FQAMNtJt4mofhZ5mVGv363CfzZutMydI7IA+/fvx4YNG5T/eADAsmXLsHDhQkyZMgVr1qxBz5498dFHHwEAxo4di23btkGr1cLW1hYffPCBSes9fPFBAMCQBq4/AROMVwwRqUafBfVhBhCpKzk5GSkpKQAqJt0ODQ3F66+/Xuuk2835pwf7HUSGZZFtybvnSNiU7Fe7DCKqxZAhQyAiNd62e/fuass0Gg1Wr15t7LJqda3ErlHrO8LRSJUQkZoamgXMACLT0Wg0GDVqFDQaDZ5++mnExsY2etLtuwcoEhISkJCQAAD1TrrNfgeRYVnkAMXeQ8sgHQ5AU/SA2qUQkQVw7ZBZ/0qVnMEZI1VCRGrSZ0F2UY8619NngDe8jV4TUWu3b98+uLq64uLFiwgLC0OfPn2q3N7USbdjY2MBQJnXojbsdxAZllHmoFB7spqitPXw73K62dshIgKAPl1+RJ8uPzZ4/e9++yIiy9LQLGAGEJmOftJsJycnTJo0CYcPHzbppNvsdxAZltEmyVRzshq/bn7oBqdmb4eIqCmm/PZFRK0TM4DINIqKinDt2jXl5x07dsDf39+kk26z30FkWCY7xcOUk9W0sW4Da16ghIhU0gEd1C6BiFTEDCAyjQsXLmDSpEkAgNLSUjz++OMYM2YMQkJCTDbpNvsdRIZllAEKtSer+fX6r7iO64bcJSKiBjuGYwbdXnx8vPJztE4HAEiMj8eSJUsM+jhEZBj6DOiHfsqyyu24MrZjoqbz9PTEiRMnqi13cHAw2aTb7HcQGZZRhvv27duHo0eP4ssvv8Tq1avxzTffVLm9qZPVpKamIjU1Fd26datzXQYFEanp+G9fRNR0MTExcHJygr+/v7LMlPNZNQczgKj1YL+DyLCMMkCh9mQ1a0od8fqFZm2CiEhx4MJQHLgwVO0yiFqVmTNnYvv27VWWmXI+q5owC4jobux3EBmWwQcozGGymkLY4FJp8/aDiEjvRmkH3CjlOeVEpjR06FDY29tXWZacnIzo6GgAFfNZffbZZ8rymuazMjRmARHdjf0OIsMy+BwU5jBZTbBVEXp2BPhpKyIyhPs6ZqhdAhEBzZ7PCmjcnFZ302fBL9c9mlQ/EVke9juIDMvgAxTmMFlNqNU1FNsBJxkURGQAXna8vjmRuWnKfFZAxZxWsbGxAIDg4OBG3VefBRygICI99juIDIvXxCEiIqIWwZTzWREREZHpcYCCiIiIWgRTzmdFREREpmfwUzyIiEhd8fHxNS5fsmSJiSsharpp06YhJSUFeXl5cHNzQ3x8PBYuXGiy+axMhe2ViIjoDg5QEBERkdnZvHlzjctNNZ8VERERmZ5FDlAMGPc53l31rmXuHBGZ3L7cYQCAIQ1cfwqmGK8YIlKNPgvqY4gM4CcriFoG9juIDMsi25JTVy1syu3rX5GIqAFulbdr1Pod0MFIlRgHO0JEDdPQLGhpGUBETcd+B5FhWeQAxbaUZ2Hd6SjKro1QuxQisgAendIatf4xHDNSJUSkJn0WZFzzqnM9fQb0Qz+j10RE6mK/g8iwLHKAojxrO/p0LsbJa2pXQkSWwLPzuUatfxzHjVQJEalJnwX1DVDoM4ADFESWj/0OIsOyyAGKoO5B0Ol0OKl2IUTUKj2JJ9UugYhUxAwgaj3Y7yAyLCu1CyAiIiIiIiIisshPUGReycQVXFW7DCJqpfZjv9olEJGK9BkwGIMNvu34+HhE63QAgMRaJritjJPdEhkX+x1EhmWRAxT5N/NRjGK1yyCiVuoszqpdAhGpSJ8BxhigICLzwn4HkWFZ5ADF30udcD7nFzyudiFEZBFScsIAAENUroOI1KXPAiIiPfY7iAzLIgcobsMKt0TtKojIUpSJRUYlETVSS8yC+AacBlIZTwkhahz2O4gMq+W90jZAqNU15NsBuKJ2JURkCbzsTqtdglmprcPDjg1ZOn0WpF3po3IlRGQu2O8gMiyLHKAItipCcUfgJIOCiAzgvo4ZapdARGZAnwUcoCAiPfY7iAzLIgcoiIjIfPATF0QtR2NPCakN2zcRETWFWQxQbN++HXFxcSgrK8Ps2bOxcOFCtUsiIjNjjJww1BtxMo3GDnRwYKR14nsKy8NBEzI05gSR+VJ9gKKsrAzPPPMMdu7cCTc3N4SEhCA8PBy+vr5ql0ZEZoI5QUQNwawwHy1pANhQg5kcRG0ZzCUnGtpGonU6AEAiny/USqg+QHH48GFotVp4enoCACIjI5GcnMw3E0SkYE5YJnN7c27szkVT9tfcjpG5Y1ZQXRo7aKLWIItaAyathalzwtjPo5YyGNjan3fUcBoRUfXCOFu2bMH27dvx73//GwCwYcMGHDp0CKtWraqyXkJCAhISEgAAp0+fRp8+dU9QdenSJXTr1s04RZsh7q9la8j+6nQ65OXlmagi02JONI2l7x9g+ftojP1r7VlRX06Y63OKdTWcOdYEtKy6mBMt+/0E66mdOdUCtOx6jJUTqn+CoqFiY2MRGxvb4PWDg4ORmppqxIrMC/fXsrW2/W0q5kRVlr5/gOXvo6XvnxrqywlzPeasq+HMsSaAdbUkLf39BOupnTnVArCemlip+ugAXF1dkZmZqfyelZUFV1dXFSsiInPDnCCihmBWEFF9mBNE5k31AYqQkBCkpaUhIyMDt2/fRlJSEsLDw9Uui4jMCHOCiBqCWUFE9WFOEJk366VLly5VswArKyt4eXlhxowZePfddzFjxgxMnjzZINvu37+/QbbTUnB/LVtr29/KmBNNZ+n7B1j+Plr6/hmSobLCXI8562o4c6wJYF3mwFjvKcztGLKe2plTLQDruZvqk2QSEREREREREal+igcREREREREREQcoiIiIiIiIiEh1FjdAERMTAycnJ/j7+6tditFlZmZi2LBh8PX1hZ+fH9555x21SzK64uJiDBgwAH379oWfnx+WLFmidkkmUVZWhn79+mH8+PFql2IRtm/fDm9vb2i1WqxYsULtcozC3d0dAQEBCAoKQnBwsNrlGERN+V5QUICwsDB4eXkhLCwMhYWFKlbYPDXt39KlS+Hq6oqgoCAEBQVh27ZtKlZo2YyVC4153ooI5s+fD61Wi8DAQBw9elS5T2JiIry8vODl5YXExERl+ZEjRxAQEACtVov58+dDf+ZuXW2jtvcPatdV22t8RkYGBg4cCK1Wi6lTp+L27dsAgFu3bmHq1KnQarUYOHAgdDqdsq3ly5dDq9XC29sbX331lbK8tr9zbY9R2d2vxeZQV01Zr/bfsbUxVnao2U7rokY7qMnly5cRERGBPn36wMfHBwcOHFD12Lz99tvw8/ODv78/pk2bhuLiYpMeG3N8rWkysTBff/21HDlyRPz8/NQuxehycnLkyJEjIiJy9epV8fLykpMnT6pclXGVl5fLtWvXRETk9u3bMmDAADlw4IDKVRnfm2++KdOmTZNx48apXUqLV1paKp6enpKeni63bt2SwMBAi2w3PXv2lEuXLqldhkHVlO9/+MMfZPny5SIisnz5cnnxxRfVKq/Zatq/JUuWyF//+lcVq2odjJkLjXnefvHFFzJmzBgpLy+XAwcOyIABA0REJD8/Xzw8PCQ/P18KCgrEw8NDCgoKREQkJCREDhw4IOXl5TJmzBjZtm1bnY8hUvv7B7Xrqu01/rHHHpPNmzeLiMjTTz8t//jHP0REZPXq1fL000+LiMjmzZtlypQpIiJy8uRJCQwMlOLiYvn555/F09NTSktL6/w71/YYld39WmwOddWU9Wr/HVsTY2aHmu20Lmq0g5pERUXJ+++/LyIit27dksLCQtWOTVZWlri7u8uNGzeUY/LBBx+Y9NiY42tNU1ncAIWISEZGRqsYoLhbeHi47NixQ+0yTKaoqEj69esnBw8eVLsUo8rMzJThw4fL7t27OUBhAN99952MGjVK+X3ZsmWybNkyFSsyDkscoBCpnu+9e/eWnJwcEal4M9e7d2+1SjOIu/ePAxSmYexcaOjzNjY2VjZt2lRtvU2bNklsbKyyXL9eTk6OeHt7K8srr9eYtqF//2BOdVV+jXdwcJCSkhIRqfq3GjVqlHz33XciIlJSUiIODg5SXl5e7e+nX6+2v3N5eXmtj6F392txXfcxZV01Zb05/R0tnSnfU5iyndZGjXZQk8uXL4u7u7uUl5dXWa7WscnKyhI3NzfJz8+XkpISGTdunGzfvt3kx8bcX2sayuJO8WitdDodjh07hoEDB6pditGVlZUhKCgITk5OCAsLs/h9fvbZZ/HGG2/AyorN1RCys7PRo0cP5Xc3NzdkZ2erWJFxaDQajBo1Cv3790dCQoLa5RjNhQsX4OLiAgDo3r07Lly4oHJFhrdq1SoEBgYiJiamVX+M2phMnQu1PW9rq6Ou5W5ubjXW3dC2Ufn9gznUdfdrfK9eZj00RQAAIABJREFUvdClSxfY2NhU21blx7exsYGdnR3y8/MbXW9+fn6tj6F392txXfcxZV01Zb05/B1bC1Nlh6nbaW3UaAc1ycjIQLdu3fDkk0+iX79+mD17NoqKilQ7Nq6urnjhhRdw3333wcXFBXZ2dujfv78qx6aylpoF7PFYgOvXr2Py5MlYuXIlOnfurHY5RmdtbY3jx48jKysLhw8fxo8//qh2SUbz+eefw8nJSfXrEVPLs2/fPhw9ehRffvklVq9ejW+++UbtkoxOo9FAo9GoXYZBzZkzB+np6Th+/DhcXFzw/PPPq10SGZgpnre1PUZd7x/Uquvu1/jTp08btYaGMOfX4vqyXs3nFxmG2u1Uz5zaQWlpKY4ePYo5c+bg2LFj6NChQ7V5GUx5bAoLC5GcnIyMjAzk5OSgqKgI27dvN8ljN1RLygIOULRwJSUlmDx5MqZPn45HH31U7XJMqkuXLhg2bJjZBYAh7d+/H1u3boW7uzsiIyOxZ88ezJgxQ+2yWjRXV1dkZmYqv2dlZcHV1VXFioxDv09OTk6YNGkSDh8+rHJFxuHs7Izc3FwAQG5uLpycnFSuyLCcnZ1hbW0NKysrPPXUUxb7d1SbqXOhtudtbXXUtTwrK6vGuutrGzW9fzCHuvT0r/EHDhzA5cuXUVpaWm1blR+/tLQUV65cgYODQ6PrdXBwqPUxgJpfi+Pi4lSvS/9YQNWsN6e/o6Uzdnao1U5rolY7qImbmxvc3NyUT1FHRETg6NGjqh2bXbt2wcPDA926dUObNm3w6KOPYv/+/aocm8paahZwgKIFExHMmjULPj4+eO6559QuxyQuXbqEy5cvAwBu3ryJnTt3ok+fPipXZTzLly9HVlYWdDodkpKSMHz4cPznP/9Ru6wWLSQkBGlpacjIyMDt27eRlJSE8PBwtcsyqKKiIly7dk35eceOHRZ7ZaPw8HBllunExERMnDhR5YoMS/+iDwCffvqpxf4d1WbqXKjteRseHo7169dDRHDw4EHY2dnBxcUFo0ePxo4dO1BYWIjCwkLs2LEDo0ePhouLCzp37oyDBw9CRLB+/foq26qtbdT2/kHtump6jffx8cGwYcOwZcuWGuvSb2vLli0YPnw4NBoNwsPDkZSUhFu3biEjIwNpaWkYMGBArX9njUZT62MANb8Wb9y4UfW6ast6tf+OrYkxs0PNdloTtdpBTbp3744ePXrgzJkzAIDdu3fD19dXtWNz33334eDBg7hx4wZERKlHjWNTWYvNgmbPYmFmIiMjpXv37mJjYyOurq7y73//W+2SjObbb78VABIQECB9+/aVvn37yhdffKF2WUZ14sQJCQoKkoCAAPHz85P4+Hi1SzKZvXv3cpJMA/niiy/Ey8tLPD095S9/+Yva5Rhcenq6BAYGSmBgoPj6+lrMPtaU73l5eTJ8+HDRarUyYsQIyc/PV7vMJqtp/2bMmCH+/v4SEBAgEyZMUCaiIsMzVi405nlbXl4uc+fOFU9PT/H395f//e9/ynbWrFkjvXr1kl69esnatWuV5f/73//Ez89PPD095ZlnnlEmjaurbdT2/kHtump7jU9PT5eQkBDp1auXRERESHFxsYiI3Lx5UyIiIqRXr14SEhIi6enpyrb+8pe/iKenp/Tu3bvK7Pu1/Z1re4y7VX4tVruu2rJe7b9ja2Os7FCzndbH1O2gJseOHZP+/ftLQECATJw4UQoKClQ9Nq+++qp4e3uLn5+fzJgxQ4qLi016bMzxtaapNCINuOAtEREREREREZER8RQPIiIiIiIiIlIdByiIiIiIiIiISHUcoCAiIiIiIiIi1XGAgoiIiIiIiIhUxwEKIiIiIiIiIlIdByiIiIiIiIiISHUcoCAiIiIiIiIi1XGAgsyWRqOBRqOBTqcDALi7u0Oj0SAlJaXG9detWweNRoOgoCAAgE6nU7ZhaHv37oVGo8Err7xS77qlpaVwd3eHl5cXSkpKDF4LERGZp9DQUGg0GqxcuVLtUoioDjNnzoRGo8HSpUtrXefu96UNtXTpUmg0GjzyyCPNK5KoleAABe50fPXfjo6OGD36/7N33mFVHdvf/x5674IISBEERBEBwViJiFiwEImCBRARxRhR04zGRFMs902iRr25mthiiTWKMWIskUTjVa+JaOyokNBEQVEsKGW9f/DbAwcORQEPZX18ziNnn9kza5f5zszaM2sH4syZM8o2rUpeVCTz8vLw7rvvwtnZGVpaWjAyMoK7uzveffddFBUVASgT6Yqf8h2s3r17i+379++XK0MSYuljaGgILy8vbN269blsjYuLQ1xcHAwMDJ5rPwkDAwORR30ze/ZsqKmpYdq0aTWmVVNTw5tvvonr169j/fr19W4LUzuker5nzx5lm1IrEhMTIZPJYGdnJ7e9Yv3U19d/ofr1spEGas9TB6RzYGRkJLfdyMioWmfl8+Zf1afiuW8oMjIyEBsbC3t7e2hqasLU1BRdu3bFwoULRRrp/FX8SPczEcm1ZZcvX34ptr9sbt68iddeew3m5ubQ0tKCtbU1BgwYgBs3bijbtFpR0ZHeVFBUf8s/BJDJZFBVVYW1tTUiIyNx69Yt5RlbA1Vpa00ocjYtXboUMpkMfn5+dbarqjoufV5W/+H7779H7969YWhoCC0tLdja2iI0NBTnzp0DULVulr+n165dK7aPHDnypdhdExX7+hU/tWlP6tovlShfd/Ly8uqU18tE6t9HRkbKbW+K4yjgxcZSipxNSUlJ9fZAtOIYquKn4rlvKE6dOoXXXnsNFhYW0NDQgKWlJQICAvDDDz+INFXZKN3TN2/eFNvatGmD4uLiWpevVu9H1IQJCgqCvb09fv31Vxw8eBD/+9//cOXKFZibm8ulKywshLq6ulJsrEvZd+7cwSuvvIIbN25AX18fQUFBMDQ0xOXLl/H555/jww8/hJ6enkjv4eGBPn36iO9dunQBAPz99984fvy42L5p0yYMGjSoUnkODg4YMmQIUlJSsHfvXowdOxa+vr6wt7evlb11feJkYmLSIE+tkpKScPLkSfTv37/SvVEVoaGheOedd7Bq1SpMnDix3m1iXi7K1AAJqX5euXIFP//8M8LCwmBqaoqAgIBKaZuqZjU01tbWwoF548YN7Nu3D/r6+oiKigJQqiENzbVr19CjRw/k5OSgVatWGDFiBNTV1XH+/Hl8+eWXeP/99+XS9+7dW2gxALRr1w4AcOzYMfz9999i+8aNG7FgwYIGt/9lExwcjPPnz6Nv375o37490tPT8dtvvyErK0uci5ZESUkJAEBFRbnPmyZPngwA+OGHH7BhwwYkJyfj999/V5hW2XrUWAkJCRGD/M2bNyMnJwcBAQHo0KEDAIj/G5Jp06Zh+fLlAIBevXrBxcUFWVlZSEhIQM+ePdG5c2eRVkNDA7GxseK7lZWV+HvTpk3i7x9//BEPHjyo86C+rkRFReHu3bsAgK+//hrPnj3DiBEjYG1tDQDIycmR01BF1NSnVPa9rey2trbjKIDPVVV069ZN9Et+/fVXJCUlwdXVFf379wcA+Pj4NLgNO3bsQFhYGIqLi+Hi4oKgoCDk5+fj1KlT2LJlC1577TW59KNHj0arVq3Ed01NTQDyOpCVlYUjR46I46gRYsjW1pYA0O7du4mIKCcnhwAQAFq6dKn4++uvvyZLS0vy8/MjIqJz585RYGAgmZqakpmZGQUFBdGVK1cq5bto0SLq2LEj6enp0fDhwyknJ0ekOXbsGPXp04eMjIzI0tKSxo8fL35PSUlRWLa0rfznu+++IxUVFTIwMKAnT54QEVFmZibJZDKxbfLkyQSATE1N6e+//5Y7B5cuXaLCwkIiIoqIiCAAFBcXp/B8ffbZZwSAunTpQgBIR0eH8vPzxe8fffQRAaBhw4aJbSYmJgSAfv75Z7kyPvroo0rHKiF9T0lJkTufR48eJSKijIwMCggIIB0dHerZsyd9+OGHBIA6d+5cY57Lly8nJycn0tPTozFjxtDTp0+JiKikpITmzp1LrVq1ojZt2tB3330n9jl79iwREX3yyScEgD777DOR7927dykkJIRMTU1JU1OT7OzsKCYmRu68OTo6EgDKyspSeF6ZhqViPZc4d+4c+fr6kpGREampqVHr1q3pjTfeEPfE0aNHCQDZ2trSRx99RCYmJhQZGUlERCtXriRra2syNTWlxYsXVyqjsLCQFi9eTC4uLqSjo0Ourq60atUqUfYff/xBPXv2JH19fdLV1SU3Nzf697//Lcqs+CFSXD87duxIAGj69Olyx/rpp59Shw4dSEVFhYiIbt++TRMmTCAbGxvS19cnX19fSkhIEPlIeU+ePJkGDBhA2tra5OXlJe59IqK///6bRo0aRW3atCFDQ0MKCAigv/76q9J5Ll92nz59Kh3LRx99RO3btycA9Pvvv4v9XVxcxDbpPBgaGspdM0NDQzktOHjwIHl6epKOjg4ZGBhQly5daNeuXSL9mjVryN3dnXR1dcnR0ZE+++wzoXcSu3fvFteZiOjx48dkaGhIKioqlJaWRkRET58+JQMDA5LJZJSWlia0LiQkhMLCwsQ1Pnz4sMg3JyeHYmJiyNbWlvT09Kh79+7022+/id8HDBhAAMjZ2Zlyc3PlbDp//rz4WzqHS5YsIUVMnDhRTpdtbW2ppKREYdqmSm5uLgEgIyMjuWMrKCigR48eEVH1bSpRaVs3fPhwsrS0JC0tLercuTOlpqYSUWmbERISQq1btyYjIyPy8/OjkydPin2lazBr1izq1asXaWtrU/fu3cX+RES7du2idu3akYGBAc2cOZN69eold93WrVsn105VZObMmWRra0uampqkra1Nvr6+4j4vb8O7775LPj4+pKqqSikpKXLtYffu3Su1h0REf/31Fw0aNIhatWpFZmZm9Nprr4m+QElJCb3//vtkbW1NGhoaZGFhQf3796ecnJwq62/5NvbevXtERLRz5065bdLx9ujRgyZPnkx6enqi3f/hhx/I29ub9PT0qG3btjRlyhSRT/m8v/32W2rTpg2ZmZnRO++8Q0VFReKYqqvbispWdCwAaPPmzQSAAgICRN5bt26V26aoDi5ZsoQAUJ8+fYioVCOio6PJwsKCNDQ0yNramoKCgkT6mvRTonPnzgSA1q1bR0Rl/a6JEyeKNIsWLZLbVr5/4+DgQIaGhhQVFUWPHz8W+8THx1PXrl1JX1+f2rZtSzNnzhR15+TJkyKPFStWyNnz4MED0RerSpcl0tLSSEVFhdTU1ETbtGbNGoVplUXFNoSorP2bOnUqBQcHk7a2NnXq1Emu/auqX1qxrb148SL5+vqStrY2BQUF0dSpU+X6xYrqTnk2btxIrq6upKenR+rq6uTk5EQrV64Uv0ttz4gRI+j1118nLS0tWrduHT19+pQmT55MRkZG5ODgQKtWrapUTk1t0ubNm8nV1ZW0tLTI2NiYunXrRseOHRNllv9I931146g9e/ZUOZ4hanpjKUVjnLNnz1YabyxZsoQcHBxIQ0ODTE1NqU+fPuK4Hj16RO+99x61a9eOdHR0qEuXLpX6pkREcXFxBIAiIiKIiOj3338nANS+fXuRRqq3Tk5ORFSmU++//z698sorpKOjQ35+fuKeJaq+LXj06JEYs4WGhsr1lYqKiujixYvie8XxUUWkPp7ULxk3bpzCdIpgBwXJV6zi4mK5Bvb48ePibxMTE4qKiqLZs2dTZmYmGRkZEQAaPHgwBQQEEABq3bo13b17Vy5fPT09Gj9+PNnZ2REAeu2114io9AbR0NAgPT09Cg0NpcDAQAJAr776KpWUlMhVqvJlSzcsABo/fjzFxcVRcnKy6Ohu27aNiEgIk3Rjt2nThgDQe++9V+35kETaw8OD4uLixCc5OZmIiDp06EAAaOPGjeTm5kYAaP369WJ/qfI6ODhQXFwcDRs2jACQtbW1EMj6cFBIldDFxYXGjRtHmpqach2y6vI0MTGhiIgI0tbWFh0gIqK1a9cSANLU1KSIiAhycHCoVAFff/11AkA//PCDyHfOnDkEgLp160aTJ0+mgQMHUseOHeXO65AhQwgA7d+/v9rzzzQMVTkoDh8+TL169aIJEyZQTEwMWVlZEQBauHAhEZGcs8DKyoomTpxIX3zxhdguk8koLCyMOnbsSCoqKnJlzJo1Sww+o6Ojyd7eXq6+9OjRQ3QyoqOjqWfPnjRhwgRKTk6mESNGEADS19cXdZCosoPi8uXLojH59NNP5Y5VVVWVRo0aRSEhIVRcXEzdunUTjcXYsWNJTU2NVFRUhINAylsmk9GIESPolVdeEcf95MkTevToEbVr145kMhkNGDCAxo0bR+rq6tSqVSu6c+dOlWUvX75cnNeAgACKi4ujhIQE0cGOjY0lIqJr164RALKzs5M79zU5KKysrEhVVZXGjRtH48ePJy8vL5o/fz4REf3nP/8hAGRjY0Pjx4+nTp06EQCaN2+eXJ4VHRREJJy6ixcvJiKin3/+Wa5TJmmdTCaj/v37U//+/QkoddreunWLiouLxTXu1asXRUVFkb6+PmlpadGVK1fo8ePHpKamJjpO1SHpXe/eveV0OTc3lwoKCsjY2JgA0C+//CL+TkxMrDbPpsazZ89IT09P6PyMGTNo9+7d9PDhQyKquU3NysoiU1NTUQeio6PJ3d2dzp49Sw8fPhT1s3fv3vTaa6+Ja3n9+nUiKrsGqqqqNHr0aGrbti0BoLFjxxJR6f0rXc9hw4ZRjx49hCbU1kERHBxMI0eOpClTptCgQYMIAJmZmdGDBw/kbJDJZBQUFERjx46lzMxMsb19+/Y0duxY0tDQkCsnKyuLjI2NSV1dnYKDgykkJES0nwUFBXTo0CFx/8fGxtLrr79OlpaWlJKSUmX9rTjIKigooBkzZhAA0tLSosLCQnG8km0xMTG0YcMG+umnnwgAaWhoUHh4uOhLBAYGEpF8+21vb0/jx48nXV1dAkBfffUVEdVctxWVPX/+fIXa+uTJEzI2NiZVVVXKzMwkIqKwsDACypwEtXFQfPPNNwSA3NzcKDY2loYNG0YmJiZERLXST4mKDoqMjAxSVVUlY2NjKigoICIS+izpoHSs5ubmNH78eGrVqhUBoJkzZxIR0YEDB8T9FB4eTt27dycAwuE+e/Zs0Y+tzrkp6bKGhoacFm3evJmIiBYvXkwAyN/fn/7f//t/BEAMRhsL1TkoZDIZDR8+XPR1e/bsKdJU1S8t394VFhZSu3btCAB5e3vT66+/TqqqqkIXiGp2UHz66ac0ePBgmjx5Mo0dO5a0tbVJJpPRiRMniIjknAWenp40ceJESkhIEI5JIyMjGj9+PFlYWMiVU5s2SV1dnXR0dGjChAk0duxY6tChA61fv54SEhLI19eXAJCrqyvFxcXR8uXL5c5DVeOoqsYzTXEsVRsHRXJysqhrkyZNorCwMLK3txf3W2hoqLh20dHRZG5uTjKZTO5+JKrsoCAicnV1JQB06tQpIiJ6//33CSgbT0k6pa6uTmPHjhVOQm9vbyKquS04ePCgOJbLly9XW4+kdKNHjxY6IPW9Tp06RQBIV1eXjh07Jq6h5BCtCXZQUNnNX/EzZMgQunHjhvh+5MgRsY8kwOVF18PDgwCIJ6RSvkuXLiUioqSkJJFXfn4+TZkyhQCQr6+vuLDSIPvy5ctylap82USVRZKo7MnFkCFDiIho8ODBBJTNWqjYEb58+bLc8UoNoSTSFT9Hjx6lP/74gwCQmpoa3bt3j+bOnUsAqF+/fsIORV5WABQcHCxuzLo6KNLS0sTv//zzDxGVPnkq3yGrLs/t27cTEVF4eDgBoDfeeIOIiPz9/eU6OH/++afYR3JQ9OvXjwDQoUOHRL7vvvsuAaWDxlOnTlF+fr7cUx4iojFjxhAA0YgzL5eqHBRERL/++istWLCAZsyYQX379iWg7KlZeUeE5KQjIpowYYJc5+727duiju3evZtKSkrEYEpq/CQnla+vLxER+fj4EFD6dOmvv/6iZ8+eifum/MyN8lRVP+3s7Oj27dtyxzp37lyxn9RY6OnpiQHd9OnTCQCFhYXJ5T18+HAiKh0QmpubEwDat28fbd++nYBSh4WkWVJHTNIVRWUTlTWaks4QEd26dYvU1NTI1NSUnj17Jjqz77//vtw5qMlBYW5uTrq6urRjxw66cuUKFRcXi/ModTJHjBhBcXFxoh5aWFjI5anIQXHmzBkCQJ06dSIiojfeeENO4yWt69Kli9hHagdWrFhBp0+fJkB+ICQ9SXjvvfcoPT1dXD9pJktCQkIl3S1//ip+UlJSaNeuXQSUDkyKi4tp3LhxBICio6OpubFt2zZx/aWPhYUFnT59usY2Vbq/unTpQsXFxSLPwsJC2rZtGwGljnXpt+HDh8vdj9I1mDJlChGVObTd3NyIqGx2Xd++fUW+0gChtg6K3NxcWrVqFb3//vsUFxdHOjo6BJTNMpJsKP8kqnx7KM3mmDZtmlw5//rXvwgoG1jExcWJAWxCQgLt37+fgNJB5dGjRyk7O5tKSkrEuVBUf8u3sRU///rXv+SOV19fX24gNnDgQLm29s6dO0I/r169Kpd3UlISEZGY0Sp1tGuq21WVXZW2Sk+5v/jiCyosLCQjIyPS0tKi+/fvy52D6hwU//73vwkoffJ4/Phxunv3rtCi2uinREUHBRFRUFAQAaBdu3ZRdnY2qaiokJWVlbhG0vnas2cPERHt2bOHgNJBEhEJh5fkZIqNjRVt26NHjyg6OlqufSIiMSAtf4xVzfCTBlGSo2j58uWiDy2TyURfrTFQnYNi0KBBRET0yy+/EFA6wJKoql9avr2TBmP6+vqizys5PGvroHj69Cnt2LGD5s2bR9OnTxdPoqWZu+UfBJZ/wi3dT9JDkB9++EGunJrapPz8fHFf/fjjj3Tjxg0iInEPS+WWHzCXPw8VP0OGDKHi4uIqxzNNcSxVGwfFpUuXCAC5u7vTzz//LGZhFhUV0e3btwkAqaio0NSpUykuLk5oy6hRo+TsU+Sg+PzzzwkAvfnmm0REwrl79epVIirTKWlGbXltvXDhQo1twaZNm8SxSLNI3nvvPbnrWvH8lf9Iuvrmm28KfSYi4dDftGkT1QaOQVGOoKAgODo6wtTUFF5eXhgwYIDcerQePXqIv6WAKq6urmKbi4sLkpKSKq1hk9K4uLiIbRkZGSKPU6dO4dSpU3L7XL9+HR07dlRYdlUMHToUrVq1woEDB/DPP//gyJEjsLCwgL+/PwDA3NwcmZmZSEtLA1C6vjouLk6sdaxIXFxcpfV2M2fOBAD06dMHRkZGCA4OxieffIJffvkFmZmZaNOmjUg7bNgw7NmzB3fv3kVwcDB2794tYl1U5HkCpwCl5w8AtLW1YWNjAwBo3759rfeX1nBLwfcePnwol690zRSt+ZT2yc/PF9umT5+Oc+fO4d///jeWLVsGVVVVjBo1Chs3bhRrgx88eCC3P9M4WLhwIWbPnl1p+507d+S+W1hYwNHRUXyveK+0atUKZmZmIjhcTk6OuK/WrVsnl9f169cBAF9++SWmTJmC6OhoEBH09PTw8ccfY8aMGTXaLcWg0NfXR/v27RESEgJtbW25NIo0y8bGBrq6ugDKNKkqzVJXV4eDgwNu376N9PR0cQ9nZGRg2bJlCo9JUdlVYWFhgaCgIOzZswcJCQnYu3cvAGDMmDEAII7n2bNncvs9ffoUAKCjowMAWLVqFd555x28/vrrAABTU1OsWLECoaGh4rh37doll0d2djYePnwoF3enIl5eXvDw8EBSUhLOnz+PH3/8ERoaGqIcifLaLrUD6enpYt1tfn6+wvNlYmICNTU1FBUVCV22s7NDXFycWCNdkSVLlmD69Oly2yRdHjJkCFRUVBAcHIyNGzdix44dWLFihVgP2hwYOXIkhg4dil9//RXHjh3DN998g+zsbHzyySeiHamqTU1JSQEAdO3aVS5mg5qamrhPnJ2dxW9V1Y+a2g9nZ2eRr729PbKzs2t1bLm5uXB3d0dmZmal3yrqUfn6Vb49tLW1BVC57ZKO7/Lly5UCqF6/fh2xsbGYMmUKNm7ciFdffRUA4O3tjb1798LS0rJG2ydPngwdHR0RSK18rAIAcHNzk2v7KvahzMzMhH7+/fffcHJyEmkr9qHS09Pl8qiqbldVdlVER0djxYoV2LRpEzw8PJCXl4eQkBARO0GRHlXUovDwcCQmJiI+Ph5bt26FTCZDv379sHv3bmFvbfSzKvv27duHTZs2IS8vDyUlJQgLC6sUf6Ti+crJycHTp09F+YcOHcKhQ4dEeiLCzZs3hV5JWgSUxs/S1NTEb7/9VskeQ0PDSgEez58/j7/++gsAMHz4cFhbW8Pd3R3nz5/H5s2bMWvWrBqPU9lUrN+PHj2qcR9F9dHa2lrcF8/TPwVKtfzgwYOVtlfUAR8fH6iplQ3laurDSvdAVW2Snp4evv76a8yfPx9DhgwRx7Fx48ZaBYJVNI6qGDiyqY+lqtMB6TdXV1fMnz8fX331FQIDAwGUtgs7d+7EkydPAJTGD1qxYkUle2siPDwc77//PrZt24apU6fi4sWL8Pb2rnSPKdLW9PT0GtsCqf0CSrXAyckJPXv2RFpaGrZs2aLQprNnz8oFyS0qKsK2bdsAQAQTHT58OL766its3LhR9PGqg9/iUY4JEyZgyZIl+OCDDzBw4MBKlap8J0+K/nzlyhWx7erVqwAgOggS0g1QPq2VlZXIY8aMGaDS2SwgIty4cQNBQUFVlg2UBcSSAmQBpYOJ8PBwFBYWIjo6GgUFBRg1ahRUVVUBQIjNmjVrcOvWLZibm2Pp0qVygY2qo7i4WLwp4MiRI5DJZPD09BR2VHXjmpiYwN3dHUBpQDgAYoAkDXguXLhQKxskJJufPHkiGlMp79ogCXrFayzlm5ze2o11AAAgAElEQVScDED+mklIx1K+YpuYmODAgQPIz8/HuXPn4Obmhi1btsgFCZPSlw9wxygfSUQ//fRTFBUVYfHixQBKO23lqVgHK94rOTk5co4+MzMzcZ+fO3dO1O+SkhIR2drb2xvnzp3DvXv3kJiYiMLCQsyaNQtFRUWi3pav4+Xp06cPli5dik8++QTjxo2r5JyoaLOkN2lpaXj8+DGAmjWrsLAQN2/eBFDaSZHy8PLyQklJiTime/fuYc6cOdWer6qOZ8KECQCAZcuW4cSJE3B3d4ebmxuAsgCQT548ERHkz549i4KCArnfBw4ciOTkZOTk5GDnzp3Izc0V9kg2x8fHy+nszZs3q3VOVLTv7bffxj///IMBAwbA2NhYLk15nZD+Ln++LC0tUVBQIMp+/PgxVqxYAW1tbdHpWb58OfLz8+Hi4oKlS5cqvJ6KyMvLE29SWrNmDWQymQhgdf/+ffz444+1yqcpUFhYiOPHj0NLSwuBgYH49NNPRRDR/Pz8GttUKUDz//73P7n7UHoVNFDajkh1v6r6UVP7Ie1XVFQknCK14dixY8jMzETr1q1x69YtPH36VAySqtOj8u2hNHiv2HZJxxccHCx3brKysjBhwgQUFxdjxYoVyMvLw/Xr1xEeHo4zZ87g22+/BVB1/ZVYuHAhvvjiC7z99tuVnBMV7S1vj2Rnbm6u0M+a+lBSUMPa1u3aalHnzp3h5eWFs2fPYtGiRQBKg79JSHpz8uRJse3EiRMAIJzXampq2LZtGx48eIDLly+jX79+OHToEH744Yfn0k9FDB48GK1bt8b+/fuxYcOGSvZVdb7MzMygqakpyl+2bFml+tGxY0fRR8zMzBRvDJk+fTqCg4NrtE2ifFA8GxsbyGQynD9/vtJvjZmq6nd1KKqP6enpoq19nv5pXl6ecE789ttvKCkpwcCBAwE8f7+kKh2oqk0CgIiICGRkZCAzMxPLli1Deno6PvnkEwA160BN46iKNjfFsZSkA0lJScLZUFEHiouLMWfOHBF49b333sPVq1exZMkSYa+Ghgbu3Lkj7H327Bl2795d+aRWoFWrVhg6dChu376NqVOnAqheB8r3Tcv3S6pqC3r06CEChC9cuBBEhKCgILzzzjs12iZx8OBB3L59GwAwbtw4yGQyfPXVVwCAw4cP1+4tT7WaZ9HMqW7qt6JlAkSl6wGlKWJDhgwRa54sLCxEoDMpX319fbl1U8HBwURUOk1JXV2dVFVVafjw4RQdHU09evQgmUxWbdnl8x44cCDFxcWJKdsVl22UD/B169YtscbWxMSERo8eTdHR0aSvry83lbCqIJnS+ms1NTUaNmyY+EhTEd3d3YmocgyK8vEhpMBL0jpNExMTeuedd0R8jPLHKn2vKgZF7969CSiLQVFxzW1tlo1UnD4lTQnV1tamyMhIMV0OKFviIS376N+/v8h33rx55OnpSRERETRx4kQyMDAgAHTu3DkiIkpPTyeZTCY3FZx5uUj3T/v27cnX11d8pGBJrq6uFBkZKdZDSvdRVdOBpe3SevROnTpVikEhLf2xsLCg6OhoCg0NJTs7O3G/BQQEUN++fWnixIk0cuRIAkqD2JZfNymTyWjChAm0aNEiIqo5iG35Yy0/fbW4uFhM1/X09KRx48aRmpoayWQyOnbsmFzeKioqcjEo2rRpQ48fP5Zbp//KK6/QpEmTaODAgaStrS3KUlR2+bzd3d0pLi5OTNsuKioS69sBiOOUkKbZGxgYUK9evUTdCgkJEWlcXV1p4MCBNGnSJDGN2dPTk4jKplwbGBhQREQEjRs3jlxdXcV0ZQlFSzyIiO7du0daWlrCvq1bt4rfJK1TUVGpFIMiKyuLiouLxTns1KkTTZo0iYYNG0ZGRkZCb8vHELGysqLw8HCKiIgQUzIrLvGoGCRTWh9rYGAgp8tOTk4EgIYOHVrlfdLUyM/PF3VVar+kmBKfffZZjW1q+RgUXl5eFBMTI4LAPnz4UNy7ffr0EXEKtLW1xdKuisscKt4z165dk1trLpVd/rpJbYyOjo6cDo0bN45OnDghpym+vr5yy8YU2SAhbXd1dVXYHmZkZAht69+/P8XExJC/vz+pqalRSkoKHT16lGxtbSk0NJSmTJki2j4p3oOi+lvTNPXyx1uxvu3bt4+AsnhP0jppaWld+bwdHBzkYlAsW7aMiGqu21WVXZW2EhF9/fXXolwjIyMR74GotO2XNL5Tp05iKYOqqqrQs3Xr1pGLiwuNHTuWJk+eTK1btyYAtHfv3lrpp4SiJR5E8lOtXVxc5H6TtltYWFBUVJSYtj1jxgwiIhH3Q0tLi0JDQ0W8HinmDxGJ6fLStYiNjSV3d3e581jV0rvi4mKytrYmAOTj4yO0SFraCID+/PNPBXfJy6e6JR7S0mNFgQ9r6pcSlS7tkuKXSTEoJB1QtMTD29tbTgsePHgglof27duXhg8fLuqz1O5XtdRC2i7FWpDuP6mO1qZNMjQ0pGHDhlFsbCz17NmTgLJ4D1KdMjMzo6lTp9LOnTvlzoOicVTF4y1PUxxLPXz4UNznNjY21L17d6H70hgnJSWFzM3NKSQkhKZMmSLqsxQPRurvOTg40KRJkygkJIQsLCzEvSehaIkHkfxSUBUVFRE3h6isLdDQ0JCLQeHp6UklJSU1tgVERN9//73Qus6dO1NMTIyIzaGoPlQMkinF73FwcJDrl0jxsb788kuF90l52EFBL+agICptrPr3708mJiZkampKgwcPpkuXLlXK94svvqDOnTuTrq4uDR06VC4Y0q+//kqvvvoqmZiYkJ6eHrm7u9Ps2bNrLHvr1q1kbW0tRK98nlIAnHbt2lXaLycnh6ZPn0729vakrq5OJiYm5OHhQXPmzKH09HQiqnoAJK1rfv311+W237x5U9zI58+frxSDQlNTkxwdHWnevHlirWRBQQGNHj2a9PX1ydXVVawNfp6GIC0tjfr16ycinUsBCevioCj/Fg9LS0vhSAEgd227detGampqlJ2dTUREe/fuJR8fHzI0NCRNTU1ycnISHTuisjVjq1evrnRNmJdDVWskP/vsM/Ly8iJNTU3q1asXffzxx3L3UVUOCqKyt3iYmJjQokWLyNLSkoCyQKjPnj2jxYsXi4jY5ubmFBgYKH7/7LPPxBs+dHV1qWvXrnJvgHj77bdFQyKtc39RBwURUXZ2No0fP56sra1JT0+PunbtSj/++KP4vXwU86CgINLW1iZPT0/6448/RJqUlBQKCwsjKysr0tLSIgcHB5o4caJoIKsq+/z58+Tu7i4GXDt27BC/SUFmZTJZpTcM3bt3j6ZNm0YODg6ivLi4OMrLyxNp3nzzTfG7gYEB+fn5iY5wSUkJffvtt+Th4UG6urpkampKvXv3po0bN8qVU5WDgqgsfoyenp5cRHxJ60aNGkXh4eGko6NDLi4uYq0qUWlsksmTJ4s3M7Rt25bGjBkjF3wqNTWVJkyYQFZWViJonq+vLy1YsEAM/KpyUEhviXjnnXfkticmJhJQGiirfLTzpkxhYSHNmDGDPDw8yMjIiDQ1Naldu3Y0d+5csQ67ujaVqOwtHq1bt670Fo8bN27QiBEjyMLCggwNDalPnz4iKB1RzQ4KotI4Aw4ODqSnp0dvvPGG6OBXdFBU/Eh6M2fOHDI2NiYzMzNaunRppf5JVQ6K9PR0ubd4SANZHx8fkebcuXMUFBRE5ubm4l6Ni4uj/Px8unbtGvXr149atWpF6urqZGlpSZMnTxYDdEX1ty4OCulceXp6kq6uLtnY2NCkSZNEYLzyeW/cuJGsrKzI1NSU3nrrLbEevqa6XV3ZirSViOj+/fsi7kdUVFSl/Q4cOEA9evQgY2NjMjY2ph49etDBgwfF7ydOnKCePXuSiYkJqaurU9u2bemDDz4QQSdr0k+JqhwUUiBhAPTxxx/L/SZtX7VqFTk6OgrHTfmgdLt37yZfX18yMDAgQ0ND6tq1ayVNWbduHXXr1o10dXVJW1ubHBwcaPTo0WL9flUOiiNHjhBQ6gCpqDnSgwBpgKZsGtJBQVQauNHHx4e0tLSof//+IuCyIgdFxc+9e/do165d1LZtW9LR0aHIyEgaPXq0XLtflYOi4ls8li1bJvKV7oOa2qSQkBCysbEhDQ0NMjY2psGDB4vjffjwIQUGBooA81L8thd1UBA1zbHUlStXKDg4mCwtLUlHR4c6duxIy5cvF2Oc3NxcCgoKIktLS9Gmh4aGCn3Lz8+nWbNmkaOjI2lqalKbNm1o+PDh9N///leunKocFMXFxSKmgxTzSEJqIz788EPq2bMnaWtrU58+fUQ8EaLq2wKJY8eOUVBQEJmYmIg3EgUGBoqXChApdlDk5+cLDf3pp5/kbJs3b55wltQEOygakKqEq6GRIuNXDFLH1ExRUZHwoBKR3BOt8k9SpIZ4zpw5NeZZWFhItra25OjoSM+ePWsQuxnlUH6QLL1aDYCI+t/UqNhBe1lIr8nq1avXSy23tkivG6z4iqyqOokM87Ipr0VERDExMQSUvWGkqVHdoKKhkZ4UVgyo11iQXsVcsZ2pOHhmWh6PHj2S62du2bKFgNK36DVVeCylGMnpVfEVvlU5sZsaHCSzGZGeno7vv/8e//nPf6Curo7o6Ghlm9TkyM/PR8eOHTFy5EhoaWmJdZ6TJk2SW7vWt2/fSmsBq6J8ADamedGlSxcMGjQIpqam2Lp1K0pKSjBo0CCxRpGpmSVLlojgmFOmTFGyNfI8ePAA3377LTZu3AgAiI2NVbJFDKOYdevWIT4+Hn369EFKSgo2bdoEFRUVvPHGG8o2rclw8uRJHDhwAEePHoWLi4sIFtpYOHjwIA4dOoSrV68iMDCQ2xmmEteuXcOoUaMQHByMoqIiEUNm2rRpSras6dDYx1KXLl1CfHw8duzYARMTE4waNUrZJjUI7KBoRly/fh3vvvsuzM3N8c0336Bt27bKNqnJoampCScnJ6xduxbPnj2DnZ0d3njjDbz11lvKNo1phHh6emLr1q14+PAh2rZti7fffhsffPCBss1qUsycORO6urqYOnVqo2to7969i7feegtGRkZYuHAhXnnlFWWbxDAKcXZ2xq1bt7B48WLo6uqiV69emDt3Lrp166Zs05oMBw4cwMcffwxnZ2ds2rTpuYIkvgy2bNmCTZs2wdvbG19//bWyzWEaIaampjAxMcHKlSsBlAZ0nDx5MmJiYpRsWdOhsY+lTp8+jdmzZ6Nt27ZYtWqVCMbe3JBRbR8DPwd5eXmIjo7GhQsXIJPJsHbtWjg7O2PUqFFITU2FnZ0dtm/fDmNjYxAR4uLisH//fujo6GD9+vXizRAMwzAMwzAMwzAMw7QMGuQ1o3FxcRgwYACuXLmCc+fOwdXVFYsWLYK/vz+Sk5Ph7+8vXuGUkJCA5ORkJCcnY/Xq1TyFlmEYhmEYhmEYhmFaIPU+g+L+/fvw8PDAzZs35abHOTs7IzExEZaWlsjKyoKfnx+uXr2KSZMmwc/PD2FhYZXSMQzDMAzDMAzDMAzTMqj3GBQpKSlo1aoVxo8fj3PnzsHLywvLli1Ddna2cDq0bt0a2dnZAICMjAzY2NiI/a2trZGRkVHJQbF69WqsXr0aAHDlyhW4uLjUt+kM06RJTU1FTk6Oss1oNJiZmcHOzk7ZZjBMo4O1ogzWCYZRDOtEGawTDKOYhtKJendQFBUV4c8//8Ty5cvh6+uLuLg4sZxDQiaTPXfwoZiYGBHkxdvbG2fOnKk3mxmmOeDt7a1sExoVdnZ2rBMMowDWijJYJxhGMawTZbBOMIxiGkon6j0GhbW1NaytreHr6wsACAkJwZ9//gkLCwtkZWUBALKysmBubg4AsLKyQlpamtg/PT0dVlZW9W0WwzAMwzAMwzAMwzCNmHp3ULRu3Ro2Nja4evUqAODIkSPo0KEDhg4dig0bNgAANmzYgGHDhgEAhg4diu+++w5EhJMnT8LQ0JDjTzAMwzAMwzAMwzBMC6Pel3gAwPLlyzFmzBg8e/YMDg4OWLduHUpKSjBy5EisWbMGtra22L59OwBg0KBB2L9/PxwdHaGjo4N169Y1hEmCe5dL41gYu/I7gRmGUQzrBMMwAGsBwzA1wzrBMPVLgzgoPDw8FK7VOnLkSKVtMpkMK1eubAgzFMLi0fgpLCxEeno6CgoKlG1Ko0RLSwvW1tZQV1dXtinNFtaJxg/rRM2wVtQd1oKmDetEzbBO1B3WiaYPa0X1vGydaBAHBcPUhfT0dOjr68POzu65g6k2d4gIubm5SE9Ph729vbLNYRilwTpRPawVDMM6URNNSSeioqKwb98+mJub48KFCwCAefPm4ZtvvkGrVq0AAAsWLMCgQYMAAAsXLsSaNWugqqqKr776CoGBgQCAAwcOIC4uDsXFxYiOjsasWbOUc0BMo4K1omqUoRP1HoOisZN+OBTph0OVbQZTDQUFBTA1NWWBUIBMJoOpqSl7eBsY1onGD+tE9bBW1A+sBU0b1onqaUo6ERkZiQMHDlTaPmPGDCQlJSEpKUk4Jy5duoStW7fi4sWLOHDgAKZMmYLi4mIUFxfjjTfeQEJCAi5duoTvv/8ely5dqrNtrBNNH9aKqlGGTvAMCqZRwgJRNXxuGKYUrgvVw+eHYbge1ERTOT+9e/dGampqrdLGx8cjNDQUmpqasLe3h6OjI06fPg0AcHR0hIODAwAgNDQU8fHx6NChQ0OZzTQhmkpdUAYv+9y0uBkUDMMwDMMwDMM0fVasWAF3d3dERUXh3r17AICMjAzY2NiINNbW1sjIyKhyuyJWr14Nb29veHt7486dOw17EAzDyMEOimrIeZyDnMc5yjaDYZhGCmsEwzRvCosLUVhcqGwzGIZRQGxsLG7cuIGkpCRYWlrirbfeqre8Y2JicObMGZw5c0bEuKgK1gmGqV/YQVENIdtDELI9RNlmMEogNTUVLi4uiIyMRPv27TFmzBgcPnwYPXr0gJOTE06fPo1Hjx4hKioKPj4+6NKlC+Lj48W+vXr1gqenJzw9PXHixAkAQGJiIvz8/BASEgIXFxeMGTMGRKTMw2TqCGtEy4Z1ovlz8c5FXLxzUdlmME0Y1omGw8LCAqqqqlBRUcHEiRPFMg4rKyukpaWJdOnp6bCysqpye11hnWDqCuuEPC0uBoVe28HKNoF5Xvz86je/xMRaJbt+/Tp27NiBtWvXomvXrtiyZQuOHz+OvXv3YsGCBejQoQP69u2LtWvXIi8vDz4+PujXrx/Mzc1x6NAhaGlpITk5GWFhYeK1u2fPnsXFixfRpk0b9OjRA7///jt69uxZv8fH1BnWiSYI60STRVF0/rt372LUqFFITU2FnZ0dtm/fDmNjYxAR4uLisH//fujo6GD9+vXw9PQEAGzYsAGffvopAOCDDz5AREREnW07U6ILAAiqc05Mo4B1olmRlZUFS0tLAMDu3bvRsWNHAMDQoUMxevRozJw5E5mZmUhOToaPjw+ICMnJyUhJSYGVlRW2bt2KLVu21NkO1olmiBK0gnWijBbnoDBqP07ZJpTd9LVs2BjlYG9vj06dOgEA3Nzc4O/vD5lMhk6dOiE1NRXp6enYu3cvPv/8cwClEYD/+ecftGnTBlOnTkVSUhJUVVVx7do1kaePjw+sra0BAB4eHkhNTW0SQtHSYJ1gagvrRN2JjIzE1KlTER4eLrYtWrQI/v7+mDVrFhYtWoRFixZh8eLFSEhIQHJyMpKTk3Hq1CnExsbi1KlTuHv3LubPn48zZ85AJpPBy8sLQ4cOhbGxcZ1sSyzRr+vhPR9c75slrBN1JywsDImJicjJyYG1tTXmz5+PxMREJCUlQSaTwc7ODqtWrQJQeo5HjhyJDh06QE1NDStXroSqqiqA0pgVgYGBKC4uRlRUFNzc3OpsW511gus9A9aJ8rQ4B0VJ0RMAgIqatpItYWqNkgRbU1NT/K2ioiK+q6iooKioCKqqqti1axecnZ3l9ps3bx4sLCxw7tw5lJSUQEtLS2GeqqqqKCoqauCjYF4E1okmCOtEk0VRdP74+Hgk/t81jYiIgJ+fHxYvXoz4+HiEh4dDJpOhW7duyMvLQ1ZWFhITExEQEAATExMAQEBAAA4cOICwsLA62aaBkjrtzzQyWCeaLN9//32lbRMmTKgy/Zw5czBnzpxK2wcNGiReR1pfsE40Q5SgFawTZbS4GBSZieORmThe2WYwzYDAwEAsX75crOc6e/YsAOD+/fuwtLSEiooKNm7ciOLiYmWaybwArBNMfcE68WJkZ2eLqdutW7dGdnY2gPqJzv88TFO7jWlqt+ucD8NUB+tE04Z1gnkZtCSdaHEOCoapL+bOnYvCwkK4u7vDzc0Nc+fOBQBMmTIFGzZsQOfOnXHlyhXo6uoq2VKGYZQF60Tdkclk9foOdn59INPYYJ1gGKYmWpJOyKiphPMsh7e3twj+8bwc/7YbAOBIxkC57R999FGltH7r/QAAiZGJL1RWlfBas2q5fPkyXF1dlW1Go0bROapLvWiOvAydaDCNAFgnaoB1onY0Fa1ITU1FUFCQCJLp7OyMxMREWFpaIisrC35+frh69SomTZoEPz8/sXRDSid9pDXoFdNVRU3nYt8mFxQUFOBiRuUZVYr6DXWG6329wjpRO5qKTiiLuugEUAut4HqvdFgrauZl6gTPoGAYhmEYplExdOhQbNiwAUDp2zmGDRsmtn/33XcgIpw8eRKGhoawtLREYGAgDh48iHv37uHevXs4ePAgAgMDlXkIDMMwDMO8AC0uSCbDMAzDMI0HRdH5Z82ahZEjR2LNmjWwtbXF9u3bAZQGuNu/fz8cHR2ho6ODdevWAQBMTEwwd+5cdO3aFQDw4YcfioCZDMMwDMM0HVqcg+LmA8dap430iGw4QxiGabTUVidYIxim7iiKzg8AR44cqbRNJpNh5cqVCtNHRUUhKiqqXm1TsR6AK3/+Wa95MgzTvGCdYJj6pcU5KFLynWqdlgcfDNMyqa1OsEYwTPNmkN9S/O/X+co2g2GYRgzrBMPULy0uBoWmSgE0VQpqlTbncQ5yHuc0sEUMwzQ2aqsTrBEM07y5fe86ilTuKtsMhmEaMawTDFO/tDgHRU/Lo+hpebRWaUO2hyBke0gDW8QwTGOjtjrBGsEwzZvTPwWhs2W8ss1gGKYRwzrBMPVLi3NQPA9vvfIW3nrlLWWbwTRx/Pz8xCt4Bg0ahLy8PCVbxNQXrBFMfcE60TixMbCBAQyVbQbDAGCdaKywTjCNieagEy0uBsXzMMR5iLJNYJoZ+/fvV7YJjYri4mJ4e3vDysoK+/btQ0pKCkJDQ5GbmwsvLy9s3LgRGhoaePr0KcLDw/HHH3/A1NQU27Ztg52dnbLNZ41gGgTWicaDqY4p8pGvbDMYphKsE40H1gmmsdJUdYJnUFTD1ZyruJpzVdlmMEogNTUVLi4uiIyMRPv27TFmzBgcPnwYPXr0gJOTE06fPo1Hjx4hKioKPj4+6NKlC+LjS6f3PXnyBKGhoXB1dUVwcDCePHki8rWzs0NOTmnMguHDh8PLywtubm5YvXq1SKOnp4c5c+agc+fO6NatG7Kzs1/uwb9Eli1bBldXV/H9vffew4wZM3D9+nUYGxtjzZo1AIA1a9bA2NgY169fx4wZM/Dee+8py2Q5WCNaNqwTzZ/HhY9RiEJlm8E0YVgnmj+sE0xdYZ2Qh2dQVMOkfZMAAImRico1pIXjt96vxjRB7YPwdve3RfpIj0hEekQi53FOpRgBtb2e169fx44dO7B27Vp07doVW7ZswfHjx7F3714sWLAAHTp0QN++fbF27Vrk5eXBx8cH/fr1w6pVq6Cjo4PLly/j/Pnz8PT0VJj/2rVrYWJigidPnqBr164YMWIETE1N8ejRI3Tr1g2fffYZ3n33XXzzzTf44IMPamVzUyI9PR0//fQT5syZgy+//BJEhF9++QVbtmwBAERERGDevHmIjY1FfHw85s2bBwAICQnB1KlTQUSQyWRKPALWiMYE60Tz1Allcy33GgpQu8DaTOOHdYJ1oiFgnWh+KEMrWCfKaHEOiuT7Lso2gWki2Nvbo1OnTgAANzc3+Pv7QyaToVOnTkhNTUV6ejr27t2Lzz//HABQUFCAf/75B7/99humTZsGAHB3d4e7u7vC/L/66ivs3r0bAJCWlobk5GSYmppCQ0MDQUFBAAAvLy8cOnSooQ9VKUyfPh3/+te/kJ9fOi0yNzcXRkZGUFMrlSVra2tkZGQAADIyMmBjYwMAUFNTg6GhIXJzc2FmZiaX5+rVq4VX+M6dOy9sG+sEU1tYJ5o3iSX6uHO/AA7KNoRp0rBONG9YJ5j6gHWijBbnoPjnob2yTWCek+d9Ol0+vZmO2Qs/3dbU1BR/q6ioiO8qKiooKiqCqqoqdu3aBWdn5+fOOzExEYcPH8Z///tf6OjowM/PDwUFpd53dXV1MTNAVVUVRUVFL2R/Y2bfvn0wNzeHl5cXEhMT6y3fmJgYxMTEAAC8vb1fOB/WiaYH60Tz04nGwJkSXaQ+vMMDj2YC6wTrREPAOtH8UIZWsE6U0SAxKIqLi9GlSxfhjUlJSYGvry8cHR0xatQoPHv2DADw9OlTjBo1Co6OjvD19UVqampDmCOHjtoj6Kg9avBymOZPYGAgli9fDiICAJw9exYA0Lt3b7FM4cKFCzh//nylfe/fvw9jY2Po6OjgypUrOHny5MszvBHw+++/Y+/evbCzs0NoaCh++eUXxMXFIS8vTwhjeno6rKysAABWVlZIS0sDABQVFeH+/fswNTVtMPtYJ5j6gnWiaWOMIrRqcY9ymJcN60TThnWCeRm0JJ1oEAdFYw5894rFb3jF4rcGL4dp/sydOxeFhYVwd3eHm5sb5s6dCwCIjY3Fw4cP4erqig8//BBeXl6V9h0wYACKiorg6uqKWbNmodf/V9MAACAASURBVFu3bi/bfKWycOFCpKenIzU1FVu3bkXfvn2xefNmvPrqq9i5cycAYMOGDRg2bBgAYOjQodiwYQMAYOfOnejbt2+Dxp9gnWDqC9aJps0EtRy8Z6FsK5jmDutE04Z1gnkZtCSdqHd/X3MIfMcwdnZ2uHDhgvi+fv16hb+tWrWq0r7a2trYunWrwnzLzxJKSEhQmObhw4fi75CQEISEhChM1xxZvHgxQkND8cEHH6BLly6YMGECAGDChAkYN24cHB0dYWJiUuX5ZZiXCesEwzA1wTrBMExNsE7IU+8OioYIfMcwTPPFz88Pfn5+AAAHBwecPn26UhotLS3s2LHjJVvGMAzDMAzDMMzLpF6XeJQPfFffrF69Gt7e3vD29q5TdH6GYRiGYRo/V69ehYeHh/gYGBhg6dKlmDdvHqysrMT2/fv3i30WLlwIR0dHODs74+eff1ai9QzDMAzDvAj1OoNCCny3f/9+FBQU4MGDB3KB79TU1BQGvrO2tq4x8F19RednGIZhGKbx4+zsjKSkJAClwbetrKwQHByMdevWYcaMGXj77bfl0l+6dAlbt27FxYsXkZmZiX79+uHatWtQVVVVhvkMwzAMw7wA9TqDorEHvgOAK3kdcSWvY63SvvXKW3jrlbca1B6GYRoftdUJ1giGeTkcOXIE7dq1g62tbZVp4uPjERoaCk1NTdjb28PR0VHhkrHnQdcpHBfyXOqUB8MwdScqKgrm5ubo2LGsbb579y4CAgLg5OSEgIAA3Lt3DwBARJg2bRocHR3h7u6OP//8U+yzYcMGODk5wcnJSYxB6grrBMPULw3yFo+KLF68GF9++SUcHR2Rm5srF/guNzcXjo6O+PLLL7Fo0aIGtyXjkQ0yHtnUKu0Q5yEY4jykgS1iGKaxUVudYI1gmJfD1q1bERYWJr6vWLEC7u7uiIqKEoOS8nGtAPmYV+V5niWjr/rOhuzRK/V0FAzDvCiRkZE4cOCA3LZFixbB398fycnJ8Pf3F+OIhIQEJCcnIzk5GatXr0ZsbCyAUofG/PnzcerUKZw+fRrz588X+lEXWCcYpn5pMAeFn58f9u3bB6As8N3169exY8cOaGpqAigLfHf9+nWcPn0aDg4ODWWOQF/9PvTV79cq7dWcq7iac7WBLWIYprFRW51gjWCYhufZs2fYu3cvXn/9dQClr1S7ceMGkpKSYGlpibfeer5ZTDExMThz5gzOnDmDVq1aVZv26t+HUaSe+qKmMwxTT/Tu3RsmJiZy2+Lj4xEREQGg9C2Be/bsEdvDw8Mhk8nQrVs35OXlISsrCz///DMCAgJgYmICY2NjBAQEVHJ6vAisEwxTv7yUGRSNCR/zE/AxP1GrtJP2TcKkfZMa2CKmuWNnZ4ecnBxlm8E8B7XVCdYIpr5gnaiahIQEeHp6wsLCAgBgYWEBVVVVqKioYOLEiWIZhxTXSqJ8zKsXJfnYVHQ2P1qnPBimvmCdkCc7OxuWlpYAgNatWyM7OxtA1bOpajvLCni+mVasE0xjojnoRL2/ZrQ5scB/gbJNYBimEcMawTANz/fffy+3vCMrK0sMSnbv3i3WpA8dOhSjR4/GzJkzkZmZieTkZPj4+NSpbHtjB9zKyqpTHgzDNDwymaxe49g9T3B+1gmGqV9a3AyK56G7TXd0t+mubDMYJZCamgoXFxdERkaiffv2GDNmDA4fPowePXrAyckJp0+fxt27dzF8+HC4u7ujW7duOH/+PAAgNzcX/fv3h5ubG6Kjo0FEIt9NmzbBx8cHHh4emDRpEoqLi5V1iEw9wBrRsmGdaHgePXqEQ4cO4bXXXhPb3n33XXTq1Anu7u44evQolixZAgBwc3PDyJEj0aFDBwwYMAArV66s8xs8DDUNoAnNOuXBtGxYJxoOCwsLZP2fYyArKwvm5uYAqp5N1RCzrADWCabusE7IwzMoquFEWukUbx6AKJf0w6GVtum1HQyj9uNQUvQEmYnjK/1u4BACA4cQFBfcRdbxKXK/WffbWqtypZgpa9euRdeuXbFlyxYcP34ce/fuxYIFC2BjY4MuXbpgz549+OWXXxAeHo6kpCTMnz8fPXv2xIcffoiffvoJa9asAQBcvnwZ27Ztw++//w51dXVMmTIFmzdvRnh4+AucFaYxwBrReGCdaJ7o6uoiNzdXbtvGjRurTD9nzhzMmTOn3sq///QBnuJpveXHKBfWieaF9DbAWbNmVXpL4IoVKxAaGopTp07B0NAQlpaWCAwMxOzZs0VgzIMHD2LhwoV1toN1ovmhDK1gnSiDHRTVMPvIbABAYmSicg1hlIK9vT06deoEoPTJnL+/P2QyGTp16oTU1FT8/fff2LVrFwCgb9++yM3NxYMHD/Dbb7/hhx9+AAAMHjwYxsbGAEpfk/fHH3+ga9euAIAnT54Ibz/TNGGNYFgnmjcp926iAAXKNoNp4rBO1J2wsDAkJiYiJycH1tbWmD9/PmbNmoWRI0dizZo1sLW1xfbt2wEAgwYNwv79++Ho6AgdHR2sW7cOAGBiYoK5c+eK8/bhhx9WCrz5IrBOMPUB60QZLc5BceFuZ2WbwDwn1XkdVdS0q/1dVcuk1k84KiK9bQYAVFRUxHcVFRUUFRVBXV39ufIjIkRERNSLt55pWFgnmh6sE0xD8FOxIW7dLYCHsg1h6gXWiabL999/r3D7kSNHKm2TyWRYuXKlwvRRUVGIioqqV9tYJ5ofytAK1okyWlwMiuwnbZD9pI2yzWCaAb169cLmzZsBAImJiTAzM4OBgQF69+6NLVu2ACiNPi9NJfT398fOnTtx+/ZtAKXv4/7777+VYzxTLawTTH3BOtG0uUzaOPtE2VYwzR3WiaYN6wTzMmhJOtHiZlAYaZSuZc17ZqpkS5imzrx58xAVFQV3d3fo6Ohgw4YNAICPPvoIYWFhcHNzQ/fu3dG2bVsAQIcOHfDpp5+if//+KCkpgbq6OlauXAlbW1tlHgajANYJpr5gnWja2MieQVUDwDNlW8I0Z1gnmjasE8zLoCXpRItzUHi1Kn1f+pGMgUq2hGnM2NnZ4cKFC+L7+vXrFf62Z8+eSvuampri4MGDCvMdNWoURo0aVb/GMvUO6wRTG1gnmj+jVO+ioBVwMUPZljBNFdaJ5g/rBFNXWCfkaXFLPBiGYRiGYRiGYRiGaXywg4JhGIZhGIZhGIZhGKXDDgqGYRiGYRiGYRiGYZROi4tBURXz58+vtC0VqbCztXv5xjAgIshkMmWb0SghImWbwDCNAtaJ6mGtYBjWiZpgnWCYUlgrquZl60SLc1Ccy/WqdVp/+GOC/4QGtIZRhJaWFnJzc2FqaspCUQEiQm5uLrS0tJRtSrOmtjqxwH9BA1vCVAXrRPWwVtQP5l1mYd++fVBVtiHMC8E6UT2sE/UD60TTh7WiapShEy3OQZFTYF7rtG3RFt1tujegNYwirK2tkZ6ejjt37ijblEaJlpYWrK2tlW1Gs6a2OsH6oDxYJ2qGtaLu+LhFImFn03hvPFMZ1omaYZ2oO6wTTR/Wiup52TrR4hwUZlq3AdRuAPIP/sGJtBM8CHnJqKurw97eXtlmMC2Y2urEibQTANhRoQxYJ5iXwemL61Gs9RdUCzop2xTmBWCdYF4GrBNNH9aKxkWLC5LZ2fQPdDb9o1Zpj+AIZh+Z3cAWMQzT2KitTsw+Mps1gmEaEDs7O3Tq1AkeHh7w9vYGANy9excBAQFwcnJCQEAA7t27B6B0Guq0adPg6OgId3d3/Pnnn3Uu//bZRXA3PVPnfBiGab6wTjBM/dLiZlA8D0MwBFODpirbDIZhGgkVg+l2Aj8tYZiG5ujRozAzMxPfFy1aBH9/f8yaNQuLFi3CokWLsHjxYiQkJCA5ORnJyck4deoUYmNjcerUqTqV3d60PTIyMup6CAzDNGNYJximfmlxMyieBzOYwdnMWdlmMAzTSDH7v38Mw7w84uPjERERAQCIiIjAnj17xPbw8HDIZDJ069YNeXl5yMrKqlNZOuo6UId6nW1mGKb5wjrBMPULOyiq4Squ4serPyrbDIZhGilX/+8fwzANg0wmQ//+/eHl5YXVq1cDALKzs2FpaQkAaN26NbKzswEAGRkZsLGxEftaW1srfKq5evVqeHt7w9vbu8aAaLmPc/EYT+rrcBiGaYawTjBM/cJLPKrhBE4g87+ZGOI8RNmmMAzTCDmBE8o2gWGaNcePH4eVlRVu376NgIAAuLi4yP0uk8me+5VwMTExiImJAQAR16Iq0h6koQAFz2c0wzAtCtYJhqlfWpyD4o87Pso2gWGYRg7rBMM0DqysrAAA5ubmCA4OxunTp2FhYYGsrCxYWloiKysL5ubmIm1aWprYNz09Xez/omwrNkHmnUz0rlMuDMM0Z1gnGKZ+aXFLPPKemSLvmamyzWCYFk1aWhpeffVVdOjQAW5ubli2bBmAlxudvzpYJxhG+Tx69Aj5+fni74MHD6Jjx44YOnQoNmzYAADYsGEDhg0bBgAYOnQovvvuOxARTp48CUNDQ7EU5EVJIw3ceFa342AYpnnDOsEw9UuLm0FhoZ0JAMh+0kbJljBMy0VNTQ1ffPEFPD09kZ+fDy8vLwQEBGD9+vUvLTp/dbBOMIzyyc7ORnBwMACgqKgIo0ePxoABA9C1a1eMHDkSa9asga2tLbZv3w4AGDRoEPbv3w9HR8f/z96dx0VV7n8A/wwgyI6ALALKKgKCqCDmihlpROSCa27oFXNJNFvsmgG3Uru3vGrZLX65palpXcPc0FTK3VDxpmkiMgqICrhiItv39wfNcQZmWGRmzszwffviJZzlOd9zZp7vPOeZc54DCwsLrFmzptkxBEgeoY05wLeXM8ZU4TzBmHq1uA6KzvZnAQA3C/jEgzGxuLq6Ct9sWltbIyAgAAUFBUhLS0NGRgaAmtH5IyMj8dFHH6kcnb+5346qwnmCMfF5e3vj7NmzdaY7ODhg//79daZLJBKsXLlSrTG8aHwPZfbAeX6CIGNMBc4TjKmX2m/x0PVLtxljukUqleLMmTOIiIjQ6uj8jDHGGGOMMd2i9g4K2aXbv//+O44fP46VK1fi999/x5IlSzBw4EBkZ2dj4MCBWLJkCQAoXLqdmpqK6dOnqzskxpiOKi0txfDhw7Fs2TLY2NgozHva0fkzMzORmZmJtm3bqjNUxhhjjDHGmIap/RYPXb90u6mkV6VISUmpMz0pKUmEaBgzHBUVFRg+fDheeeUVDBs2DAC0Ojo/Y4wxxhhjTLdo9CkefOk2Y0wZIsKUKVMQEBCA119/XZiuzdH5GWOMMab/PD09ERwcjNDQUISFhQHgW8sZ02ca66DQ1Uu3T97qhZO3ejVq2Zf++scYU68jR45g/fr1OHDgAEJDQxEaGopdu3Zh/vz52LdvH/z8/PDTTz9h/vz5AGpG5/f29oavry+mTp2Kzz//XKPxNTZPcI5gzLD59f0MZ28NEDsMxlgDDh48iKysLGRmZgKAVm8t5zzBmHpp5Ckeunzp9oMK20Yv6whHjcXBWEvWp08fEJHSedoanb8+jc0Tshyh7DYwgG8FY0zf+Xd4DiYVR8QOgzHWRNq8tZzzBGPqpfYrKHT90m03yzy4WeY1vCCAP/76xxhrWRqbJzhHMGbYDp5YBLI8JnYYjLF6SCQSPP/88+jevTtSU1MBQKu3lnOeYEy91H4FhezSbdm9YACwaNEizJ8/HyNHjsSqVavQoUMHbNmyBUDNpdu7du2Cr68vLCwssGbNGnWHpKCT3TkAQMFDjwaWBI7iKADAH/4ajYkxJg5VVz4MdGtcnuAcwZhhe5j9NTrbleH8w2fEDoUxpsLhw4fh5uaGW7duISoqCp06dVKY/7S3lickJACAMK6FKpwnGFMvtXdQ6Pql200xEiPFDoExpsM4RzBm2ILaBuFaXuOuumSMiUN2a7iTkxOGDh2KkydPavXWcs4TjKmXRp/ioe8s//rHGGPKcI5gzLC1Mm4FY24qMaazHj58iAcPHgi/7927F507d9bqreWcJxhTL40MkmkozuAMAKAruoocCWNMF3GOYMyw3Si9gVKUih0GY0yFmzdvYujQoQCAyspKjB07FoMHD0Z4eLjWbi3nPMGYenEHRT2ykAWATz4YY8pxjmDMsN0ovYEylIkdBmNMBW9vb5w9e7bOdAcHB63dWs55gjH1anHXIx272Q/HbvYTOwzGmA7jPMGY+PLy8jBgwAAEBgYiKCgIy5cvBwAkJyfDzc0NoaGhCA0Nxa5du4R1Fi9eDF9fX/j7+yM9Pb3ZMayqdMRHN5tdDGPMgHGeYEy9WtwVFH9W8v3ijLH6cZ5gTHwmJib45JNP0K1bNzx48ADdu3dHVFQUAGDu3Ll44403FJb//fffsXnzZpw/fx7Xr1/Hc889h0uXLsHY2PipY7gDExRVNms3GGMGjvMEY+rV4q6gaG+Vi/ZWuWKHwRjTYZwnGBOfq6srunXrBgCwtrZGQEAACgoKVC6flpaG0aNHw8zMDF5eXvD19cXJkyebFUOY0UP0t2pWEYwxA8d5gjH1anEdFH62F+Fne1HsMBhjOozzBGO6RSqV4syZM4iIiAAAfPbZZwgJCcHkyZNx584dAEBBQQE8PDyEddzd3ZV2aKSmpiIsLAxhYWEoKiqqd7uRRg/wkq0ad4QxZnA4TzCmXi3uFg91SUlJUTo9KSlJy5Ewxhhjhqu0tBTDhw/HsmXLYGNjg+nTp2PhwoWQSCRYuHAh5s2bh9WrVze6vISEBCQkJAAAwsLCNBU2Y4wxxp4Cd1AwxpiGcEcmY81TUVGB4cOH45VXXsGwYcMAAM7OzsL8qVOnIiYmBgDg5uaGvLw8YV5+fj7c3Ny0GzBjjDHGmqXF3eLBGGOMMd1HRJgyZQoCAgLw+uuvC9MLCwuF37dt24bOnTsDAGJjY7F582Y8fvwYubm5yM7ORo8ePbQeN2OMMcaeHl9BwRhjjDGdc+TIEaxfvx7BwcEIDQ0FACxatAibNm1CVlYWJBIJPD098eWXXwIAgoKCMHLkSAQGBsLExAQrV65s1hM8GGOMMaZ9La6D4nDhgEYvOxIjNRgJY0xXNTZPcI5gTHP69OkDIqozPTo6WuU6CxYswIIFC9QWQ48Xd+DTzz5teY0lxlijcZ5gTL1aXF16XN260ctawlKDkTDGdFVj8wTnCMYMm1MbX5hU24sdBmNMh3GeYEy9WtwYFF7W2fCyzm7Usmf++scYa1kamyc4RzBm2HZlzIGx9X6xw2CM6TDOE4ypV4vroPC2uQxvm8uNWjbrr3+MsZalsXmCcwRjhq06fw862VwTOwzGmA7jPMGYerW4WzyaIh7xYofAGNNhnCMYM2yhLqGQSqU4r2QeP0aYMQbUnycYY03HHRRqpqrBIm+iVAoAWJeSwg0ZxphAPn9wnmCMMcYYYy0Nd1DU4wiOAAB6o7fIkTDGdNHT5ojGdGQ2ZnnuuGBMs/Lu5eEe7osdBmNMh3GeYEy9uIOiHpdwCQB3UDDGlOMcwZhhK3lUgjKUNWkd7lBkrGV5mjzBGFOtxXVQZFyPEjsEBdyQYUz36FqeYIyJY0WlE65ev4axYgfCGNNZnCcYU68W10FRRS1ulxljTcR5gjEGAOUwwmNST1n8hQRjhkmdeYIx1gI7KPxsLwIAsu91EjmS+jX1HnVu4DCmPvqSJxhjmhVp9AAltgDuiR0JY0xXcZ5gTL1aXAdFe6tcAHziwRhTTV/yhLq+keVvdhlTLszoIcqsgPN84sEYU4HzBGPq1eI6KFoaPvFgrOVp6hVYjDHGGGOM6QKd6KDYs2cPEhMTUVVVhb/97W+YP3++2CHpHX5sITN0nCe0j281Y/pI33KFfD2bKJUCANalpHB9YkyD9C1PMNaSiN5BUVVVhZkzZ2Lfvn1wd3dHeHg4YmNjERgY2KxyVTWsB7o1q1iDp64TEu4AYeqkqTzB1EvXbjnhPNTyGFKuUNeVUPx+Z0yRvuYJ/kxjLYXoHRQnT56Er68vvL29AQCjR49GWlqazicJVkNdV27oGk72uoXzhH5TV73XtXKa2kGrzm0w5ThX1GXIV0LxCRt7GtrOEw3VQfkrpzRRfm385SLTdaJ3UBQUFMDDw0P4293dHSdOnKizXGpqKlJTUwEAFy9eRFhYmNLyioqK0LZtW5Xb+1HJb6o4wvGvJRtetil+dKwpt2j16npj1RUNHVNdoc44f/xRva95bZo4ptK/PuAMkTrzRGOOfWPzhKZyBPAkT+Cv96K+1MPa9DHuxsas6TzR1G00Nu6Wnisa256oYYWiokdo21bzrzVQt96rosl69TTva12r5z/++KPOxQTo3nGqLx7OE9rLE42t9+rS1Dq+Wk/OV56GrtVJddHWfmkqT4jeQdFYCQkJSEhIaHC5sLAwZGZmaiGi5tOXWDlO9dOnWPVJY/KEvh57jlt79DFmQH/j1rbGtidkdPG46lpMuhYPwDE1hq7Fo0sMIU+oC++b/tH3/TISOwA3Nzfk5eUJf+fn58PNjQeKYIw9wXmCMdYYnCsYYw3hPMGYbhO9gyI8PBzZ2dnIzc1FeXk5Nm/ejNjYWLHDYozpEM4TjLHG4FzBGGsI5wnGdJtxcnJyspgBGBkZwc/PD+PGjcOnn36KcePGYfjw4c0qs3v37mqKTvP0JVaOU/30KVaxqTtP6Oux57i1Rx9jBvQ3bnXRRJsC0M3jqmsx6Vo8AMfUGLoWjza0pDyhLrxv+kef90tCRCR2EIwxxhhjjDHGGGvZRL/FgzHGGGOMMcYYY4w7KBhjjDHGGGOMMSY6g+qg2LNnD/z9/eHr64slS5ZobDuTJ0+Gk5MTOnfuLEy7ffs2oqKi4Ofnh6ioKNy5cwcAQESYPXs2fH19ERISgtOnTwvrrFu3Dn5+fvDz88O6deuE6adOnUJwcDB8fX0xe/ZsyO7CUbUNVfLy8jBgwAAEBgYiKCgIy5cv18lYy8rK0KNHD3Tp0gVBQUFISkoCAOTm5iIiIgK+vr4YNWoUysvLAQCPHz/GqFGj4Ovri4iICIVn8C5evBi+vr7w9/dHenq6MF3Ve0PVNupTVVWFrl27IiYmRqfjZHVpK0fI05d8UZu+5A95+pZLauPcons0mTNU1bHk5GS4ubkhNDQUoaGh2LVrl7CONl5fT09PBAcHIzQ0FGFhYQC0U++V+eOPP4TjEBoaChsbGyxbtkzrx0jX8riyeN5880106tQJISEhGDp0KO7evQsAkEqlMDc3F47Vq6+++tTbrW/fWjIx2hZNJdZ7WBvEbK9okphtGtGRgaisrCRvb2/Kycmhx48fU0hICJ0/f14j2/r555/p1KlTFBQUJEx78803afHixUREtHjxYnrrrbeIiGjnzp00ePBgqq6upmPHjlGPHj2IiKikpIS8vLyopKSEbt++TV5eXnT79m0iIgoPD6djx45RdXU1DR48mHbt2lXvNlS5fv06nTp1ioiI7t+/T35+fnT+/Hmdi7W6upoePHhARETl5eXUo0cPOnbsGI0YMYI2bdpERETTpk2jzz//nIiIVq5cSdOmTSMiok2bNtHIkSOJiOj8+fMUEhJCZWVldOXKFfL29qbKysp63xuqtlGfTz75hMaMGUMvvvhivWWIHSdTpM0cIU9f8kVt+pI/5OlbLqmNc4tu0XTOUFXHkpKS6F//+led5bX1+nbo0IGKiooUpmmj3jeksrKSnJ2dSSqVav0Y6VoeVxZPeno6VVRUEBHRW2+9JSybm5ursJy8pm5X1b61ZGK1LZpKrPewNojZXtEkMds0YjOYDoqjR4/S888/L/y9aNEiWrRokca2Vzvhd+zYka5fv05ENRWlY8eORESUkJBAGzdurLPcxo0bKSEhQZguW+769evk7+8vTJdfTtU2Gis2Npb27t2r07E+fPiQunbtSsePHycHBwfhw1b+9X3++efp6NGjRERUUVFBDg4OVF1dXec1ly2n6r1RXV2tchuq5OXl0bPPPkv79++nF198sd4yxIyT1aXtHCFPH/NFbfqQP+Tpei6pjXOL7tF2zpDVMVUn39p6fZV1UGij3jckPT2devXqRUQkyjHStTxeX8fDf//7Xxo7dmy9yz3NdlXtW0smZtuiqcR4D4tBm+0VbdFmm0YXGMwtHgUFBfDw8BD+dnd3R0FBgda2f/PmTbi6ugIAXFxccPPmzXrjqm+6u7t7nen1baMxpFIpzpw5g4iICJ2MtaqqCqGhoXByckJUVBR8fHxgZ2cHExOTOmXLx2NiYgJbW1uUlJQ0Of6SkhKV21Blzpw5+Oc//wkjo5qqU18ZYsbJ6hI7R8jTxTpYH13PH/L0JZfUxrlF92gzZ8jXMQD47LPPEBISgsmTJwuXJWvr9ZVIJHj++efRvXt3pKamAtBOzmrI5s2bMWbMGOFvMY+Rto7J0+bC1atX44UXXhD+zs3NRdeuXdG/f38cOnRIiLOp29Wlz1Fdoc/HRBfqtbppu72iaWK0aXSBwXRQ6BKJRAKJRKIz2ygtLcXw4cOxbNky2NjYPHU5T6sx2zA2NkZWVhby8/Nx8uRJXLx4UaMxPY0dO3bAyclJr58rzHSPrtRBVfQhf8jTh1xSG+eWlq12HZs+fTpycnKQlZUFV1dXzJs3T6vxHD58GKdPn8bu3buxcuVK/PLLLwrztVHvaysvL8f27dsxYsQIABD9GNWmS7nwww8/hImJCV555RUAgKurK65du4YzZ85g6dKlGDt2LO7fv6/27TL9Zgivs9jtFU3QxzaNOhhMB4Wbmxvy8vKEv/Pz8+Hm5qa17Ts7O6OwsBAAUFhYCCcnp3rjqm96fn5+nen1baM+FRUVGD58OF555RUMGzZMp2MFADs7OwwYMADHjh3D3bt3UVlZWads+XgqKytx7949ODg4NDl+BwcHldtQ5siRI9i+fTs8PT0xevRoHDhwAImJiToXJ1NO7Bwh3cVQgwAAIABJREFUT5froDx9yx/ydDmX1Ma5RTdpI2eoqmPGxsYwMjLC1KlTcfLkyXrjUffrK1vGyckJQ4cOxcmTJ7VS7+uze/dudOvWDc7OzjpxjGQx6FouXLt2LXbs2IFvvvlGOBkzMzODg4MDAKB79+7w8fHBpUuXnmq7uvQ5qiv0+ZiIXa/VSaz2irZos02jE8S+x0RdKioqyMvLi65cuSIM9HHu3DmNba/2fVxvvPGGwkAsb775JhER7dixQ2EglvDwcCKqGYjF09OTbt++Tbdv3yZPT08qKSkhoroDsezcubPebahSXV1N48ePp8TERIXpuhbrrVu36M6dO0RE9Oeff1KfPn3oxx9/pLi4OIVBYFauXElERJ999pnCIDAjRowgIqJz584pDALj5eVFlZWV9b43VG2jIQcPHhQGstPlONkT2s4R8vQhX9SmL/lDnj7mkto4t+gOTecMVXVM/p7+pUuX0qhRo4hIO69vaWkp3b9/X/j9mWeeod27d2ul3tdn1KhRtHr1alGPka7l8drx7N69mwICAujWrVsKcd+6dYsqKyuJiCgnJ4fatWv31NtVtW8tmZhti6YS4z2sDWK2VzRJzDaN2Aymg4KoZlRWPz8/8vb2pg8++EBj2xk9ejS5uLiQiYkJubm50VdffUXFxcX07LPPkq+vLw0cOFB4Q1dXV9OMGTPI29ubOnfuTL/++qtQzqpVq8jHx4d8fHwUPnh//fVXCgoKIm9vb5o5cyZVV1cTEanchiqHDh0iABQcHExdunShLl260M6dO3Uu1rNnz1JoaCgFBwdTUFAQpaSkEFHNB2l4eDj5+PhQXFwclZWVERHRo0ePKC4ujnx8fCg8PJxycnKEsj744APy9vamjh07Koywq+q9oWobDZE/idDlOJkibeUIefqSL2rTl/whTx9zSW2cW3SLJnOGqjo2btw46ty5MwUHB9NLL72kcDKu6dc3JyeHQkJCKCQkhAIDA4WytFHvVSktLSV7e3u6e/euME3bx0jX8riyeHx8fMjd3V14L8lOVL777jsKDAykLl26UNeuXWn79u1Pvd369q0lE6Nt0VRivYe1Qcz2iiaJ2aYRm4RIiw+qZYwxxhhjjDHGGFPCYMagYIwxxhhjjDHGmP7iDgrGGGOMMcYYY4yJjjsoGGOMMcYYY4wxJjruoGCMMcYYY4wxxpjouIOCMcYYY4wxxhhjouMOCsYYY4wxxhhjjImOOygYY4wxxhhjjDEmOu6gYIwxxhhjjDHGmOi4g4Ixxlq4tWvXQiKRIDIyEgCQkZEBiUQCT09PletERkZCIpFg2bJlAIDk5GRIJBJMmjRJ8wEzxpgGSKVSSCQSSCQSsUNhTKfUbic0dX5LJsspUqlU7FD0BndQqImnp6fwBpT/ycrKwqRJk4S/z5w5I6xjZ2cHiUSCjIwMAE8a+LV/5syZA+DJSYPsx8LCAp06dcLSpUvrxJOeno7BgwfDwcEBZmZmcHd3R2xsLDIyMrB//35IJBIYGxsjMzNTWOe9996DRCKBu7s77t+/j6KiIkyaNAnt2rWDmZkZXFxcMGDAABw/fhwAlMYq/yOriLJyJRIJ3nrrLYU4G7tPZ86cwfPPPw97e3tYWFjA09MTsbGxuHv3brNfO8b0nXz+MTY2houLC4YOHYorV640av3AwEAkJiYiLi7uqWPo2bMnEhMT8fzzzz91GaqUlpbC0tISEokErVu35nrPWgz5un348GFh+uHDh4Xp9XUkakJ97QtA8SRf/sfOzk4o48CBA8L0Hj16aC322m0O2U9oaKjWYmBM02qfkzg6OmLQoEEKbX51U0c7QpUTJ05g2LBhcHZ2hqmpKVxdXREVFYX//ve/wjKqzkVk7YUrV64I09q1a4eqqiqFbdRuR7m6uuKVV17BzZs3Gx2nqi9qEhMTkZiYCBsbm6c/CC2MidgBGJqYmBj4+PgIf7dt21ZhflJSErZv315vGd7e3njppZeEv/v3768w39TUFNOnT0dhYSG2bt2KefPmISgoCIMGDQIALF26FPPmzQMAdOvWDd26dUNxcTGOHj2KHTt24OOPP8akSZOwdu1aTJ8+HSdOnEBOTg7++c9/AgA+//xz2NjY4OWXX8b27dsRHh6OIUOG4MaNGzh8+DAuX74snIwAwOPHj/HFF18AAOLj44UKKPv/m2++EWLftGkTlixZAiMjxb6x+vbp0aNHiI6Oxo0bNxAbGwtXV1fk5uZi3759KC0tVWj0qEtFRQVatWql9nIZ06SYmBh4eXkhPT0dP/zwA+7du4cDBw40uF6PHj2afZIwePBgDB48uFllqPLf//4Xf/75J4CafLNlyxYkJCRoZFuM6aovvvgCffr0AQD85z//ESWGhtoXtb89ffXVV2FmZgYAMDc3F6Zv2LBB+P3XX3/FpUuX0LFjR43GXlFRIfwua3PIuLm5aXTbymLhNgbTNFmb4Oeff8bevXvx66+/4uLFi3BycmpSOfJ1RxV1tCOU2bp1K8aMGYOqqip06tQJMTExePDgAU6cOIGNGzdi2LBhCsuPHTtW4dxLln/kc05hYSH279+v9AuVmJgYeHh4YNu2bdi4cSOqq6uxadOmZu2D7EpT1gTE1KJDhw4EgLZt21Zn3sSJEwkASSQSAkC//vorERHZ2toSADp48CARESUlJREAevnll5Vu4+DBgwSAbG1thWmRkZEEgD766CMiIrp27Rq1atWKANCbb76psH5ZWRn98ccfRERUUlJCTk5OBIBWrlxJUVFRBIBGjBghLG9tbU0A6Pbt28K0yspKunfvnkK5d+7cIQAEgHJzcxXmHTlyhABQ27Ztyc3NjQDQ/v37m7RPp06dIgAUEhKiUPaDBw+ovLxc+Hvnzp3Uu3dvsrOzI2tra4qOjhbm/fzzz9S3b1+ytbUlV1dXGjt2LBUUFAjzZfH/+9//Jk9PT/Ly8iIioqtXr9KoUaOoXbt2ZGtrS1FRUfTbb7/VeW0YE1Pt/LN9+3YCQK6urkREdeqnLNdMnDiRiIjWrFlDAKh///5E9KRedujQQdjG999/Tz4+PmRjY0Ovv/469e3bV6gz9ZXZu3dvmjNnDtna2lK7du1ow4YNQpkFBQUUFRVFFhYW1KtXL3rvvfcIAHXp0kVh/2T5qWvXrgSA+vbtqzD//PnzFBERQebm5hQdHU2zZs2qk0sPHTpE/fv3Jzs7O3J1daX4+HgqLi5u1nFnTNNkdbtNmzZkZmZGRUVFdOvWLTI1NaU2bdoo1NOGPq9ef/116tChA5mZmZG5uTlFREQI7Q8iov79+xMAmj9/PvXt25fMzc2pV69eJJVKiajx7Yvc3Fwh59y5c6fOPj169IhsbGwU6vTChQuF+fLrf/XVV9SuXTtydHSkN998kyorK4XlVq1aRSEhIWRpaUm+vr704YcfUkVFBREp5p9XX32VrKysKCkpSWmbQ578tuWnxcXFkYuLC9nZ2VFkZCQdP35cmF9aWkpvvPEGeXt7k6WlJXXp0oW+/vprYb4sNw4fPpxGjBhBrVu3pjVr1ijdPmPqULtNUFxcLLyvf/jhBwoNDSUbGxsyMTGh9u3b03vvvSesq6ru1G4nbNu2jUxMTMjBwYGysrLqbUd8+OGH1LZtW2rbti3985//FLZ19+5dGjlyJFlbW1NwcDB98sknCvXz4cOHZG9vTwBo9OjRQv0mqjkfOX/+vPC3bP/OnDmj9Jh07NhRIeeMHz++3mO2du1aAkABAQHCMv/617/I19eXLCwsyNTUlEJCQmjr1q1E9KSey//IjkXtNtitW7doypQp5OHhQdbW1hQREUG7d+9u1GvbUnAHhZrI3tgxMTGUmJgo/BA96aAYMmQItWrVSjhxVtVB4e3trVDGiRMniKjuyfz169fJ09OTAAhv7NTUVAJARkZG9PDhw3pj3rx5MwEgU1NToQF048YNYb6sMvv5+dGMGTNo48aNCp0VMvV1UEyfPp0A0JQpU2jmzJkEgCZNmiTMb8w+5efnk5GREQGgXr160dtvv03p6en0+PFjoZy9e/cKMbzwwgs0ceJECgwMJCKis2fPUqtWrUgikdCoUaOoZ8+eBICCg4OFDg7Zuubm5jRhwgSaNm0aPXz4kHx8fEgikdDgwYNp/Pjx1KpVK2rbti0VFRXVe2wZ0yb5/PPaa69Rp06dCADNmjWLiJrfQXHp0iUyMTERTvp79+4t1MmGOigAUHh4uNDJYGlpKXRyyk6IOnbsSOPGjRNykXwHxfXr18nY2Fjo3DUyMiKJRCLsS0VFBfn4+BAA6t69Ow0fPlxYXtZB8dtvv5GpqSlZWVnR6NGjadCgQQSABgwYQNXV1Rp6VRhrPlndnjNnjtBxv2TJEgJAc+fOFeppYz6vhg4dSiNHjqQZM2ZQdHQ0ASBHR0e6f/8+ET2pj8bGxjR27Fhq3749AaBx48YRUePbF/In+a+++qrQlvn000+JiOjbb78lAOTj40Nbt24lAMKXArXX9/Lyovj4eLK0tCQAtGLFCiIi+uKLLwgAeXh4UHx8PAUHBxMASk5OJiLF/NOxY0dKSEigdevWCbnN1NRUoZ31zTff1Nk2UU3ng5eXFwGgfv360bBhwwgAWVhY0OXLl4mIaMSIEUJbKT4+niwsLAgAbdy4kYgUT1y6detGU6dO5ZMRplHyJ9tVVVX03XffCe/BDz74gJ577jlKSEig+Ph4oaNz06ZNRKS67si3E/bu3UtmZmZC54T8erXbEbKT/KFDhxJQ82XtpUuXiIhowoQJBIDc3Nxo0qRJwhejsnMC+bb9hQsX6t1n2XJjx44V6nVKSgoREZ04cUJofxw6dIgAkJWVlUIekz9mjx8/ptdee40A0KhRo4RlZsyYQUOHDqUZM2bQiBEjyNjYmMzMzCg3N5d2795NERERwv7K5zz5NlhVVZVwHtK1a1caN24cmZiYkJGRER05ckQNr75h4A4KNZG9sWv/ED3poEhMTKRp06YRADp+/LjKDoraP7KedvnKLvuRSCS0ZMkSIY4PPviAAJCzs7MwbdSoUcLy8t+IEhG9+OKLwryvvvpKYd7BgwfJxcVFYXs2Njb0448/KiynqoOivLycHBwcCAD9+OOPtH//fqGMP//8s9H7RES0bNkyMjMzU1jOx8eHrly5orAfs2fPVtg+0ZNOElnHSHl5uXD1SHp6OhE9SR6rVq0S1t+yZYuQOGXJTnYi9J///EfFO4Ex7VOWf8zMzITc0dwOivfff58A0LPPPktENZ0Czs7OjeqgsLe3p0ePHlF5eblCR0NeXp4Ql+wb2tmzZ9fpoJB9o9K9e3ciIuHKjQ8++ICISKGxUVpaSkREsbGxCh0UM2bMIAAUEREh1GVZPmmo0cOYmOQbzYGBgeTt7U3e3t4UGBhI27ZtE+ppYz6vSkpK6Msvv6R33nmHEhMThRNpWaNY1kExY8YMIiJavXo1AaCgoCAianz7Qv4kX/5Hll9eeuklAkDz5s2j0tJSat26NQGgw4cP11lfdvKzbNkyAkBhYWFERBQYGEhAzVUJiYmJ9MorryjEJss/1tbWCldxKGtzyOet2h0Uss4Ub29vqqqqIiKiIUOGEAB655136ObNm3XymCzWZ555hogUv3yS/waYMU1RdU7y0ksvUVVVFe3cuZPef/99mjNnDoWFhREAmjp1KhGprjuy6W5ubmRhYaHQOSE/v3Y7wtjYmAoLC4mIhE7PrVu3UmVlpfClREZGBhERLV26VKGDYsOGDULsjx49IiKit99+u855FhEp3V9ZTpJ1NgwfPlwhDvkrOpUds379+il8IVlaWkrr1q2jd999l+bMmSOcI8k6OGu3g2rHlpubK3SWyLdZZB3QY8aMeYpX2zDxIJlqtm3bNlBNxw+IqM78BQsWwMzMDElJSSrLePnllxXKqD3YiqmpKV577TUEBASAiLB161Y8fvwYAIT7yoqLi/Ho0SMAQHR0NGJiYpRua+7cuQAAa2trTJkyRWFeZGQk8vLy8PPPP+P999+Hl5cX7t+/j7///e+NOha7d+9GSUkJrKys8Nxzz6Ffv35wcHDA/fv3kZaW1uh9AmoGmCkqKkJaWhrmzp0LKysr5OTk4N///jcAIDc3F0DNQH0ysvs7ZYN1BgQECNO9vb0BAFevXlWIo3fv3sLvsvUKCgqwfPlyLF++HDk5OQCAy5cvN+oYMKZN27ZtQ3V1NY4fP47q6mpMmTJFqBvyag8O1ZCCggIAgL+/PwDAxMQEXl5ejVo3ICAArVu3RqtWrWBpaQmgZtBLWZnm5ubo0KEDgJpBtmqT3Tc6ZMgQAMDQoUMVpsvK8fDwEMqvXY6sLp84cUKoy7L8wnWZ6YtXX30VV65cwZUrVxTGTwAa/rwqKSlBcHAwpk2bhsWLF2P58uXCuC5FRUUKZXXt2hUAhPGdSktLATS9fQEAd+7cEdoyGRkZKCkpwZ49ewDU1GlLS0vhPvD169fXWV/2ud2pUycAQH5+vsL+fv/991i+fLkw1tXNmzeFeAEgKChI6ThVtra2Cu2stWvXKo1fth1/f39h7CxZLFevXhXmy+cx+fnyevToARMTHvqNaU9MTAzmzJmD999/H7t27UJaWhqmT5+OF198EQsXLsSyZcuEgTNr5wFVdaegoAB//vkn+vbti5CQkAZjcHFxgYuLCwDFnFJcXIzy8nIAT+p57c9u+bEy8vLyAAB9+vTB2LFjVW7vzJkzQr2WSqWorKzEt99+C+BJO0L2v7KcExMTI8w/efIk/vjjDwBAeXk5evbsiYkTJ+KDDz7AsmXLcOPGDQB1j119ZDlDvs2iKme0ZNxBoWUeHh7429/+hvT0dNy/f/+pyjA3N8eKFStw+PBhODg44NSpU0hNTQVQM1Bdq1atUFVVhY8++ggAMGHChDqdDzLGxsYAUGfQSqBmtGtjY2P069cP7777rvBkjQcPHjQqTtkJRGlpKczNzdGqVSuUlJQozGvMPt2+fRtnz56FtbU1YmNjsXTpUmF/ZLHITpZOnDghlFlZWQkAwgjnFy9eBFAz2I/s6QayBoWMbDAd+fW6d++O6upqIeHduXMHCxYsaNQxYEzbJBIJunfvDktLS1RXVyMnJwcWFhYAIOScc+fONalM2QBysg/qyspKpR0fysg3yOUf3Scr89GjR8JJh6yOyly4cEF48tHChQshkUjw+uuvC8tmZmYK5eTn5wsnTbXLkdXluXPnKpyU5OTk1HtyxZgumTBhAiwsLGBpaYkJEyYozGvo8+rQoUO4fv06XFxccOPGDTx+/Fg4Waj9ZYqsztZ+1GZT2xfKfPvtt8KAe3379oVEIhEGDt+6datwwiJz4cIFAE/qtLu7u8L+pqWlKdTpK1euwMrKSlhf/jP9aci2c+nSJeE4yfJghw4dhPmPHj3CtWvX6syX19xYGGuqKVOm4N///jfeffddvPDCC5BIJMLJ+vr161FVVSV0dtbOA6rer127dkXnzp3xww8/CF9y1kdVG8DR0RGmpqYAgOzsbAB1P7t79+4Ne3t7AMDixYtBRIiJicGbb77Z4HZl9u7di1u3bgEAxo8fD4lEghUrVgAAfvrpJ6GTQWbKlCnYtm0b4uPjUVZWhtmzZwMAfv/9d5w7dw4mJibIyclBdXW10KEiO3ayc6rq6mqV8chyRl5entBJrCpntGTclatmq1atEh61BUDpB/c777yDVatWoaysTGkZv/32m/BoUQAIDg5WWo69vT3mzp2Ld999Fx9//DFeffVVeHh44MMPP8Rbb72FlJQU7Nu3DyEhIfjtt9+avC9xcXGwtrZGeHg47O3tsWvXLgBAVFRUg+vev38fP/74I4CaKzFsbW0B1HRW7N+/H+np6Up7HJXt0/Xr1xEaGopu3bohODgYAPDdd98pxDJ79mzs3LkTy5cvx+XLl+Hs7Ixff/0V//vf/5CQkID/+7//w7p16/Do0SNcvXoVt27dQlBQUL3Pa46OjoaXlxdOnTqF3r17IyQkBNeuXUNGRgZ27drFz3pmOmfVqlU4ePAgTp8+jbt378LCwgIhISHo2rUrjhw5glmzZsHf37/OFUwNGTVqFJKTk3HgwAEMGTIExcXFwgf+03J3d0f//v3x888/4/nnn0dYWJjQcJKRfbvh4uKCiIgIYXpmZiYKCgqwfv16fPLJJ/D19cXly5cRGRmJ9u3b13lSkiwHrFixArm5uXB0dMSFCxdw9OjRehsSjOkSW1tb/PLLLwBQ53F1DX1eOTs7A6j5pu/1119HTk6OwpUGjaGO9oXsy4nOnTsrPPFsz549uH37Nnbu3ClcwQEAw4YNQ//+/bFlyxYANScYADBr1izMmDED48ePx9ChQ1FdXY3MzEw4OTkptMGa68UXX0SHDh2Qk5ODAQMGwNHREdu2bYO5uTkmT54MJycnxMXF4bvvvkNUVBR69+4txDpr1iy1xcGYujg7O+PevXtYsWIFdu/ejW3btjVpfRsbG2zYsAE9e/bE8uXL0bZt26f60s7Y2BhjxozBunXrMGbMGDz33HP4/vvvFZaxsLDAypUr8corr2DNmjU4ffo0IiIihM7AxpDlHG9vb+EcAgB++eUX3LlzB5s2bVLa0ZKUlIT169fj9OnTSE9PR1BQEIyMjFBZWYl58+bhwYMHQseKjIeHB4CaK8hfe+01REZGYvjw4QrLhIWFISIiAidOnEDfvn0RFBSETZs2QSKRYMaMGY3eL4OnjftIWgJV93tt27ZNYQwKGdm91kDDY1DI7qNWNvr0vXv3yM7OjgDQ2rVrhenbt2+nAQMGkI2NDZmZmVGHDh1oyJAh9P333yvEXd+I1v/4xz8oIiKCHBwcyNTUlNq3b0+vvfaaMKCWjLIxKFatWkUAqF27dgpP2qiqqhLui12xYkWj9qmkpISmT59OgYGBZGNjQ+bm5hQQEEDLli1TiGPnzp3Uq1cvsrW1rfMUjwMHDlDv3r3JxsaGXFxcaPTo0ZSXlyfMrx2/TG5uLo0ZM4bc3NyodevW5O3tTVOnTqXr16/XOV6MiaV2/rGzs6M+ffoIT8w5ffo0BQcHk7W1NQ0ePJgmT56sdLyI+p7isWXLFvL29iYrKyuaOXMm9enTp1FjUMjKJKo7MHB+fr7CUzxk95b26NGDqqurhf1auXKlwv7KRtd2cnKiioqKOk/xmDp1KgGgkSNHCuv8/PPPNGDAALK3tycrKysKCQmhv//97+p7ERjTgPqeECY/BgVRw59XCxYsoDZt2pCjoyMtW7asTtmyMShkY9fULl+mofaFqqd45OTkCNPPnTunUOakSZMIAA0bNkxh/fXr15Obmxs5ODjQvHnzhKd4VFdX01dffUWhoaFkaWlJDg4O1K9fP1q/fj0RKc8/RPW3eWrHLh/38OHDydnZmWxtbal///509OhRYf79+/dp7ty55OnpSRYWFhQcHKzwlA5V96Uzpin15Y1ffvmFOnXqRK1bt6aXXnpJGP9Adq6hqu7Unn727FnhaTxffvllo9oRXbp0Ucgxd+/epREjRpCVlRUFBwfThx9+KHy2yzt06BDFxMSQvb09mZqakru7Ow0aNEhh7DxZvZV/iseDBw+EsXZ27typUGZycjIBNQPXqjpm8fHxBIAiIyOJiGjlypXk7OxMNjY29NZbbwk5U9YOKi0tpUGDBpG5uTkBoJkzZyrEJjvHuHnzJsXHx5O7uztZWVlReHh4nfH9WjoJkZKBEhhjjDENu3fvnnB1FQBMmzYNqampGDdunNJ7QxtbzqBBg7B37168++67eP/999UaM2NMs6RSqXDbJjdRGTNcDx48gJWVlXDrx+LFi/H3v/8dffr0waFDh0SOjomJb/FgjDEmijVr1iAtLQ39+/dHbm4uNmzYACMjI8ycObNJ5SQnJyMnJwdhYWHIysrC3r17YWlpicmTJ2socsYYY4w1x/79+/HBBx/ghRdeQElJCdasWQMAwrgPrOXiDgrGGGOi8Pf3x40bN/DRRx/B0tISffv2xcKFCxWextMYXbp0wfbt25Geng57e3tER0cLTx5ijDHGmO5p3749qqqq8Mknn8DU1BRdunTBvHnzMGLECLFDYyLjWzwYY4wxxhhjjDEmOn7MKGOMMcYYY4wxxkSnl7d4ODo6Cs+RZYzVkEqlKC4uFjsMncF5gjHlOFc8wXmCMeU4TzzBeYIx5TSVJ/Syg8LT0xOZmZlih8GYTgkLCxM7BJ3CeYIx5ThXPMF5gjHlOE88wXmCMeU0lSf4Fg/GGGOMMcYYY4yJjjsoGGOMMcYYYzpr8uTJcHJyQufOnYVpycnJcHNzQ2hoKEJDQ7Fr1y5h3uLFi+Hr6wt/f3+kp6cL0/fs2QN/f3/4+vpiyZIlWt0HxljjcAcFYzou/6fRyP9ptNhhMMYYY4yJYtKkSdizZ0+d6XPnzkVWVhaysrIQHR0NAPj999+xefNmnD9/Hnv27MGMGTNQVVWFqqoqzJw5E7t378bvv/+OTZs24ffff9f2rjDGGqCXY1Aww1ZRUYH8/HyUlZWJHYpOqHSYAQB4cOECAKB169Zwd3dHq1atxAyLNeDOhVQAQJuABJEjMUycJxrGuUL7uN7rFs4TDdOXPNGvXz9IpdJGLZuWlobRo0fDzMwMXl5e8PX1xcmTJwEAvr6+8Pb2BgCMHj0aaWlpCAwMbFZsXO/1H+eK+mk7T3AHBdM5+fn5sLa2hqenJyQSidjhiK78vikAwNTGB0SEkpIS5Ofnw8vLS+TIWH24oaJZnCfqx7lCHFzvdQvnifoZQp747LPP8PXXXyMsLAyffPIJ2rRpg4KCAvTs2VNYxt3dHQUFBQAADw8PheknTpxQWm5qaipSU2s6HoqKiuqNgeu9/uNcoZoYeYJv8WA6p6ysDA4ODpwglJBIJHBwcOAeXtbicZ6oH+cKxjhPNETf88T06dORk5ODrKwsuLq6Yt68eWorOyEhAZmZmcjMzERZ65dpAAAgAElEQVTbtm3VVi7TTZwrVBMjT/AVFEwncYJ4wsjUTuFvPjb6QTZuiPtzm0WOxHBxXagfHx/t43qve7ge1E+fj4+zs7Pw+9SpUxETEwMAcHNzQ15enjAvPz8fbm5uAKByenNwvTcM+lwXNE3bx4avoGAG54/iP/BH8R9ih6E2Jq0dYNLaQewwGMParLVYm7VW7DAYMwhcnxhrnsLCQuH3bdu2CU/4iI2NxebNm/H48WPk5uYiOzsbPXr0QHh4OLKzs5Gbm4vy8nJs3rwZsbGxzY7jRukN3Ci90exyGGM1+AoKxnQcUTUAQCLh/kQmrkmhk8QOgTGDwfWJscYbM2YMMjIyUFxcDHd3d6SkpCAjIwNZWVmQSCTw9PTEl19+CQAICgrCyJEjERgYCBMTE6xcuRLGxsYAasasGDRoEKqqqjB58mQEBQU1OzYXK5dml8EYe4I7KBjTcRUPcgHUDJLJmJiK/ywGADhaOIocCWP6j+sTY423adOmOtOmTJmicvkFCxZgwYIFdaZHR0cLjyNVl4qqCrWWx1hLxx0UTDf98dctGv7+QGRkk1b1rv7rg8JIxaNwMjIaLEMqlWLw4MHo2bMnjh49ivDwcMTHxyMpKQm3bt3CN998g6CgILz22ms4d+4cKioqkJycjJdffhlSqRTjx4/Hw4cPAdT01vfq1QsZGRlITk6Go6Mjzp07h+7du2PDhg18zxvTG3Fb4gAAGZMyxA1EmSbmiQZxnmAaptP1yVBxnmAacL7oPABAP5+DwpTScq7gPKFILR0Ue/bsQWJiIqqqqvC3v/0N8+fPV5j/+PFjTJgwAadOnYKDgwO+/fZbeHp6QiqVIiAgAP7+/gCAnj174osvvlBHSKwFa6WqY6KJLl++jK1bt2L16tUIDw/Hxo0bcfjwYWzfvh2LFi1CYGAgnn32WaxevRp3795Fjx498Nxzz8HJyQn79u1D69atkZ2djTFjxiAzMxMAcObMGZw/fx7t2rVD7969ceTIEfTp00ct8TLdYtX+RbFDYFrAeYLJ43rPlOE8Ydgyqy0BADEix8H0G+eJJ5rdQVFVVYWZM2di3759cHd3R3h4OGJjYxEYGCgss2rVKrRp0waXL1/G5s2b8fbbb+Pbb78FAPj4+CArK6u5YTBD1ohvKOTJLrVrZdy8jgovLy8EBwcDqLmfceDAgZBIJAgODoZUKkV+fj62b9+Ojz/+GEDNI4quXbuGdu3aYdasWcjKyoKxsTEuXboklNmjRw+4u7sDAEJDQyGVSvUiUbCms+s4XuwQtEf2TUMT66paibRtzhNMntbqvS7UOX3EeYJpQEa1tdghcE5QNxGOI+eJJ5rdQXHy5En4+vrC29sbADB69GikpaUpdFCkpaUhOTkZABAXF4dZs2aBiJq7acaUunLnCgDA39G/WeWYmZkJvxsZGQl/GxkZobKyEsbGxvj++++FK4BkkpOT4ezsjLNnz6K6uhqtW7dWWqaxsTEqKyubFSPTXdWVjwAARibmIkfCNInzBJPH9Z4pw3nCsJmiWuwQmAHgPPFEsx8LUFBQAA8PD+Fvd3d3FBQUqFzGxMQEtra2KCkpAQDk5uaia9eu6N+/Pw4dOqRyO6mpqQgLC0NYWBiKioqaGzYzYM5WznC2cm54wWYaNGgQPv30U6Gz7cyZMwCAe/fuwdXVFUZGRli/fj2qqqqatR1jszYwNmvT7HiZdl3PiMf1jHixw2Ai01aeYLqB6z17Gpwn9Ntsk1uYbXJL7DCYgWtJeULU5xa6urri2rVrOHPmDJYuXYqxY8fi/v37SpdNSEhAZmYmMjMz0bZtWy1HyvSJXWs72LW20/h2Fi5ciIqKCoSEhCAoKAgLFy4EAMyYMQPr1q1Dly5dcPHiRVhaWjZrO8Zm9jA2s1dHyIwxLdNWnmCM6S/OE4yxhrSkPCGhZt5rcezYMSQnJyM9PR0AsHjxYgDAO++8IywzaNAgJCcn45lnnkFlZSVcXFxQVFRUZxTRyMhIfPzxxwgLC6t3m2FhYcLgH8zwXLhwAQFGf/Wd+Tf9No2yijIAQOtWrRtYUj9Qdc3lWBKjJ3dkXbhwAQEBAQrL6VO9mDx5Mnbs2AEnJyecO3cOAHD79m2MGjUKUqkUnp6e2LJlC9q0aQMiQmJiInbt2gULCwusXbsW3bp1a3Ab2jweKSkpdaYNdNsNT09PuD+3WSsxaEPk2kgASp46IMK9r8rqAKtLn3NFWVkZ+vXrh8ePH6OyshJxcXFISUlBbm4uRo8ejZKSEnTv3h3r16+HqampygG566PuY5H/02gAUFrva+eJNVgDAJAmSZu+Ib7fvFE4TzSOPucJbWjoWOzY0AllZWU4X6D86qmkpCRNhfYE54Rm4VzRMG3miWZfQREeHo7s7Gzk5uaivLwcmzdvRmxsrMIysbGxWLduHQDgu+++w7PPPguJRIKioiLhMpQrV64gOztbGMuCsad19d5VXL13Veww1Kai9CoqSg1nfwBg0qRJ2LNnj8K0JUuWYODAgcjOzsbAgQOxZMkSAMDu3buRnZ2N7OxspKamYvr06WKEzBjTMjMzMxw4cABnz55FVlYW9uzZg+PHj+Ptt9/G3LlzcfnyZbRp0warVq0CoDgg99y5c/H222+LErdUKkVKSkqdH8YYY4w1rNkdFCYmJvjss88waNAgBAQEYOTIkQgKCsJ7772H7du3AwCmTJmCkpIS+Pr6YunSpcKJxy+//IKQkBCEhoYiLi4OX3zxBezt+VJ2xgxdv3796tT1tLQ0TJw4EQAwceJE/PDDD8L0CRMmQCKRoGfPnrh79y4KCwu1HjNjTLskEgmsrKwAABUVFaioqIBEIsGBAwcQFxcHoG6ukOWQuLg47N+/nwfkZowxxvRMs5/iAQDR0dGIjo5WmPaPf/xD+L1169bYunVrnfWGDx+O4cOHqyMExpieu3nzJlxdXQEALi4uuHnzJgDVA/HKltVVV+77IsR7iNhhqNWk0Elih8BamKqqKnTv3h2XL1/GzJkz4ePjAzs7O5iY1DRf5AfmVjUgt6Ojo0KZqampSE1NBQC1D7pt4x2HK//7oVHLhiJUrdtmjInDyH0wLp4+LXYYjBkMtXRQMMaYOkkkkjpj1DSGJk88mir3gR9svONEjUHduIOCaZuxsTGysrJw9+5dDB06FBcvXmx2mQkJCUhISACABse8aiob7zjkPjjfqGW7oqtat80YE0d05DL8+jPfxsWYuoj6FA/GGJNxdnYWbt0oLCyEk5MTAMDNzQ15eXnCcvn5+XBzc1Nahi497cfMqAxVZbdFjUHdiv8sRvGfxWKHwVogOzs7DBgwAMeOHcPdu3eFZ7nL5wP5XFFZWYl79+7BwcFBq3FWld2GmVFZo5Z9+Nc/xph+u3XnMiqNDOvznjExcQcFYzrO2MwBxmbabWSLQX4w3XXr1uHll18Wpn/99dcgIhw/fhy2trY6f3sHAPRxPYjCwzPEDkOt4rbEIW6LYV0VwnRXUVER7t69CwB49OgR9u3bh4CAAAwYMADfffcdgLq5QtmA3NpUeHgG+rgebNSyW/76xxjTbyd3xqCLa5rYYTBmMLiDgjENi4yMFB7BEx0dLTS4G8vYzA7GZnaaCE00Y8aMwTPPPIM//vgD7u7uWLVqFebPn499+/bBz88PP/30E+bPnw+g5ph5e3vD19cXU6dOxeeffy5y9C3XvGfmYd4z88QOwyA1N08YosLCQgwYMAAhISEIDw9HVFQUYmJi8NFHH2Hp0qXw9fVFSUkJpkyZAkD1gNy6qtdf/xhrLM4TusnDxgM2sBU7DMYAGEae4DEoGNOiXbt2NXmd6qpyAICRsam6wxHNpk2blE7fv39/nWkSiQQrV67UdEisEV7yf0nsEFqEp8kThigkJARnzpypM93b2xsnT56sM13VgNy6yh/+YofA9BjnCd3hYOGAB3ggdhiM1aGveYI7KJjOi1wb2eAyMR1j8EavNwAA47eNx9BOQ/FO33dQ/GdxnUvSMyZlNFieVCrF4MGD0bNnTxw9ehTh4eGIj49HUlISbt26hW+++QZBQUF47bXXcO7cOVRUVCA5ORkvv/wyHj16hPj4eJw9exadOnXCo0ePhHI9PT2RmZkJR0dHDBkyBHl5eSgrK0NiYqIwaJuVlRUSExOxY8cOmJubY+uG5XB2coSpjU/jDxpjGvBH8R8AAH9H3TuxamqeiFwbiUmhkzApdJJB5Im0tDQ4Ozs3/oAx0RWDx3PRNs4TnCc04c+KP1GBCrHDYGqk7VzBeUIR3+LBDI6psSlsWzf/UrvLly9j3rx5uHjxIi5evIiNGzfi8OHD+Pjjj7Fo0SJ8+OGHePbZZ3Hy5EkcPHgQb775Jh4+fIj//Oc/sLCwwIULF5CSkoJTp04pLX/16tU4deoUMjMzsWLFCpSUlAAAHj58iJ49e+Ls2bPo168fVq/7ttn7wpg6TNsxDdN2TBM7DJ2iK3ni//7v/7S520wNfvzrHzN8nCcM26WSSyhBidhhMD3HeeIJvoKC6bzGfEMh7/Dkw8LvjhaOTV5fxsvLC8HBwQCAoKAgDBw4EBKJBMHBwZBKpcjPz8f27dvx8ccfAwDKyspw7do1/PLLL5g9ezaAmkuUQ0JClJa/YsUKbNu2DQCQl5eH7OxsODg4wNTUFDExMQCA7t27I33n908VPxNX9r1O6OLHA0pqS1PrufzyhpAn9u3b91TxM/Wy9RuH7LPfiR0GU4HzBOcJTciotkbRvTJ4ix0IUxsxcgXniSe4g4IZnLKKmke8tW7VulnlmJmZCb8bGRkJfxsZGaGyshLGxsb4/vvv4e/f9MvdMzIy8NNPP+HYsWOwsLBAZGQkyspq4m7VqpUw8ryxsTEqq6qatR9MHNdKvWDdIUbsMFgTXL9+Xen0du3aqVxHZ/LEX4/dZOKy7hCDa6XKv71iLRfnCcOWWW0JaWkRd1CwZuE88QTf4sEMztV7V3H13lWNb2fQoEH49NNPQUQAIAzm1q9fP2zcuBEAcO7cOfzvf/+rs+69e/fQpk0bWFhY4OLFizh+/LjG42XaZWHyEBUPlZ/w6ouUlBSFH+lVKaRXpWKHpVc4T7QsFQ+vw8LkodhhMD3DeUK/tUEl2vJXvkzDWlKe4OrEDI6bjZtWtrNw4ULMmTMHISEhqK6uhpeXF3bs2IHp06cjPj4eAQEBCAgIQPfu3eusO3jwYHzxxRcICAiAv78/evbsqXI7EuPWMG7dVpO7wjTgGedfcPPYNbg/t1nsUJiItJUnmPalpKTUmTbQbTeecQb2F7wgQkRMX3Ge0G9TTIpR5gycLxA7EmbIWlKe4A4KZnCsTK2aXYanpyfOnTsn/L127Vql87788ss665qbm2PzZuUnpVKpVPh99+7dSpcpLS0Vfo+Li0NcHI9jwJgu4jzBGGsI5wnGWEM4TyjiWzyYwSktL0VpeWnDC+qJ6qoyVFeViR0GY4wxxpgoJk+eDCcnJ3Tu3FmYdvv2bURFRcHPzw9RUVG4c+cOAICIMHv2bPj6+iIkJASnT58W1lm3bh38/Pzg5+eHdevWaX0/GGMN4w4KZnAK7heg4L7hXGdX+bAAlQ8NZ38YY4wxxppi0qRJ2LNnj8K0JUuWYODAgcjOzsbAgQOxZMkSADXfFGdnZyM7OxupqamYPn06gJoOjZSUFJw4cQInT55ESkqK0KnBGNMdfIsHY4wxtVB2Tz4AJCUlaTkSxhhjhqRfv34Kl6sDQFpaGjIyMgAAEydORGRkJD766COkpaVhwoQJkEgk6NmzJ+7evYvCwkJkZGQgKioK9vb2AICoqCjs2bMHY8aM0fLeMMbqwx0UjDGmARfvdkZop9Fih6FWvdBL7BAY02kX73ZueKG/cH1irHlu3rwJV1dXAICLiwtu3rwJACgoKICHh4ewnLu7OwoKClROby5LvwnIPPQLJM0uiTEGcAcFY4xpRMFDD1i5Pyd2GGrlj5pnb9e+UmJirW+1GGupCh56NLzQX2T1iTHWfBKJBBKJ+roIUlNTkZqaCgAoKiqqd9kBEX/HL3sq1LZtxlo6HoOCMcY0wLrVPZTfzxE7DLUq/usfY0w561b3YN3qXqOW5frEWPM4OzujsLAQAFBYWAgnJycAgJubG/Ly8oTl8vPz4ebmpnK6MgkJCcjMzERmZibatq3/Ue9/XP0Jla2kzdwbxpgMd1AwpmGenp4oLn76RqixuROMzZ3UGBHThh5OR3Hr5AKxw1CrH//6x9SvuXmC6YYeTkfRw+loo5bl+sSaivOEotjYWOFJHOvWrcPLL78sTP/6669BRDh+/DhsbW3h6uqKQYMGYe/evbhz5w7u3LmDvXv3YtCgQc2OI/vQLHRxOtjschhTB0PIE3yLB2M6zriVtdghMAYAGIiBYofAmMHg+sRY440ZMwYZGRkoLi6Gu7s7UlJSMH/+fIwcORKrVq1Chw4dsGXLFgBAdHQ0du3aBV9fX1hYWGDNmjUAAHt7eyxcuBDh4eEAgPfee08YMLM5vNp448ZfV3IwxpqPOyiYzsv/qe5Ag1btX4Rdx/GornyE6xnxCvMkFX+C2kUBjv6oKruNwsMzFOa7P7e5wW1KpVIMHjwYPXv2xNGjRxEeHo74+HgkJSXh1q1b+Oabb+Dr64vJkyfjypUrsLCwQGpqKkJCQlBSUoIxY8agoKAAzzzzDIhIKHfDhg1YsWIFysvLERERgc8//xzGxsb1xlJd+QgAYGRi3mDcTL/p+lMw2qO92CGo1NQ8AQA23nGw8Y4T8sTjx+XCPPOunzW4TV3KE0z/6HJ9MlTqyBPy9K09oc82bdqkdPr+/fvrTJNIJFi5cqXS5SdPnozJkyerNTZbMxvcwW21lsnEpe1cwXlCEd/iwZgKly9fxrx583Dx4kVcvHgRGzduxOHDh/Hxxx9j0aJFSEpKQteuXfG///0PixYtwoQJEwDUnGT26dMH58+fx9ChQ3Ht2v+zd+dxVZX5H8A/h0UNBUQ2CVBAEAVBVEArdVBEzQVTSXCF0HBcRtqm+E2jYlOKrVbaTBQqlUtok5hbpsmYGwwqNS4ZKVfZRGRRQVGW5/cHchNZ5MLlnsvl8+bF68U999xzPudwny/nPpzznCsAgPPnz+Prr7/G0aNHkZaWBn19fWzatOmROSpu56Didk6rbitRU1y5/0V/0JY6QW0P21P7wTqh227cvYm7uCt3DGrjWCf+wDMoSOs11uuoZ/BYnedL7pUof9bv1K1J/+Goj6OjIzw8PAAA7u7u8Pf3hyRJ8PDwgEKhwOXLl/HNN98AAEaOHImCggLcvHkThw8fxr///W8AwPjx42FmZgagupf/5MmTylML79y5oxzQiagtOIjq/1Q9h7r/OZCbqnXiQTV1IidH9Y5A1onWk5mZiTlz5iAvLw+SJCEiIgKRkZEoLCxEcHAwFAoFHBwckJCQADMzMwghEBkZiT179sDIyAgbN27EwIED5d6MBtW0J9IcddSJ5mCd0G0ZRZdQhjK5Y5AayVErWCf+wA4K0jldOnRRy3I6duyo/FlPT0/5WE9PDxUVFTA0NFRpeUIIhIaGYtWqVWrJR9rtTGF/DJwwW+4YWkHbL11pCdaJ1mNgYID33nsPAwcOxK1btzBo0CAEBARg48aN8Pf3R1RUFGJiYhATE4PVq1dj7969SE9PR3p6OpKTk7FgwQIkJydrNPOZwv4aXR+1DawTum13pSmuFpbBS+4g1KaxTvyBl3iQzim5V1LrLIrWMmzYMOWpUklJSbCwsICJiQmGDx+OzZs3AwD27t2LoqIiAIC/vz+2b9+Oa9euAQAKCwtx+fLlVs9J8si78ziMug+VZd0rVqyo95s0j3Wi+WxsbJRnQBgbG6Nv377Izs5GYmIiQkNDAQChoaHYsWMHACAxMRFz5syBJEkYMmQIiouLlbcg1JS8O48j787jGl0ntX2sE23befEYTt+ROwXpuvZUJ9TSQbFv3z64urrC2dkZMTExdZ6/e/cugoOD4ezsjMGDB0OhUCifW7VqFZydneHq6orvv/9eHXGoncu+mY3sm9mtvp7o6GicPHkSnp6eiIqKUt7qavny5Th8+DDc3d3x73//Gz16VA+E5ubmhjfffBOjR4+Gp6cnAgICNH7wTJrTtUMB7hadkzsGyYx1Qj0UCgVOnz6NwYMHIy8vDzY2NgCA7t27Iy8vDwCQnZ0Ne3t75Wvs7OyQnV33b0FsbCy8vb3h7e2N/Px8tebs2qEAXTsUqHWZpPtYJ9o2e+keenWQOwXpuvZUJ1p8iUdlZSUWLVqEH374AXZ2dvDx8UFgYCDc3NyU88TFxcHMzAy///47tm7ditdeew1ff/01zp07h61bt+Ls2bPIycnBqFGj8Ntvv7WJ0UVJe/U07dniZTg4OODMmTPKxxs3bqz3uZr/3D3I3Nwc+/fvr3e5wcHBCA4OVimLwWPdVZqfWk4dlyQMskxB/slrzb5mmbSfuupETk4OVqxYgXv37iEnJwfDhg3DsGHDAACPP87/xpeUlGDq1KlYs2YNTExMaj0nSRIkSVJpeREREYiIiAAAeHt7qy0nUN3uAeBg9tNNfo0uXwJF2nU8Qa0jWL8QZZbA2db/3xjpKNaJ2lrcQZGSkgJnZ2c4OTkBAEJCQpCYmFirgyIxMRHR0dEAgKCgICxevBhCCCQmJiIkJAQdO3aEo6MjnJ2dkZKSgieeeKKlsagd62TYSe4IaqVn2FnuCEStgh/M6FHKy8sxdepUzJw5E1OmTAEAWFtbIzc3FzY2NsjNzVUO+mVra4vMzEzla7OysmBraytLbiIiImqeFndQ1HdK5cODUj04j4GBAUxNTVFQUIDs7GwMGTKk1mvrOx0TqD4lMzY2FgDUfkom6ZbismIAQNdOXWVOoh5V5aUA2FHRFikUCsTV8yFcXR/AOa4E6TIhBObOnYu+ffvipZdeUk4PDAxEfHy88hTXSZMmKaevXbsWISEhSE5OhqmpqfJSECIiImob2sxdPFrzlEzSPkIIlU/brZFXUn09sq50UFTcuQoA6GDYC0D1viFSp7ba0dGSOtEetPVacfToUXz55Zfw8PCAl1f1+PgrV65EVFQUpk2bhri4OPTs2RMJCQkAgHHjxmHPnj1wdnaGkZERNmzYIGd80hKsE41r63WCSF1YKxqm6TrR4g6KppxSWTOPnZ0dKioqcOPGDZibm/N0TKpXp06dUHDzJsw7dgTLRG1CCBQUFKBTJ926jIVIVZ06dUJBQQHMzc15QFEPXagVQ4cObfCg6ODBg3WmSZKEdevWtXYsakNYJxqnC3WCSB1YKxomR51ocQeFj48P0tPTkZGRAVtbW2zdulV5q5MaNadjPvHEE9i+fTtGjhwJSZIQGBiIGTNm4KWXXkJOTg7S09Ph6+vb0kjUxtnZ2SErIQH5NjZAM3rsrpZUn3FQlV+l7miyqCirvqTJoNM9ANVF1M7OTs5I1AQ/FwxS27K05QwHf/jLHUHJzs4OWVlZar3kr7i4uN7pN27cUNs6VFlvS9fNWqF5qrR7bWpPuqo16oSuYZ1oOasBUdi1axc4xH/bxVrROE3XiRZ3UBgYGGDt2rUYM2YMKisrER4eDnd3dyxbtgze3t4IDAzE3LlzMXv2bDg7O6Nbt27YurV6VHt3d3dMmzYNbm5uMDAwwLp163gHD4KhoSEcP/us+kFSksqvX7BxQfVLw1R/rTbKOlD94ZR3g2hbrpdZyR1B7Xqgh9wRlAwNDeHo6KjWZco1aGdjHVAcMLRtUaXda1N70lWtUSeIHubrHoa92y/LHYNagLVCu6hlDIpx48Zh3Lhxtaa98cYbyp87deqEbdu21fva119/Ha+//ro6YhARaQ2LTtcA6FZHxRVcAcAPVtqAd0DRTqq0e7YnIt2QcnYjKjv9D/plHnJHIdIJbWaQTKL2ynLQMrkj0H2qXGrR3/wkAOBg9tOtFUfjDqL6uv/n8JzMSYi0kyrtnu2JSDdcOx0DT/MynM1mBwWROrCDgkjLdTRzkzsCEQBgIibKHYFIZ7A9EemG3ua9kZ2dLXcMIp3BDgoiLXf76hEAgFH3oTIn0QwHBwcYGxtDX18fBgYGSE1NRWFhIYKDg6FQKODg4ICEhASYmZnJHbXdsYCF3BGIdAbbE5FuMDI0giEM5Y5BpDP05A5ARI0rPLMWhWfWyh1Dow4dOoS0tDSkpqYCAGJiYuDv74/09HT4+/sjJiZG5oTt04X7X0TUcmxPRLqh4HYBbuOO3DGIdAbPoCCd8+mET+WOQGqWmJiIpPt3dAkNDYWfnx9Wr14tb6h26BiOAQBc4SpzEqK2j+2JSDdk3sxEGcrkjkGkM9hBQTrH1YIHe22ZJEkYPXo0JEnC/PnzERERgby8PNjY2AAAunfvjry8vHpfGxsbi9jYWACQ/V7WJ/N9ZV0/tT7eSYMexnZP1P58XdkNOfk5GC53ECIdwQ4K0jnfXfgOADDRlQOQtUVHjhyBra0trl27hoCAAPTp06fW85IkQZKkel8bERGBiIgIAIC3t3erZ21M8T1zWddfH1XuQkJEqtPGdk9ErStTdIDiHthBQaQm7KAgnfPe8fcAsIOirbK1tQUAWFlZYfLkyUhJSYG1tTVyc3NhY2OD3NxcWFlZyZzy0awfywEA5N15XOYkRKQp6mz3PEOHqG3oK92B2WMAh6EgUg92UJDO2T5tu9wR1MrK9y25I2hMaWkpqqqqYGxsjNLSUuzfvx/Lli1DYGAg4uPjERUVhfj4eEyaNEnuqI/Ur9vPAIC8bHZQtHU884Saiu2eqP0Zr38DZd2As7zTKJFasIOCdI6FkW7duq2DSS+5I2hMXl4eJk+eDACoqKjAjBkzMHbsWPj4+GDatGmIi4tDz549kZCQIHNSIiIiIiJSN3ZQkM7ZmLYRABDmFSZrDnUpyToAAOhiN0rmJK3PyckJP//8c53p5ubmOOpbb9oAACAASURBVHjwoNrXx/+MExERtW0ODg4wNjaGvr4+DAwMkJqaisLCQgQHB0OhUMDBwQEJCQkwMzODEAKRkZHYs2cPjIyMsHHjRgwcOFDuTSCiB+jJHYBI3TambVR2UuiC4l8/R/Gvn8sdg4iIiEgrHTp0CGlpaUhNTQUAxMTEwN/fH+np6fD390dMTAwAYO/evUhPT0d6ejpiY2OxYMECOWMTUT3YQUFERERERDojMTERoaGhAIDQ0FDs2LFDOX3OnDmQJAlDhgxBcXExcnNz5YxKRA/hJR5ERK0g5dqTckdQu4ngnXGIGqNKu29ue1qxYgVCFQoAQPwDl6nx7h7UXkmShNGjR0OSJMyfPx8RERHIy8uDjY0NAKB79+7Iy8sDAGRnZ8Pe3l75Wjs7O2RnZyvnrREbG4vY2FgAQH5+fqPrdxm2Fl9t2sQPVURqwrZERNQKbpWbyh1B7SygWwPQtgUcJ6VtUaXdsz0RqceRI0dga2uLa9euISAgAH369Kn1vCRJkCRJpWVGREQgIiICAODt7d3ovK49R8Gg/KhqoYmoQeygICJqBbadMwEA2aX2j5iz7biACwAAV7jKnKRtYmeDasLDw7Fr1y5YWVnhzJkzAKD1A9+p0u7ZnojUw9bWFgBgZWWFyZMnIyUlBdbW1sjNzYWNjQ1yc3NhZWWlnDczM1P52qysLOXrm+tQ8kqIzschlT7RouUQUTWOQUGk5ayfeB/WT7wvdwxSUZ+uZ9Cn6xm5Y6jVsftfRJoQFhaGffv21Zqm7QPfqdLu2Z6IWq60tBS3bt1S/rx//37069cPgYGBiI+PBwDEx8dj0qRJAIDAwEB88cUXEELgxIkTMDU1rXN5h8oZ0r9Av66/tmxDiEiJZ1AQaTnDzo/LHYEIADAN0+SOQO3I8OHDobg/1kKNxMREJCUlAage+M7Pzw+rV69ucOC7ln7waE1sT0Qtl5eXh8mTJwMAKioqMGPGDIwdOxY+Pj6YNm0a4uLi0LNnTyQkJAAAxo0bhz179sDZ2RlGRkbYsGFDizO4W7rjygNnZRBRy7CDgkjL3bq8CwBg3HOCzEmoveuMzhpZT0OXQnAQQGrpwHeAaoPftSZNtSciXebk5ISff/65znRzc3McPHiwznRJkrBu3Tq1ZjDUN4Q+T0onUht2UBBpuRvpXwFgBwXJ7zROAwAGYIDMSbQbx5rQjOYMfAeoNvhda2J7ItINV0uuogQlcscg0hnsoCCds33adrkjEOmkNKQB4Acqko8mB75rbWxPRLrhaslVlKFM7hhEOoPnI5HOsTCygIURb99G8jqeNxzH84bLHYNIp2hy4LvmYLsnan/iKiywOk/uFES6g2dQkM7ZmLYRABDmFSZrDmrfblfw+nKilpg+fTqSkpJw/fp12NnZYcWKFYiKitLYwHfNwXZP1P4UwQD5FXKnINId7KAgncMOCtIGPbpkAACulDjWeY5jFBA92pYtW+qdrqmB75qjsXZPRLrJW68UPbsAHIaCSD3YQUE6JyksSe4IamUz9BO5I1AzuJhW3xOdH1SI2g+2e6L2x0/vFspMgbPsoCBSixaNQVFYWIiAgAC4uLggICAARUVF9c4XHx8PFxcXuLi4KK8dBQA/Pz+4urrCy8sLXl5euHbtWkviEOkk/U7doN+pm9wxiIiIiIiIWlWLOihiYmLg7++P9PR0+Pv7IyYmps48hYWFWLFiBZKTk5GSkoIVK1bU6sjYtGkT0tLSkJaWphyNm6gl3j32Lt499q7cMdTm5qXtuHmJdyYhIiIiIiLd1qIOisTERISGhgIAQkNDsWPHjjrzfP/99wgICEC3bt1gZmaGgIAA7Nu3ryWrJWrUrt92Yddvu+SOoTbsoCAiIiIiovagRWNQ5OXlKW/j1b17d+Tl1b3HTnZ2Nuzt7ZWP7ezskJ2drXz83HPPQV9fH1OnTsXf//53SJLUkkhERESN4iClRERERNrpkR0Uo0aNwtWrV+tMf+utt2o9liRJ5c6FTZs2wdbWFrdu3cLUqVPx5ZdfYs6cOfXOGxsbi9jYWABAfn6+SushItK0I7kj5I6gdtMwTe4I9Wqow2H58uUaTkLtnSrtXt3tie2ASB6+43fh47Uf884DRGryyLZ04MCBBp+ztrZGbm4ubGxskJubW+8YEra2tkhKSlI+zsrKgp+fn/I5ADA2NsaMGTOQkpLSYAdFREQEIiIiAADe3t6Pik1EJKu7VZ3kjqB2ndFZ7ghEWk2Vds/2RKQbrMycYVDFwcyJ1KVFY1AEBgYq78oRHx+PSZMm1ZlnzJgx2L9/P4qKilBUVIT9+/djzJgxqKiowPXr1wEA5eXl2LVrF/r169eSOEREWsPROB2Oxulyx1Cr0/e/iKh+qrR7tici3bAn6QXoGx+UOwaRzmjR2UhRUVGYNm0a4uLi0LNnTyQkJAAAUlNT8a9//Quff/45unXrhqVLl8LHxwcAsGzZMnTr1g2lpaUYM2YMysvLUVlZiVGjRuH5559v+RaRbnjgrJv27nG/DXJHoGZwMvkdAJBxy0XmJOqThjQAwAAMkDkJkXZSpd2zPRHphqqsfehjUoazt+ROQqQbWtRBYW5ujoMH6/YYent74/PPP1c+Dg8PR3h4eK15OnfujJMnT7Zk9UTtgp7BY3JHIAIAPIfnZF0/B7ckXaKp9sSxKYhal1d3LygUCpyVOwiRjuB4LkRarvi3LwEAXXvPljkJUdvCDg0iIiKitqVFY1AQUesrubIbJVd2yx2DCEfvfxFRy7E9EemGzBuZuIGbcscg0hk8g4J0TlJYktwRiHTSb/gNAPAUnpI5CVHbJ3d74qUfROpRcKcAZSiTOwaRzmAHBRFRK0jKCZA7AhFpGNs9UfvzUYUVLudcwQy5gxDpCHZQEBG1gkrB8krU3rDdE7U/96CHu0LuFES6g39JiYhagYvprwCA9Bt9ZE5CRJqiC+2el34QqcZP7xYKTAHckDsJkW5gBwWRlrMbtVXuCNQMPbpkAGjbH1SISDW63O5VvSsOOzSovfDWK0VZF+AsOyiI1IIdFETUJuzbtw+RkZGorKzEvHnzEBUVJXckItJCrBXaoTm3+WWnBmkK6wSR9mIHBRFpvcrKSixatAg//PAD7Ozs4OPjg8DAQLi5uckdjYi0CGtF29acTo36sKODGsM6QaTd2EFBRFovJSUFzs7OcHJyAgCEhIQgMTGRBxNEVEtr1Ap1fWgmzWnty1FUHaeD43poFx5TEGk3dlAQkdbLzs6Gvb298rGdnR2Sk5NlTERE2oi1gppDXZ1Q2rachrT3jhFdqxMrVqxAqEIBAIhnhyqpiZx1ok12UCgUCnh7ezc6T35+PiwtLTWU6NGYp3HM07im5FHc/+PUnsXGxiI2NhYA8OuvvzZYJzTx+/2unp+aStvefzUsYIH8/Hx8Z1l7m76zsLj/g+rbqk7aut8AzWX7rgm/g/ZeK5paJ2qo8rtTpd1bwOL+nI+e9+EMcrU5bWhj2pBBXTma0l5bIwPrxKOpVie6ID//Diwt69+vLf09N0Vr1QRtaW/qpIvbBKh/u+SsE22yg+L69euPnMfb2xupqakaSNM0zNM45mmctuXRNFtbW2RmZiofZ2VlwdbWts58ERERiIiIeOTytH1/anM+Zmsebc6mS5pSK5paJ2pow+9OGzJoSw5tyKAtObQhQ1ukq3WiNejiduniNgG6tV16cgcgInoUHx8fpKenIyMjA/fu3cPWrVsRGBgodywi0jKsFUT0KKwTRNqtTZ5BQUTti4GBAdauXYsxY8agsrIS4eHhcHd3lzsWEWkZ1goiehTWCSLtph8dHR0td4jWMmjQILkj1MI8jWOexmlbHk1zcXHBX/7yF0RGRmL48OEtXp62709tzsdszaPN2XSJumsFoB2/O23IAGhHDm3IAGhHDm3I0Bbpap1oDbq4Xbq4TYDubJckhBByhyAiIiIiIiKi9o1jUBARERERERGR7HSug2Lfvn1wdXWFs7MzYmJiNL7+zMxMjBgxAm5ubnB3d8eHH34IACgsLERAQABcXFwQEBCAoqIijeaqrKzEgAEDMGHCBABARkYGBg8eDGdnZwQHB+PevXsay1JcXIygoCD06dMHffv2xfHjx2XfPx988AHc3d3Rr18/TJ8+HWVlZRrdR+Hh4bCyskK/fv2U0xraJ0IILFmyBM7OzvD09MSpU6daLZcukrtGPKihehEdHQ1bW1t4eXnBy8sLe/bskSWfg4MDPDw84OXlpbzFmtxttcaFCxeU+8fLywsmJiZYs2aNbPuObVj3qLtWqHp80Nj7JD4+Hi4uLnBxcUF8fLxy+smTJ+Hh4QFnZ2csWbIEjZ0k29Tjgrt37yI4OBjOzs4YPHhwrdvKrVq1Cs7OznB1dcX333+v0r5T5VigNfeFKn//1bkv1FUzVN1+banhbdWj3tuNvUe02aO26/Dhwxg4cCAMDAywfft2GRKq7lHb9P7778PNzQ2enp7w9/fH5cuXZUipukdt17/+9S/lsdvQoUNx7tw5GVK2kNAhFRUVwsnJSVy8eFHcvXtXeHp6irNnz2o0Q05Ojjh58qQQQoibN28KFxcXcfbsWfHXv/5VrFq1SgghxKpVq8Srr76q0VzvvfeemD59uhg/frwQQohnn31WbNmyRQghxPz588Unn3yisSxz5swRn332mRBCiLt374qioiJZ909WVpZwcHAQt2/fFkJU75sNGzZodB/95z//ESdPnhTu7u7KaQ3tk927d4uxY8eKqqoqcfz4ceHr69tquXSNNtSIBzVUL5YvXy7eeecd2XLV6Nmzp8jPz681Te5aVp+KigphbW0tFAqFbPuObVi3tEatUPX4oKH3SUFBgXB0dBQFBQWisLBQODo6isLCQiGEED4+PuL48eOiqqpKjB07VuzZs6fBPE09Lli3bp2YP3++EEKILVu2iGnTpgkhhDh79qzw9PQUZWVl4tKlS8LJyUlUVFQ0ed+pcizQWvtC1b//6twX6qgZzdl+bazhbUVT3tsNvUe0WVO2KyMjQ/z8889i9uzZYtu2bTIlbbqmbNOPP/4oSktLhRBCfPLJJzrzu7px44by58TERDFmzBhNx2wxneqgOHbsmBg9erTy8cqVK8XKlStlTCREYGCg2L9/v+jdu7fIyckRQlQfpPTu3VtjGTIzM8XIkSPFwYMHxfjx40VVVZUwNzcX5eXlQoi6+601FRcXCwcHB1FVVVVrupz7JysrS9jZ2YmCggJRXl4uxo8fL/bt26fxfZSRkVHrQKWhfRIRESE2b95c73zUOG2sEQ+qqRfa3EEhZ1ttyPfffy+efPJJIYSQdd+xDesOTdSKRx0fNPQ+2bx5s4iIiFBOr5kvJydHuLq6Kqc/PN+DVDkuGD16tDh27JgQQojy8nJhbm4uqqqq6uyTmvmasu9UPRZorX2h6t9/de+LltaM5my/NtbwtqIp7+2G3iPaTJV6Fxoa2iY6KFSt4adOnVIeR2gzVbdr8+bNYuzYsZqIplY6dYlHdnY27O3tlY/t7OyQnZ0tWx6FQoHTp09j8ODByMvLg42NDQCge/fuyMvL01iOF154AW+//Tb09Kp/3QUFBejatSsMDKrvMqvJ/ZSRkQFLS0s899xzGDBgAObNm4fS0lJZ94+trS1eeeUV9OjRAzY2NjA1NcWgQYNk20c1Gton2vY+b0u0ed89WC8AYO3atfD09ER4eLhsp+BKkoTRo0dj0KBBiI2NBdDw+1JOW7duxfTp05WPtWHfAWzDbVlr/46acnzQUIbGptvZ2TUpsyrHBQ+uz8DAAKampigoKFA534NUPRZorX2h6t//1tgXD9LE9mtjDW8rmvL7bOg9os108W+SqtsUFxeHp59+WhPRWqSp27Vu3Tr06tULr776Kj766CNNRlQLneqg0CYlJSWYOnUq1qxZAxMTk1rPSZIESZI0kmPXrl2wsrLSmtvOVFRU4NSpU1iwYAFOnz6Nzp0717l+SpP7BwCKioqQmJiIjIwM5OTkoLS0FPv27dPY+ptC0/uENOvherFgwQJcvHgRaWlpsLGxwcsvvyxLriNHjuDUqVPYu3cv1q1bh8OHD9d6Xhvel/fu3cPOnTvx7LPPAoDW7LuHacO+Iu0g9/GBNhwXaMuxgDb//dfE9rMuEQFfffUVUlNT8de//lXuKGqzaNEiXLx4EatXr8abb74pdxyV6VQHha2tLTIzM5WPs7KyYGtrq/Ec5eXlmDp1KmbOnIkpU6YAAKytrZGbmwsAyM3NhZWVlUayHD16FDt37oSDgwNCQkLw448/IjIyEsXFxaioqACg2f1kZ2cHOzs75X+Jg4KCcOrUKdn2DwAcOHAAjo6OsLS0hKGhIaZMmYKjR4/Kto9qNLRPtOV93hZp475rqF7o6+tDT08Pzz//PFJSUmTJVrNvrKysMHnyZKSkpMjaVuuzd+9eDBw4ENbW1gC0Z9/VZGEbbpta63ekyvFBQxkam56VlfXIzKoeFzy4voqKCty4cQPm5uYq53uQqscCrbUvVP373xr74kGa2H5tq+FtSVN+nw29R7SZLv5Nauo2HThwAG+99RZ27tyJjh07ajJis6j6uwoJCcGOHTs0EU2tdKqDwsfHB+np6cjIyMC9e/ewdetWBAYGajSDEAJz585F37598dJLLymnBwYGKkdXjo+Px6RJkzSSZ9WqVcjKyoJCocDWrVsxcuRIbNq0CSNGjFCOwqvJPN27d4e9vT0uXLgAADh48CDc3Nxk2z8A0KNHD5w4cQK3b9+GEEKZSa59VKOhfRIYGIgvvvgCQgicOHECpqamytM1qXHaUCMe1FC9qDl4BIBvv/221ijvmlJaWopbt24pf96/fz/69esna1utz5YtW2pd3qEN+64G23Db1Rq1QtXjg4beJ2PGjMH+/ftRVFSEoqIi7N+/H2PGjIGNjQ1MTExw4sQJCCHwxRdf1Ns+VT0ueDDf9u3bMXLkSEiShMDAQGzduhV3795FRkYG0tPT4evr26R9p+qxQGvtC1X//rfGvniQJrZf22p4W9KU32dD7xFtpm3HRurQlG06ffo05s+fj507d7aZjrqmbFd6erry5927d8PFxUXTMVtOlpEvWtHu3buFi4uLcHJyEm+++abG1//TTz8JAMLDw0P0799f9O/fX+zevVtcv35djBw5Ujg7Owt/f39RUFCg8WyHDh1SjtZ98eJF4ePjI3r16iWCgoJEWVmZxnKcPn1aDBo0SHh4eIhJkyaJwsJC2ffPsmXLhKurq3B3dxezZs0SZWVlGt1HISEhonv37sLAwEDY2tqKzz//vMF9UlVVJRYuXCicnJxEv379xH//+99Wy6WL5K4RD2qoXsyaNUv069dPeHh4iIkTJ8oygOLFixeFp6en8PT0FG5ubsp9JXdbfVBJSYno1q2bKC4uVk6Ta9+xDeseddcKVY8PGnufxMXFiV69eolevXqJ9evXK6f/97//Fe7u7sLJyUksWrTokYPzNeW44M6dOyIoKEj06tVL+Pj4iIsXLypf/+abbwonJyfRu3fvWnfJaMq+U+VYoDX3hSp//9W5L9RVM1Tdfm2q4W1Rfb/PpUuXisTERCFE4+8Rbfao7UpJSRG2trbCyMhIdOvWTbi5uckZt0ketU3+/v7CyspKWY8nTpwoZ9wme9R2LVmyRLi5uYn+/fsLPz8/cebMGTnjNoskRCM3ySYiIiIiIiIi0gCdusSDiIiIiIiIiNomdlAQERERERERkezYQUFEREREREREsmMHBRERERERERHJjh0URERERERERCQ7dlAQERERERERkezYQUFEREREREREsmMHBRERERERERHJjh0UWsDBwQGSJCEpKUnuKFrNz88PkiRh48aNymlRUVGwtLSEJEkICgrCxo0bIUkS/Pz8WryeNWvWtDw0kY6rqKhAWFgYunbtCkmS8Morr6hluWFhYZAkCdHR0WpZXmOio6MhSRLCwsJafV1ERERE1DB2ULSyms4HGxsb3LlzBwCQlpYGSZIgSdIjX5+fnw8LCwtIkoT3339fOf3HH3+EJEkwMDDAf//731bL35jKykp88MEHGDBgAIyMjGBqaoohQ4bg66+/btFyk5KSIEkSHBwcak0PCgpCZGQk3NzcAAApKSlYvXo1SkpKsGDBAkyYMAFubm6IjIxEUFBQizIQya2mdjz8nZaW1uTXaqLT89///jfi4+NhYGCAv/zlLxg+fDgkSULnzp1RWlpaa97x48dDkiS8/PLLKq+npvOx5rtLly7o378/vvrqK5WWU/N6hUKhnDZkyBBERkZi9OjRKuciIiIiIvUxkDtAe3H16lX885//xEsvvaTS6ywtLfHee+8hLCwM0dHRCAkJgYWFBRYuXAgAWLJkCXx8fNSet7y8HIaGhg0+X1VVhcmTJ+O7776DgYEBxo0bh27duiE5ORlbtmxBcHBws9fbkMWLF9d6/NtvvwEAfHx88Mknnyin+/r6NmvdRNpowoQJ6NWrl/KxpaWljGn+UFVVBeCPdjhu3Dh89NFHqKqqgp2dHbKysrBz505Mnz4dAFBQUIAffvgBADBr1qxmr9fCwgIzZ85Eeno69uzZg9DQUAwaNAh9+/Zt9jLHjh2LsWPHNvv1RERERKQePINCQyRJwttvv43bt283OM+pU6fg5eUFY2NjTJ48GQUFBQCA0NBQBAQE4NatW3jhhRfwzjvv4MKFC3BwcMA//vEP3L59G1FRUXB2dkbnzp0xcOBA7NixQ7ncr776Cm5ubjA2NkaHDh3Qu3fvWh/oa05vDgoKwrRp0/DYY49h06ZNOHXqFIYNGwYTExN06dIF/fr1wz//+U8AQEJCAr777jsAwO7du5GYmIgNGzbg3LlzWLVqlXLZ69evR//+/dGlSxe4uLhg5cqVqKioAPDHf0SHDh2KBQsWwNjYGAEBARgxYgQA4PLly7XONHnwEo+NGzdi9uzZAICffvpJeSp4fZd4HDlyBH5+fjAzM8Pjjz+O8PBw5b4Fqv8D7OzsDFNTU7z88svKD15E2mDu3LlYs2aN8ru0tBSdO3dGly5dkJGRgXv37sHd3R2SJOHrr7+Gg4MDLl++DAAYMWKEss0oFAqMHTsWZmZmeOyxx+Dq6orly5cDQL3t5uGzMGra32uvvYbBgwejQ4cOCA8Px9KlSwEAX375JSRJwhdffKHslNiyZYtyeQkJCSgvL4e7uzsGDBiA/Px8zJs3Dz169ICJiQmGDBmCffv2PXJ/2NraYs2aNdi9ezccHBxQVVWF//3vfwCA3NxcDB8+HBYWFjA0NISlpSVmzZqF4uJiAKh11pqjo6Ny++q7xOPbb7+Fj48PjI2N0bNnTyxatEi5HCIiIiJqHeyg0JBnn30WeXl5WLduXYPzREdHY+DAgbCwsMCOHTsQERGhfO7TTz+FkZERtm3bhjfeeEM5rXPnzpg7dy5Wr14NU1NTzJgxA9nZ2ZgyZYryg8Xly5fh5OSEWbNmITg4GFlZWVi8eDGOHz9ea/3ffPMNLl68iNmzZ6N79+5YsmQJjhw5gtGjR2P69OkwMzPDyZMnAUDZOTFkyJA6p0XX/Cfz008/xdy5c1FUVKTs+Hj99dfx1ltv1Zr/6NGj+PHHHzFjxgyMHDkSU6dOBQAYGxsjMjISkZGRdfaVm5sbAgICAFR/YImMjMSQIUPqzHfmzBn4+/vj5MmTGDt2LDw9PbFhwwY8++yzEEIgPT0dwcHBuHjxIkaMGIHk5GQcPXq0wd8RkabFxcXhhRdeUH737t0b77zzDkpLSxEREYE33ngD586dw4wZMxAcHIzw8HAYGxsDAKZOnaq8LOrvf/87vv/+e/j4+GDOnDmwt7dHcnKyynneeecdWFlZYfr06RgzZgwGDx4MoLrd16yr5gyJ77//HkVFRQCAzZs3A6g+e6KqqgqBgYGIi4uDhYUFJk2ahJMnT2L8+PE4duxYk3Kkp6ejoKAAkiTBw8MDAHDr1i3cuXMHEydOxPPPPw8zMzNs2rQJUVFRAFCrljz33HOIjIyEnZ1dnWXv2bMHU6ZMwS+//IIpU6bA2NgYn3zyCUJCQlTeX0RERESkAkGtqmfPngKA+Oabb4Sbm5uwtLQUP/30kwAganZ/zTxr1qwRQgiRlpamfP7WrVvKZb3zzjvK6bNmzRJCCHHt2jUBQOjp6YnFixeLyMhI8ac//UkAEMHBwUIIIe7evSu2bdsmoqOjxQsvvCB69+4tAIi33npLCCHE8uXLBQDh5OQkysvLlevz9fUVAERcXJz43//+J+7duycqKiqEEEKMGjWq1jrq4+bmJgCIqVOnisjISDFz5kwBQFhbWwshhNiwYYMAIIyNjUVRUZHydYcOHRIARM+ePWstr2a7NmzYUOv1f/rTn5TzPDxt4cKFAoAYPHiwiIyMFJGRkaJjx44CgDh//rz4xz/+IQCIkSNHCiGEKC8vF9bW1gKA+OCDDx79CyZqJTV14eHvGmPHjhUAhCRJws7OrlYbqnntoUOHlNOmTZsmAIiVK1eKU6dOiTt37ijbc31t6eFl1LS/2bNn18pZUz9CQ0NrTffw8BAAxGeffSauXLkiJEkSkiSJK1euiOTkZAFAdOnSRZSUlAghhHjhhRcEADF9+nQhhBChoaECgFi+fHmtjA9+d+zYUXzxxRe11nvq1CmxevVq8fLLL4tnnnlGABAuLi7K52tem5GR0eA2PP300wKAiI6OFkIIkZ+fLwwMDAQAceHChUZ+a0RERETUEhyDQkP09PSwfPlyBAcHY+3atfXOU3PmQZ8+fZTTsrOz4erqCgB48cUX8de//hUA8MILLwCAcqC3qqqqOsv9/fffAQATJ07E/v3766wvPz+/1mNfX18YGPzxlnj//fexcOFCzJs3D0IIdOnSBW+88QZefPFFWFlZAYDyVPL61GT75ptvak3Py8tDSUmJ8rG75Q3xLwAAIABJREFUuzu6du3a4HJaoiZDcnJynf8W//7778jOzgYA5T42MDCAo6Mj8vLyWiUPkaq+/fZbPPPMM3Wmv/rqq9i3bx+EEAgPD39kG4qOjkZWVhaWLl2Kv/3tb+jYsSP+8pe/4J133ql3/srKynqnP/XUU03KPWvWLLz22mvYsmULCgsLIYSAn58f7O3tlWdv2dvbo3PnzgD+qHuN1RSgegyK4OBg7Ny5E5mZmUhISFBe7rVlyxbMmDGjzmsernWPUlM3amqyhYUFLCwscPXqVVy+fBm9e/dWaXlERERE1DS8xEODnn32WXh4eCAhIaHe58+fPw8A+PXXX5XTbG1tlT/r6+vX+bnmThcdOnRAfn4+hBAQQuDevXv49ttvUVxcrOycOHz4MKqqqvD0008DAIQQtdbfsWPHWo+9vb3x888/o6ioCElJSSgvL0dUVBQqKiowYcIEAMCJEyfqdH6kp6fXypaYmKjMJYTApUuX0KVLlwbXW7Nt6hgLoibDiy++WCvDxYsXMWHCBOX+vXDhAoDqWyZmZGS0eL1Eram8vFx5J4yOHTvi/fffx6VLl5TP19eGnJyccPToUdy4cQMpKSno1q0b3n33XWRmZio7CW7evAmgekDLq1ev1rvuh9trQ2bMmAE9PT0kJSXh008/BQBlR0JNu8zMzFSOy1PTBnv27Nnocm1tbbF27VocPHgQHTp0wK5du5SXnNXcQWj+/Pm4e/eu8vGDtU5Pr/rPXmP1pSZfTS0uKCjA9evXm5SPiIiIiJqPZ1BokCRJWL58eYO3wFy6dCl+/vlnHDp0CAAwefLkWh/k62NpaYlp06YhISEBgwcPRkBAAAoKCvDTTz/hz3/+M15//XV06dIFJSUliI6OhomJCQ4ePNikvBMnTkRlZSV69eqFGzdu4O7duzA3N4e+vj6Cg4Px1VdfYc+ePRg/fjzGjRsHS0tLnDx5Ej179sSOHTuwePFiLFy4ELNnz8bkyZNRVVWF1NRUWFlZNXr7Q3t7ewBAVlYW5s2bBxcXF7z22mtNyvywiIgIfPbZZ/joo4+QkZEBCwsLnD9/HseOHUNVVRWCg4MRHR2NH3/8Ec888wyuX7+Oa9euNWtdRK0hLi6uVnuZO3cutmzZgtOnT2PWrFl48sknsXDhQoSGhuI///kP9PT0YG9vj0uXLmHZsmXYuXMnXn75ZURHR+PChQtwdXVFZWUlrl+/Dn19feXtOmtuYbpo0SKkpqYqB7NtLjs7O/zpT3/CoUOHcOnSJXTq1ElZ+7y9vTF48GAkJydj2LBhcHd3x5YtWyBJkvIORY/i4uKCOXPm4PPPP8eqVaswceJEWFtbA6geQ6K8vBx79uyp8zp7e3tcvnwZixcvRu/eveuMiQMAixYtwt69e7Fy5UpcunQJJ0+eREVFBQICAnj2BBEREVEr4hkUGjZlyhR4eXnV+1x0dDROnTqF/Px8BAYGIjY2tknLjIuLQ1RUFPT09LBx40YcO3YMTzzxBMaOHQtDQ0PEx8ejR48eOHHiBLp27dpgB8nD/Pz8kJOTg02bNmH37t3w8fHB119/DUmSoKenh8TERLz77rtwd3fH/v37kZCQgA4dOigHkvvzn/+Mzz//HE5OTti+fTv27NkDS0tLzJs3r9H1Ojg44JVXXoGpqSni4uLw5ZdfNilvffr3748DBw5g+PDhOHz4MLZu3Ypbt27h//7v/wBUf8jZsmULnJyccPDgQXh5eTX5FHYiTdi1axc+/PBD5fd3332Ht99+G9bW1vjwww/x5z//Gf7+/jhy5Ijyco3o6Gg4Ozvj+PHj+PDDD5GXl4cnn3wSJSUlSEhIQEJCAlxdXbFp0yaYmZmhd+/eiImJgbm5ORITEzF69Gj06NGjxdkfvJ3oxIkTYWJiAqD6LIadO3fiueeew7Vr1/Dtt99iwIAB2LlzJ4YOHdrk5f/f//0fDAwMcPz4cfznP//B8uXLMWLECOTn5+PkyZP429/+Vuc1q1evhp2dHfbt24cPP/wQd+7cqTPP+PHjkZCQAHd3d2zfvh03btzA/PnzlWdkEBEREVHrkMTD5/kTEREREREREWkYz6AgIiIiIiIiItmxg4KIiIiIiIiIZMcOCiIiIiIiIiKSHTsoiIiIiIiIiEh2bfI2oxYWFsr71BNRNYVCgevXr8sdQ2uwThDVj7WCiIiItFWb7KBwcHBAamqq3DGItIq3t7fcEbQK6wRR/VgriIiISFvxEg8iIiIiIiIikh07KIiIiIiIiIhIduygICIiIiIiIiLZtckxKB6l6HwsAMCsb4TMSag5ysvLkZWVhbKyMrmjaKVOnTrBzs4OhoaGckchmbDGsU40BWsFERERtTU62UHRng/adUFWVhaMjY3h4OAASZLkjqNVhBAoKChAVlYWHB0d5Y5DMmGNY514FNYKIiIiaot4iQdpnbKyMpibm/NDRz0kSYK5uTn/a0ztHutE41griIiIqC3SyQ6KrAMhyDoQIncMagF+6GgY9w2xxlVjW2gc9w8RERG1NTp5icfVkqsAADuZcxARtcTGtI0AgDCvMFlzEBERERFpgk52UHTv0l3uCERELcaOCSIiIiJqT3Syg6K8slzuCERELXb99nUAgIWRhcxJiIiIiIhan06OQXE2/yzO5p+VOwa1YQqFAn369EFYWBh69+6NmTNn4sCBA3jqqafg4uKClJQUlJaWIjw8HL6+vhgwYAASExOVrx02bBgGDhyIgQMH4tixYwCApKQk+Pn5ISgoCH369MHMmTMhhJBzM0nLBSUEISghSO4Y1ADWCSIiIiL10skzKFKrOgMAJsicg9TEz0+9y0tKatJsv//+O7Zt24b169fDx8cHmzdvxpEjR7Bz506sXLkSbm5uGDlyJNavX4/i4mL4+vpi1KhRsLKywg8//IBOnTohPT0d06dPR2pqKgDg9OnTOHv2LB5//HE89dRTOHr0KIYOHare7SOd16XHeLkjaB/WCSIiIqI2Tyc7KJKqjFu2gJoD3SYeoJJucnR0hIeHBwDA3d0d/v7+kCQJHh4eUCgUyMrKws6dO/Huu+8CqL7t4ZUrV/D4449j8eLFSEtLg76+Pn777TflMn19fWFnVz18q5eXFxQKBT94kGr8/NAVYH3SEqwTREREROqjkx0UHVAldwRSJ5k+iHXs2FH5s56envKxnp4eKioqoK+vj2+++Qaurq61XhcdHQ1ra2v8/PPPqKqqQqdOnepdpr6+PioqKlp5K0gXVelXARV3oGfwmNxRtAfrBBEREVGbp5NjUCwxuIYlBtfkjkE6bsyYMfj444+V14efPn0aAHDjxg3Y2NhAT08PX375JSorK+WMSToo5+lryEl6Tu4Y1ASsE0RERERNp5MdFESasHTpUpSXl8PT0xPu7u5YunQpAGDhwoWIj49H//798euvv6Jz584yJyUiubBOEBERETWdJJo5PHh4eDh27doFKysrnDlzBkD1KaufffYZLC0tAQArV67EuHHjAACrVq1CXFwc9PX18dFHH2HMmDEAgH379iEyMhKVlZWYN28eoqKiHrlub29v5WBi9dn1VR+UlZXhbHbd/zAuX7780RvHMShkdf78efTt21fuGFqtvn30qHbR3rTF/bFixYpajzdgAwBAsVzxx0Q/P2RNuAp4ecFu1FYNptMurBNNw1pBREREbUmzz6AICwvDvn376kx/8cUXkZaWhrS0NGXnxLlz57B161acPXsW+/btw8KFC1FZWYnKykosWrQIe/fuxblz57BlyxacO3eu+VtDRERERERERG1SswfJHD58OBQKRZPmTUxMREhICDp27AhHR0c4OzsjJSUFAODs7AwnJycAQEhICBITE+Hm5tbcWERERERERETUBql9DIq1a9fC09MT4eHhKCoqAgBkZ2fD3t5eOY+dnR2ys7MbnF6f2NhYeHt7w9vbG/n5+Y1m0LMbi19v9lDD1hARycfr/tfDTH7rAhOnIBkSERERERG1HrV2UCxYsAAXL15EWloabGxs8PLLL6tt2REREUhNTUVqaqpyjIuGjPNbg8pb/mpbNxGpV2ZmJkaMGAE3Nze4u7vjww8/BAAUFhYiICAALi4uCAgIUHZyCiGwZMkSODs7w9PTE6dOnZIzvsYMuP/1MHZQEBEREZEuUmsHhbW1NfT19aGnp4fnn39eeRmHra0tMjMzlfNlZWXB1ta2wektda3od1ToFbZ4OUTUOgwMDPDee+/h3LlzOHHiBNatW4dz584hJiYG/v7+SE9Ph7+/P2JiYgAAe/fuRXp6OtLT0xEbG4sFCxbIvAWaUXr/62GVHStRWcYaR0RERES6pdljUNQnNzcXNjY2AIBvv/0W/fr1AwAEBgZixowZeOmll5CTk4P09HT4+vpCCIH09HRkZGTA1tYWW7duxebNm1ucI2X3BPS3qf8uHkQkPxsbG2WtMDY2Rt++fZGdnY3ExEQk3b97TmhoKPz8/LB69WokJiZizpw5kCQJQ4YMQXFxca16o6sSkAAAeBtv15qeG5APHFmo8l08Hr5LSI0m3d2IiIiIiKiVNfsMiunTp+OJJ57AhQsXYGdnh7i4OLz66qvw8PCAp6cnDh06hA8++AAA4O7ujmnTpsHNzQ1jx47FunXroK+vDwMDA6xduxZjxoxB3759MW3aNLi7u7d4o+xN7GEC0xYvh0gd/Pz8lLf0GzduHIqLi2VOpF0UCgVOnz6NwYMHIy8vT9np0L17d+Tl5QFoeBybh6kyVk1b8OT9L9J9rBNERERELTiDYsuWLXWmzZ07t8H5X3/9dbz++ut1po8bN055O1J1MTcyxy3cUusyidRhz549ckfQKiUlJZg6dSrWrFkDExOTWs9JkgRJklRaXkREBCIiIgAA3t7easspF1e4yh2BZMA6QURERO2V2u/ioQ1ul99GOcrljkFtmEKhQJ8+fRAWFobevXtj5syZOHDgAJ566im4uLggJSUFpaWlCA8Ph6+vLwYMGIDExEQAwJ07dxASEoK+ffti8uTJuHPnjnK5Dg4OuH79OgDgmWeewaBBg+Du7o7Y2FjlPF26dMHrr7+O/v37Y8iQIcqzCHRNeXk5pk6dipkzZ2LKlCkAqsexyc3NBVB9yZiVlRWAhsex0XXX73+RdmKdICIiIlIvtY5BoS1+K/gNZSiTOwapid9Gv0fOM6H3BLzy5CvK+cO8whDmFYbrt68jKKH23Q6SwpKatN7ff/8d27Ztw/r16+Hj44PNmzfjyJEj2LlzJ1auXAk3NzeMHDkS69evR3FxMXx9fTFq1Ch8+umnMDIywvnz5/HLL79g4MCB9S5//fr16NatG+7cuQMfHx9MnToV5ubmKC0txZAhQ/DWW2/h1VdfxWeffYa///3vTcrcVgghMHfuXPTt2xcvvfSScnpgYCDi4+MRFRWF+Ph4TJo0STl97dq1CAkJQXJyMkxNTXV+/AkA+A7fAQA+xscqva6hsSZ0GeuE7tUJIiIian90soMiqcoY+TfK4CR3EGrTHB0d4eHhAaB6HBV/f39IkgQPDw8oFApkZWVh586dePfddwEAZWVluHLlCg4fPowlS5YAADw9PeHp6Vnv8j/66CN8++23AKpvu5meng5zc3N06NABEyZMAAAMGjQIP/zwQ2tvqsYdPXoUX375JTw8PODl5QUAWLlyJaKiojBt2jTExcWhZ8+eSEioHiRy3Lhx2LNnD5ydnWFkZIQNGzbIGV92pueMgWdnyR2DwDpBREREpE462UGRWtUZipJ8dlDoiKb+J7O++S2MLFR+fY2OHTsqf9bT01M+1tPTQ0VFBfT19fHNN9/A1VX1cQKSkpJw4MABHD9+HEZGRvDz80NZWfVZP4aGhsqxF/T19VFRUdGs/Nps6NChEELU+9zBgwfrTJMkCevWrWvtWG2G8aXOQM8JcsfQKqwTulcniIiIqP3RyQ4KM1Sg1AAAj9eoFY0ZMwYff/wxPv74Y0iShNOnT2PAgAEYPnw4Nm/ejJEjR+LMmTP45Zdf6rz2xo0bMDMzg5GREX799VecOHFChi0gubT0EozyzhVAaQ4MOz+upkTUWlgniIiIiJpOJwfJnGtwHa9Zy52CdN3SpUtRXl4OT09PuLu7Y+nSpQCABQsWoKSkBH379sWyZcswaNCgOq8dO3YsKioq0LdvX0RFRWHIkCGajk9tWN6I68g7/tKjZyTZsU4QERERNZ1OnkFB1FIODg44c+aM8vHGjRvrfe7TTz+t89rHHnsMW7durXe5CoVC+fPevXvrnaekpET5c1BQEIKCguqdj9qPB8+4CFUoUFEGXFUoYCdjJmKdICIiIlI3nTyDgoiIiIiIiIjaFnZQEBEREREREZHs2EFBRERERERERLLTyQ6Kzi5zcKa4j9wxiIha5Mn7Xw/TOwL8WtxPhkRERERERK1HJzsoRgz+G6TSJ+SOQUTUIq73vx6m9yuQXWovQyIiIiIiotajkx0UFy4fQIWhQu4YREQtcv3+18OEBWBseEOGRERERERErUcnOyjSf1qM/laH5I5BBKD6doPXr9f9kEn0KN/d/3pY5TOAr9UxGRJRa2GdICIiIgIM5A7QGhzNnHA1N1fuGERELeIPf7kjEBERERFpjE6eQWHa0QQd0VHuGNSGKRQK9OnTB2FhYejduzdmzpyJAwcO4KmnnoKLiwtSUlJQWFiIZ555Bp6enhgyZAh++eUXAEBBQQFGjx4Nd3d3zJs3D0II5XK/+uor+Pr6wsvLC/Pnz0dlZaVcm0htQI/7X6SdWCeIiIiI1Esnz6C4cfcm7uKu3DFITbIOhNSZ1qXHeHTtPRtVFXeQk/RcnedNnIJg4hSEyrJC5B5ZWOs5u1Fbm7Te33//Hdu2bcP69evh4+ODzZs348iRI9i5cydWrlwJe3t7DBgwADt27MCPP/6IOXPmIC0tDStWrMDQoUOxbNky7N69G3FxcQCA8+fP4+uvv8bRo0dhaGiIhQsXYtOmTZgzZ04z9gq1B1dwBQDYSdEErBNEREREbV+zz6AIDw+HlZUV+vX741Z3hYWFCAgIgIuLCwICAlBUVAQAEEJgyZIlcHZ2hqenJ06dOqV8TXx8PFxcXODi4oL4+PgWbMofMoouoQhFalkWtV+Ojo7w8PCAnp4e3N3d4e/vD0mS4OHhAYVCgSNHjmD27NkAgJEjR6KgoAA3b97E4cOHMWvWLADA+PHjYWZmBgA4ePAgTp48CR8fH3h5eeHgwYO4dOmSbNtH2u/g/S/SXqwTREREROrT7DMowsLCsHjx4lr/1YmJiYG/vz+ioqIQExODmJgYrF69Gnv37kV6ejrS09ORnJyMBQsWIDk5GYWFhVixYgVSU1MhSRIGDRqEwMBA5YFac+2uNMXVwjJ4tWgppC0a+0+mnsFjjT6v36lbk/8T+rCOHf+4TEhPT0/5WE9PDxUVFTA0NFRpeUIIhIaGYtWqVc3KQ1RD7xBwZkx/DJU7iBZhnSAiIiJq+5p9BsXw4cPRrVu3WtMSExMRGhoKAAgNDcWOHTuU0+fMmQNJkjBkyBAUFxcjNzcX33//PQICAtCtWzeYmZkhICAA+/bta8HmVDsvHsPpOy1eDFGjhg0bhk2bNgEAkpKSYGFhARMTEwwfPhybN28GAOzdu1d5JpG/vz+2b9+Oa9euAag+4+jy5cvyhKc2Te8ikHfncbljUBOwThARERE1nVrHoMjLy4ONjQ0AoHv37sjLywMAZGdnw97eXjmfnZ0dsrOzG5zeUvbSPeh3AHCvxYsialB0dDTCw8Ph6ekJIyMj5SVKy5cvx/Tp0+Hu7o4nn3wSPXpUjx/g5uaGN998E6NHj0ZVVRUMDQ2xbt069OzZU87NoDZI2ABdOxTIHYOagHWCiIiIqOlabZBMSZIgSZLalhcbG4vY2FgAQH5+fqPzBusXoswSONvyvg5qpxwcHHDmzBnl440bN9b7XM1ZQg8yNzfH/v37611ucHAwgoOD1RuWZLdixYp6py9fvrxV1lc5HhhkmdIqy6amY50gIiIiUi+13mbU2toaubm5AIDc3FxYWVkBAGxtbZGZmamcLysrC7a2tg1Or09ERARSU1ORmpoKS0tLdcYmIiIiIiIiIpmp9QyKwMBAxMfHIyoqCvHx8Zg0aZJy+tq1axESEoLk5GSYmprCxsYGY8aMwd/+9jfltbf79+/nwGBERE3U0JkbRPT/7d1/bFTlnsfxz0BRrEivLRTIDKB1evldK0yFbFwC9lahhEEEKyg/vMVUDZFsTDAkG3/UqCn/GEWqprGWollYxMQpUohSqUYvWAtYdzHcnSVU2lpLW6D80AuUnv2n2yu0wLTz45k5fb/OP9PnnDnzec4wT5jvnPMcAAAQi/pcoFi6dKkqKyvV0tIil8ul/Px8rVu3Tjk5OSouLtbYsWO1bds2SVJ2drbKy8vldrsVHx+vkpISSVJiYqJeeOEFZWRkSJJefPHFbhNvon+yLCuklwjZiWVZpiMAUYFx4voYKwAAQKzpc4Fiy5YtPbZXVFR0a3M4HCosLOxx+9zcXOXm5vY1Bmxo8ODBam1tVVJSEl8+rmJZllpbWzV48GDTUQCjGCeuj7ECAADEorBNkmlS8j3r9Nlnn2mg6SDoE5fLpfr6+htOhtpfDR48WC6Xy3QMRECmMntsH/C5VDNvWoTTRBfGiRtjrAAAALHGlgWKeyc9oV3buW98rBo0aJDuvPNO0zEA48ZoTI/tA45LLf9IjnCa6MI4AQAAYD8hvYtHtKg6vEmXB/+X6RgAEJTjncvVOsZIwwafMJAIAAAACB9bFihOHCpQWlK16RgAEJSKzuVqHQ9IdycdMJAIAAAACB9bXuLx56Q/q6GhwXQMAP1csLcBna/5IUoCAAAARD9bFijiB8VrkAaZjgEAQRmmYaYjAAAAABFjy0s8Wn9r1W/63XQMAAjK3zsXAAAAoD+wZYGi7kydzqjNdAwA15Cbm6vk5GRNnjy5q+3kyZPKyspSamqqsrKydOrUKUmSZVlas2aN3G630tLSdPDgQVOxI+5vnQsAAADQH9iyQPGflxP1brPpFACu5YknntDu3buvaCsoKFBmZqb8fr8yMzNVUFAgSdq1a5f8fr/8fr+Kior0zDPPmIgcVQbulA4032s6BgAAABBStpyDos66SbUXpZmmgwDo0cyZM1VbW3tFm8/nU2VlpSRp5cqVmjVrltavXy+fz6cVK1bI4XBoxowZOn36tBobGzVq1KiI5w520stQcTRKpy8mmY4BAAAAhJQtz6CY4Phd99xiOgWA3mhqauoqOowcOVJNTU2SpIaGBo0ePbprO5fLdc279BQVFcnj8cjj8ai52b6nUXXcJY245RfTMQAAAICQsmWBYt7ANj2eaDoFgL5yOBxyOBy9fl5eXp6qq6tVXV2t4cOHhyFZdOiYLU1OrDEdAwAAAAgpWxYoAMSeESNGqLGxUZLU2Nio5ORkSZLT6VRdXV3XdvX19XI6nUYyAgAAAAgfChQAooLX61VpaakkqbS0VAsWLOhq37x5syzL0v79+5WQkGBk/gkAAAAA4WXLSTIBRLelS5eqsrJSLS0tcrlcys/P17p165STk6Pi4mKNHTtW27ZtkyRlZ2ervLxcbrdb8fHxKikpMZweAAAAQDhQoAAQcVu2bOmxvaKiolubw+FQYWFhuCMBAAAAMMyWl3ik/utG1ZyYbToGAARlfudytYGfSlUn/sVAIgAAACB8bHkGxbixf1HcpW9NxwCAoAzTsB7bHS3S2UsJEU4DAAAAhFdYzqC44447NGXKFKWnp8vj8UiSTp48qaysLKWmpiorK0unTp2SJFmWpTVr1sjtdistLU0HDx4M+vX3fve6rFv3Bb0fADDp753L1TrGS85b63p4BgAAABC7wnaJx969e/XDDz+ourpaklRQUKDMzEz5/X5lZmaqoKBAkrRr1y75/X75/X4VFRXpmWeeCfq1z/s3a/KfjgS9HwAw6W+dy9U67pPG/+m/DSQCAAAAwidil3j4fD5VVlZKklauXKlZs2Zp/fr18vl8WrFihRwOh2bMmKHTp0+rsbExqNsITho+Scfr+HURQN/k5+ebjiBJylGO6QgAAABAxITlDAqHw6EHHnhA06ZNU1FRkSSpqampq+gwcuRINTU1SZIaGho0evTorue6XC41NDR022dRUZE8Ho88Ho+am5uv+/qDBg7SQHvO/wmgH7m1cwEAAAD6g7CcQfHNN9/I6XTqxIkTysrK0vjx469Y73A45HA4erXPvLw85eXlSVLXvBbX8uu5X3VO53oXGgCizCEdkiTdo3sMJwEAAADCLyynGTidTklScnKyFi5cqKqqKo0YMUKNjY2SpMbGRiUnJ3dtW/eHyzHq6+u7nt9XFCgA2MEPnQsAAADQH4S8QHH+/HmdPXu26/Hnn3+uyZMny+v1qrS0VJJUWlqqBQsWSJK8Xq82b94sy7K0f/9+JSQkBDX/hCQVtw/T+qbg+gEA0Wrgx9K+ppmmYwAAAAAhFfJLPJqamrRw4UJJUnt7ux577DHNmTNHGRkZysnJUXFxscaOHatt27ZJkrKzs1VeXi632634+HiVlJQEneGU4tTcHvRuACAqOdqk39qZmwIAAAD2EvICRUpKimpqarq1JyUlqaKiolu7w+FQYWFhSDN4BpzX2CESV3kAsKOOKdKYIcd0/NydpqMAAAAAIWPLW13MGnBW8xNMpwCA8OiYLqUmHDEdAwAAAAgpWxYoAAAAAABAbKFAAQAAAAAAjKNAAQAAAAAAjKNAAQAAAAAAjLNlgeLeeZ+ppnGB6RgAEJSczuVqA/9D+qZxtoFEAAAAQPiE/Daj0SD5drfiOhJNxwAQ5fLz801HuK5bdWuP7Y7fpAsdgyOcBgAAAAgvW55BUV75bxp4W4XpGAAQlEOdy9U6pkp33uY3kAgAAAAIH1sWKDrqd2v80OOmYwAO13O7AAAIsElEQVRAUH7oXK7WMVVKGfq/BhIBAAAA4WPLSzzSR6artrZWh00HAYAg/FV/NR0BAAAAiBhbnkEBAAAAAABiiy0LFHVtdWrTGdMxACAo33YuAAAAQH9gywJF6++t+l2/mY4BAEH5n84FAAAA6A9sWaDY0J6sf//FdAoACI+BpVLlL1mmYwAAAAAhZcsCxUUN0AXLdAoACA/HJemyZcs5jgEAANCP2bJAMWvAWc1PMJ0CAMLj8nQpNeGI6RgAAABASNnyJzjPgPP6xxDpcJvpJAAQetYUacyQY/K3jQ/J/vLz83tsf+mll0KyfwAAACAQtixQAABiFwUTAACA/ikqLvHYvXu3xo0bJ7fbrYKCAtNxAEQhxgkAAADA3oyfQXH58mWtXr1aX3zxhVwulzIyMuT1ejVx4kTT0RAAfulEJDBOmBFtn+9r5bkWxiEAAIDYYrxAUVVVJbfbrZSUFEnSkiVL5PP5+OKBfinavhBGC8aJ6BIrhQJTOXv7uqHU38cKAAAQ24wXKBoaGjR69Oiuv10ul7777rtu2xUVFamoqEiSdOTIEXk8nuvsdYiam3/X8OE7uq3ZsaN72zVd9zVCr7m5WcOHD4/oawbrWpl7dZwjLBaP8wcffHDDzLW1tZEJY0B4xono9f//RodpmCRph/75edoxbJj0qSS1S4rez9kf7dixIyY+d70Zt6K1P4H0wc5jBQAAiG3GCxSBysvLU15eXsDbezweVVdXhzFR6JE5MshsX70dJ6KVHd9vu/XJbv0BAACIBsYnyXQ6naqrq+v6u76+Xk6n02AiANGGcQIAAACwP+MFioyMDPn9fh07dkwXL17U1q1b5fV6TccCEEUYJwAAAAD7G/jyyy+/bDLAgAEDlJqaqmXLluntt9/WsmXLtGjRopDse9q0aSHZTySROTLIHFvCOU5EKzu+33brk936AwAAYJrDsizLdAgAAAAAANC/Gb/EAwAAAAAAgAIFAAAAAAAwLqYLFLt379a4cePkdrtVUFDQbf2FCxf06KOPyu12a/r06VFz7/cb5d60aZOGDx+u9PR0paen6/333zeQ8p9yc3OVnJysyZMn97jesiytWbNGbrdbaWlpOnjwYIQTdnejzJWVlUpISOg6xq+88kqEE3ZXV1en2bNna+LEiZo0aZLeeuutbttE47FG391oLPj66681depUxcXFafv27QYS9t6N+vTGG29o4sSJSktLU2Zmpn7++WcDKQN3o/689957mjJlitLT03Xffffpp59+MpASAADAJqwY1d7ebqWkpFhHjx61Lly4YKWlpVmHDx++YpvCwkLrqaeesizLsrZs2WLl5OSYiHqFQHKXlJRYq1evNpSwu6+++so6cOCANWnSpB7X79y505ozZ47V0dFh7du3z7r33nsjnLC7G2Xeu3evNW/evAinur5ffvnFOnDggGVZlnXmzBkrNTW127+NaDzW6JtAxoJjx45ZNTU11vLly62PP/7YUNLABdKnL7/80jp//rxlWZb1zjvvRMW4fC2B9Ketra3rsc/nsx588MFIxwQAALCNmD2DoqqqSm63WykpKbrpppu0ZMkS+Xy+K7bx+XxauXKlJGnx4sWqqKiQZXhO0EByR5uZM2cqMTHxmut9Pp9WrFghh8OhGTNm6PTp02psbIxgwu5ulDkajRo1SlOnTpUk3XbbbZowYYIaGhqu2CYajzX6JpCx4I477lBaWpoGDIiNoTqQPs2ePVvx8fGSpBkzZqi+vt5E1IAE0p+hQ4d2PT5//rwcDkekYwIAANhGbPyvtwcNDQ0aPXp0198ul6vbl7k/bhMXF6eEhAS1trZGNOfVAsktSZ988onS0tK0ePFi1dXVRTJirwXap2izb98+3X333Zo7d64OHz5sOs4VamtrdejQIU2fPv2K9lg91ujOju9lb/tUXFysuXPnRiJanwTan8LCQt111116/vnntWHDhkhGBAAAsJWYLVDY2fz581VbW6sff/xRWVlZXWeBIHSmTp2qn3/+WTU1NXr22Wf10EMPmY7U5dy5c1q0aJHefPPNK36dBezko48+UnV1tdauXWs6StBWr16to0ePav369Xr11VdNxwEAAIhZMVugcDqdV5xZUF9fL6fTec1t2tvb1dbWpqSkpIjmvFoguZOSknTzzTdLkp588kkdOHAgohl7K5A+RZuhQ4dqyJAhkqTs7GxdunRJLS0thlNJly5d0qJFi/T444/r4Ycf7rY+Fo81embH9zLQPu3Zs0evvfaaysrKusa6aNTb92jJkiX69NNPIxENAADAlmK2QJGRkSG/369jx47p4sWL2rp1q7xe7xXbeL1elZaWSpK2b9+u+++/3/j1wYHk/uOcAmVlZZowYUKkY/aK1+vV5s2bZVmW9u/fr4SEBI0aNcp0rOv69ddfu+YjqaqqUkdHh/HilWVZWrVqlSZMmKDnnnuux21i8VijZ4GMBbEmkD4dOnRITz31lMrKypScnGwoaWAC6Y/f7+96vHPnTqWmpkY6JgAAgG3EmQ7QV3Fxcdq4caMefPBBXb58Wbm5uZo0aZJefPFFeTweeb1erVq1SsuXL5fb7VZiYqK2bt1qOnZAuTds2KCysjLFxcUpMTFRmzZtMpp56dKlqqysVEtLi1wul/Lz83Xp0iVJ0tNPP63s7GyVl5fL7XYrPj5eJSUlRvNKN868fft2vfvuu4qLi9Mtt9yirVu3Gi9effvtt/rwww+7blkoSa+//rqOHz8uKXqPNfomkLHg+++/18KFC3Xq1Cnt2LFDL730UtTNl/JHgfRp7dq1OnfunB555BFJ0pgxY1RWVmY4ec8C6c/GjRu1Z88eDRo0SLfffntXURwAAAC957BM39YCAAAAAAD0ezF7iQcAAAAAALAPChQAAAAAAMA4ChQAAAAAAMA4ChQAAAAAAMA4ChQAAAAAAMA4ChQAAAAAAMA4ChQAAAAAAMC4/wMZXn5h8bthG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24480" y="1916832"/>
            <a:ext cx="8034841" cy="4289276"/>
            <a:chOff x="472157" y="-572244"/>
            <a:chExt cx="10134600" cy="54102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7" y="-572244"/>
              <a:ext cx="10134600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77" r="49988" b="25466"/>
            <a:stretch/>
          </p:blipFill>
          <p:spPr bwMode="auto">
            <a:xfrm>
              <a:off x="685658" y="2120156"/>
              <a:ext cx="4793664" cy="1352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6" r="49988" b="74284"/>
            <a:stretch/>
          </p:blipFill>
          <p:spPr bwMode="auto">
            <a:xfrm>
              <a:off x="472157" y="-572244"/>
              <a:ext cx="2534258" cy="139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499992" y="5445224"/>
            <a:ext cx="3798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présentant un fort « skew » positif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souvent à 0</a:t>
            </a: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distribution des variables catégorielles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78147" y="2695560"/>
            <a:ext cx="2570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ea typeface="Yu Gothic Light" panose="020B0300000000000000" pitchFamily="34" charset="-128"/>
              </a:rPr>
              <a:t>12 variables catégorielles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haute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(&lt;12 mod.)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 variables à faible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cardinalité (&lt; 12 mod.)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nombreuses variables aux modalités non équilibrées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3286"/>
            <a:ext cx="5388877" cy="448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2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variables cibles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4" y="2132856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Fort skewness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normalisation des données pouvant être obtenues par passage au logarithme</a:t>
            </a:r>
          </a:p>
          <a:p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(pourra être utile lors de la     modélisation)</a:t>
            </a: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sz="1400" smtClean="0">
                <a:latin typeface="+mj-lt"/>
                <a:ea typeface="Yu Gothic Medium" panose="020B0500000000000000" pitchFamily="34" charset="-128"/>
              </a:rPr>
              <a:t>Deux variables à prédire :</a:t>
            </a:r>
            <a:endParaRPr lang="fr-FR" sz="1400">
              <a:latin typeface="+mj-lt"/>
              <a:ea typeface="Yu Gothic Medium" panose="020B0500000000000000" pitchFamily="34" charset="-128"/>
            </a:endParaRPr>
          </a:p>
          <a:p>
            <a:endParaRPr lang="fr-FR" sz="140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Energie consommée par un bâtiment</a:t>
            </a:r>
          </a:p>
          <a:p>
            <a:pPr lvl="1"/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choisi le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SiteEnergyUse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, dans sa version normalisée par rapport à la météo (WN)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sz="14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4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Emission de gaz à effet de serre</a:t>
            </a:r>
          </a:p>
          <a:p>
            <a:pPr lvl="1"/>
            <a:r>
              <a:rPr lang="fr-FR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→ </a:t>
            </a:r>
            <a:r>
              <a:rPr lang="fr-FR" sz="14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Choisi </a:t>
            </a:r>
            <a:r>
              <a:rPr lang="fr-FR" sz="1400" i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TotalGHGEmissions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0776"/>
            <a:ext cx="47625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data:image/png;base64,iVBORw0KGgoAAAANSUhEUgAAAfAAAADQCAYAAAD4dzNkAAAABHNCSVQICAgIfAhkiAAAAAlwSFlzAAALEgAACxIB0t1+/AAAADh0RVh0U29mdHdhcmUAbWF0cGxvdGxpYiB2ZXJzaW9uMy4yLjIsIGh0dHA6Ly9tYXRwbG90bGliLm9yZy+WH4yJAAAgAElEQVR4nO3de1xUdf4/8NcICOIFEAGRQQEHFVAuguAFjUuoqWkKq5gGKkY/rRVtS93NUitv7WZaq7tRaGgaKpX4NUURZE2UiIuYmQYFJkgoVxW58/79QXMSGWQGBoaD7ycPHsqZ8znnfWbO+3zO5TOfj4SICIwxxhgTlR6aDoAxxhhjquMKnDHGGBMhrsAZY4wxEeIKnDHGGBMhrsAZY4wxEeIKnDHGGBMhrsD/kJiYCIlEAisrK02HwtqppKQERkZG8PT0FKZJJBJIJBLk5uZ2ejzr1q2DRCJBYmJip6+bdQ3d+fiyaNEiSCQSbNiwoV3L6c7vUUd5oirwX3/9FXPmzIGpqSn09PQglUoxdepU/PLLL5BKpQgLC8OSJUuE+dty0JfvhI/+Ojs7d8AWqZ+XlxckEgl27NghTNuxYwckEgm8vLzavfzw8HBIJBI89dRTwrR//vOfkEgkMDIygrxbgtOnT0MikcDGxgYAsGHDBuG9PHr0qFDW2dkZEokEn332WZPllZWV4dVXX1U6LisrK2H5WlpaGDhwIGbPno1ff/1VmEf+3jy8LmX89a9/hba2Nt544w2VyrGO8/Dnrej3cSdb8rLqOCE7deoUpk6dCmNjY+jq6kIqlWLmzJnCsnNzc4WYysrKhHLyfHjuueeaLO+LL77ApEmTYGBgAD09PQwZMgSBgYHIzMwE0DHHp8mTJyMsLAxjx45t8zIAKDwGs8fT1nQAnWn27Nm4fPkyfHx8MGzYMOTl5eHcuXMoKCiAp6dnk0qrvXr27Illy5YJf1tYWKht2YrU1tZCR0enQ9ehDhMmTAAAfP/990LMSUlJAICysjJcvXoVDg4OwjT5/A/bsGEDZs2aBYlE0uy12tpaREREoG/fvpg+fbrK8c2YMQPW1tY4deoUjh49ivLyciQkJKi8nIeZmZnB29sbcXFxuHLlCkaOHNmu5bH2W7JkCUpKSgAA//nPf1BTUwN/f39IpVIAEP7tSNu3b8ff/vY3AMDo0aMxevRoFBUV4cKFCzh+/LjKJ8wrVqzARx99BACYOHEiRowYgYKCApw8eRKenp5wcnIS5lXn8en555/H888/3+bycjKZTK3H4CcCPSGKi4sJABkaGlJDQ4MwvaqqiioqKujs2bMEgIYMGUJERACa/Z49e5aIiCIiIsjR0ZF69+5NMpmMNm3aRLW1tUREwnIMDAwUxpGTkyMsLyIigiwtLcnQ0JBWrlzZZL7HrWPv3r0EgCZMmED/7//9P+rTpw+tX7+eGhoa6M033yQTExMaNGgQ7du3T1hXRkYGHThwgACQn5+fsJ6oqKgm05566ikCQB988IEwzwcffEAA6KmnniIiourqalq6dCmZmZlRz549SSqV0owZM4T5b9y4QfPmzaNBgwaRgYEB+fn50Q8//EBERA0NDWRkZEQAKDk5mYiITExMyN7engDQxx9/TEREvr6+BIB2795NRETr168nACSRSAgARUdHExGRk5MTAaC9e/cSEdG3337bbBsf/jxzcnLo9u3bNGLECAJA77zzDhERDRkyhADQ119/TUREx44dIwBkbm7e5H15+Hf9+vXCZyF/bx5elnx/ISJ69913CQBt2bJF4X7BNMfAwKDJ5/W///2PJk6cSAYGBmRubk7PP/885efnE9Gfn+3Dv3v37qXMzEzy8PAgQ0ND0tbWpoEDB9LLL79M1dXVRETNji+//fYb6ejoEAB6/fXXm8RTVVVF169fJ6Kmx4vS0lJhHnk+zJo1i4iIkpOThfn+/e9/N1ne3bt3KScnp0kcyhyfPvzwQzIzMyNTU1Pat28fRUdHk6WlJQ0YMKDJfhwcHCzkAxFRWloaeXp6Ut++fal3797k4OAg5HFOTg5NmTKFDA0NSU9Pj4YNG0ZvvfWWwveIiCgzM5OmTJlCxsbGNGDAAJoxYwZdu3ZNeF3+eWzZsoWcnZ1JX1+fnnnmGSopKSEiopKSEgoICCBjY2PS1dUlKysrCg0NbWFPEJ8n5hZ637590adPH5SVlcHFxQWvvvoqjh49irq6Oujr6zebPywsTPj/4sWLERYWBqlUio8//hghISEoLS3F3Llz0atXL7zxxhvYtGlTk/KVlZVYuXKl8Hvw4MFm69iwYQMmTZqEu3fvYseOHYiPjwcApdeRlJSEhIQEPP/887CxscFnn32Gd955B3fv3oWfn1+zZ1Jz5syBkZEREhISUFBQAACIiYkBAJXOoPft24dPP/0UAwYMQEhICFxdXXHhwgUAwIMHD+Dj44PDhw/D0dFRuB3o4+ODoqIiSCQSjBs3DgBw/vx5ZGVl4c6dOwgNDUW/fv1w4cIF1NfX47vvvgPQ/Arc29sbxsbG2LBhg3C7/WGXL18GANjZ2SmMvby8HFOmTMG1a9fwzjvvYN26dU1ej4iIwIoVK7B69WoAgL+/PwAgICBAuErx8/NT+ZahPJ6MjAyly7DOd/nyZTz99NM4f/48pk6diiFDhuDgwYOYOnUqamtrsWTJEvTt2xdA474RFhYGe3t73LlzBz179oS/vz+WLFkCLS0t7Nq1C9u3b1e4ntjYWNTW1qJHjx7N8lRXVxfDhg1rVubvf/+7cDyJjY1t8tqxY8cAAAMHDsTy5cubvNa3b99mz5WVOT7t2LEDHh4euH37Nl588UW88sormDRpEoqLi/GPf/wDP//8s8JtW7FiBc6fP4/Jkydj/vz5MDIyQlpaGoDG9iCnTp3CmDFjEBQUBEtLSyHXH1VQUICnnnoKp06dwtixY+Hi4iLcmSgtLW0y79tvvw1HR0fo6enh5MmTwvv+/vvvIzo6Gra2tli8eDHs7OyEY1W3oOkziM506NAh4Wxb/mtmZkYpKSkKz/7k88jPXolIuFL09/ensLAwWrBggbAcoj/PIh/9DQ4OJqKmZ7gpKSlERDRp0iQCQP/85z+VWof8qq9v375NzsrlV60bNmwgIqL09PQmV+BERK+88goBoPfff59qa2uFM+Hy8nIiUu4KfPfu3QSAAgMD6fz581RSUkJ1dXVERHT48GECQBYWFhQWFkZhYWE0dOhQAkD/+c9/iIho06ZNBIBmz54tbEtaWhpNnjyZZDIZpaamEgDq168f1dfXE1HTK44tW7YQAIqKimp2BS6/0n3jjTeafPby92HYsGFNrrzlFF1Z6erqCst9+L15eJqyV+BxcXEK7wwwzXv4CnzZsmUEgBYtWkRERDU1NWRqakoA6NSpU0Sk+PMlarxy37x5M61atYp8fHyafN6PHl/k+6k8p4mI5s2bJ+x78vkePl4o+pVfgS9dupQAkIeHh7A8Dw8PYT75/qnK8enbb7+l2tpa0tbWJgC0a9cuIiIaPXo0AaDDhw8TUfMrcHd3d+EO4w8//EA1NTXC8WHu3LkEgDZv3kzp6elUWVkpvPboe7Rt2zYCQF5eXsI2OTs7N7lTJ/8s3nvvPSIieuuttwgATZ8+nYiIVq9eTQAoLCyMvvvuO7p3756wvu7gibkCB4C5c+fi999/R2xsLN544w2YmpqisLAQ77zzjtLLkDdo+/LLL7Fz504cOHAAAFBYWIj79+8L8xkYGICIhF9FDZ9cXFwAAIaGhgAglFd2HQ4ODkJZAMjPzwfw59Wevb19s3UuXboUAPD555/j3LlzKCsrw4wZM9CvXz8AQK9evQAANTU1Qpnq6moAEO5UBAUFYe7cuYiJiYGnpyeMjY3xzDPPoKKiQog9Pz8fO3fuxM6dO/HLL78AALKzswH8eVWdlJSEpKQk9O7dG05OTvD09ER2dja+/vprAMDYsWPRo0fzXfSvf/0rTExM8Pbbb6OhoaHJa/L34969e83KAcDPP/+Mfv36YeHChQpf//rrr9HQ0IDk5GQ0NDQgJCQEOTk5CudtSX19fbNpd+/ebRIf65rk+688h3R0dISGlDdu3Gix3JYtW/DUU0/hH//4Bz744AOh3cSdO3cUzm9qagoAKCoqQmVlJQBg2rRpmDFjRovrKC0tFY4n69evV7i8mzdvCtMCAwMxadIkhctS5vhkZ2cHbW1t9O7dGwAwfPhwABDuQFRUVChc9vbt2+Ho6IilS5di1KhR6N+/Pz788EMAjXcdx48fjzfffBOjR4+GoaEh1q5dq3A5j34WADBixAgAzT+Llo6lK1euxJQpU7B79254eHjA0NAQQUFBzY4bYvXEVOC1tbU4f/489PT0MGXKFLz77rv4+9//DqDlg7288nj4w5bfioqJiWmSAL/++iv69OmjUkza2o1tCB9tjKXsOnR1dZuUk9/izcrKAgBcu3at2TqdnJzg6uqKjIwMbN26FUDT2+dDhw4FACQnJwvT5LecZDKZEPehQ4dw9+5d/PTTT3j66acRFxeHr776Sojd1dUVDQ0NQuylpaVCK2x3d3fo6Ojg9u3b+PLLL+Hh4QEtLS3ha1+7d+8GoLgBGwD07t0bq1evxtWrV3HlypUmrzk6OgIAfvrpJ4Vlg4KCcPfuXUyePBm3b99WOI9EIoGrqyt69+6NhoYG4QRES0sLQNP9QX5wk1fQxcXF+P3335stUx6P/EDDuib5/ivPndraWuGbCEOGDAGgeD84dOgQAODdd99FXV0dtm3bBgAKH/MAwNSpU6Gjo4P6+nph3qCgIISEhLQp7meffRYAcOvWLaEyXrlyJWbPnt2m5QF/bmdLf7fEzc0NmZmZKC0tRWJiImpra7F27VrU1dXBxsYGSUlJKC8vR0pKCvr3749//etfTU485B79LADg+vXrAP78LORaOpb2798fsbGxuHfvHjIzM+Hg4ICDBw8KjWTF7olphV5dXY2JEyfCzs4OLi4u0NfXF670/Pz8FJaxtLTEjRs38Morr2DYsGHYtGkTXnnlFSxfvhwvvPACZs+ejYaGBqSmpsLU1LTJ10rkz5jkevXqhS1btigVq7LreNTChQsRHx+PTZs2ITs7G99++63C+ZYuXYq0tDTExcXB0NAQ06ZNE14LCQnBf/7zH3z99ddCZfjDDz9AS0tLOLh88cUX2LZtG9zc3NCnTx/88MMPABrPfn18fGBtbY20tDRMmDABjo6O+O2335CYmIgTJ07Ay8sLvXr1gouLC1JSUlBaWorx48cDADw8PKCtrS0832qpAgeA5cuX41//+hcKCwubTPfw8MCAAQOQnJyM6urqZic5GzduhEQiQWRkJJ555hkkJiYKVxRA4zPws2fPIj09HWVlZdDX1xfeB0tLSwDAzp07cfnyZSxevBhOTk6QSCS4dOkSXn75ZaSmpqKurq5ZvP/73/8AoE0t41nnCQ0NxSeffILIyEhUVlbixo0buH37NhwcHIRW4ZaWlvj111/x1ltv4dixY/jb3/4GMzMzAMCBAweQnZ3d5KuOilhaWmLTpk1YvXo1Nm7ciLi4ODg6Ogq5pKqxY8di+fLl2L17NxYvXoyDBw9CJpO1WFG15/jUmmeffRb19fUYOnQoysvLUV1dDWNjY2hpaeGll17C9evXMXz4cNTX16OoqAhaWloKL34WLlyIzZs34+zZs5g5cyZqamqQkZEBMzMzBAQEKBXL1q1bcezYMYwaNQo9e/YUruoNDAzUsq0a1+k37TWktraWVq1aRc7OzmRoaEi6uro0dOhQevPNN6m2tlbhM/CoqCiSSqVCy+c7d+5QQ0MDffrpp+Ts7Ey9e/cmY2NjmjRpEu3fv5+IWn7GJG/1+fAzJrlZs2Y1eYbU2joUPXeVl5O3Qjc3N6dPPvlEWNfVq1eF+crLy0lfX58A0JIlS5q9V7GxsTRhwgQyMjIiIyMjmjBhAp0+fVp4/cKFC+Tp6Un9+/cnHR0dGjx4MK1bt05o3Z+Tk0Pz588nCwsL0tPTIxsbG3rxxRfp1q1bwjJWrVolxHbixAlh+pgxYwgAaWlp0b1794Tpj7a6JSLavn17k5bAcmvXriUA9OWXXwrT5PPl5ORQTU0NPf300wSAvL29qaqqqtkzcENDQ/L09KT4+HhhGZcvXyZHR0fhmeCRI0eIqPFZ3YABA8jCwoLWrVtHgwcPbvKM9PfffydtbW0aP358s/eaad6jrdATEhJowoQJ1K9fPxo4cCAFBgbSzZs3hfnPnj1LMpmMevToQQDo+++/px9//JFcXV1JV1eXJk6cSG+//TYBICcnJ6HMo8cXosZvO3h7e1O/fv1IV1eXhgwZQs8995yw7yrbCl1u7969NHbsWOrduzf16tWLbGxs6Pnnnxf2Y1WOT/L1Pfr+PNoW5NFn4Js2baIRI0aQvr4+9e7dm8aMGUNnzpwhIqJPP/2UnJycqE+fPtSrVy8aOXIkRUVFtfgepaen0+TJk6l///5kbGxM06dPb3Ise7Q9wqPtdY4dO0bu7u5kYGBAurq6ZGtrSx9++GGr+4RYSIhauMfDRKe+vh5VVVXCbd2LFy9i/Pjx0NLSQkVFRZOr0WeeeQaxsbGIj4+Hj4+PpkLuECUlJRg6dCgcHBxw/vx5TYeDdevWYdOmTUhISIC3t7emw2GMdRNcgXcjZWVlGDlyJObOnQs9PT1ERkbi1q1bWL58OXbt2gWg8dl2bGwstm7dCmtra1y9elVhhyiMMca6tifmGfiTQFdXF7a2ttizZw9qampgZWWFl19+WejtCWj8/unbb7+N4cOH4/PPP+fKmzHGRIqvwBljjDERemK+RsYYY4x1J13iFvqAAQN4CDnG1Cg3NxdFRUUaWTfnM2Pq1VI+K1WBW1lZoW/fvtDS0oK2tjZSU1NRUlKCefPmITc3F1ZWVjh8+LAwHGRYWBhOnDgBfX19fPbZZxg9enSry09NTW3bljHGmnFzc9PYujmfGVOvlvJZ6VvoZ8+exaVLl4TE3Lp1K3x9fZGVlQVfX1+hV6+TJ08iKysLWVlZCA8PbzJkHWOMMcbUo83PwGNiYhAcHAwACA4OFnoeiomJQVBQECQSCcaOHYuysjJh5CvGGGOMqYdSFbhEIsHkyZPh6uqK8PBwAI0Da5ibmwNoHMJO3qVlfn6+0OUkAEilUmGQjYeFh4fDzc0Nbm5uLXb4zxhjjDHFlHoGfv78eVhYWOD27dvw8/MTRoSRk0gkKn+fODQ0FKGhoQA0+7yOdV21tbXIy8tDVVWVpkPpsvT09CCVSqGjo6PpUBh7LM7n1qmaz0pV4PJRrkxNTTF79mykpKTAzMwMBQUFMDc3R0FBgTCcnYWFRZORZfLy8oTyjKkiLy8Pffv2hZWVFXc4owARobi4GHl5ebC2tla63AcffIBPP/0UEokEo0aNwt69e1FQUIDAwEAUFxfD1dUV+/fvR8+ePVFdXY2goCCkpaXB2NgYhw4d4hbmrE04nx+vLfnc6i30iooKYbjNiooKnD59GiNHjsTMmTMRGRkJAIiMjMSsWbMAADNnzsS+fftAREhOToaBgYFwq50xVVRVVcHY2JiTvQUSiQTGxsYqXdHk5+fjww8/RGpqKq5cuYL6+npERUVhzZo1WLVqFbKzs2FkZISIiAgAjaOzGRkZITs7G6tWrcKaNWs6anNYN8f5/HhtyedWK/DCwkJ4enrCyckJ7u7umD59OqZOnYq1a9ciLi4Otra2OHPmjDAo+7Rp02BjYwOZTIYXX3xRGNu5vYouvYeiS++pZVlMPDjZH68t709dXR0qKytRV1eHBw8ewNzcHAkJCcIQjY82SpU3Vg0ICEB8fHyLY1yrinP6ycP5/Hiqvj+t3kK3sbFBZmZms+nGxsaIj49XGIB84Ax1qipKV/syGXvSWFhY4LXXXsPgwYPRq1cvoXGqoaEhtLUbDwcPNzx9uFGqtrY2DAwMUFxcjAEDBjRZbnh4uNDAVdlGqZzTjLUPd6XK2BOktLQUMTExyMnJwa1bt1BRUYHY2Nh2Lzc0NBSpqalITU2FiYmJGiJljLWGK3DGniBnzpyBtbU1TExMoKOjgzlz5iApKQllZWWoq6sD0LTh6cONUuvq6lBeXg5jY2ONxc8Y+xNX4Iw9Rm5uLkaMGIFFixZh2LBhWLBgAc6cOYMJEybA1tYWKSkpqKiowJIlS+Du7g4XFxfExMQIZSdOnIjRo0dj9OjRuHDhAgAgMTERXl5eCAgIwIgRI7BgwQK1PVduzeDBg5GcnIwHDx6AiBAfHw97e3t4e3sjOjoaQPNGqfLGqtHR0fDx8eHnmEy0uls+d4nBTJShrT9Q0yEwTfPyUu/yEhOVmi07OxtHjhzBnj17MGbMGBw8eBDnz5/HsWPHsHnzZtjb28PHxwd79uxBWVkZ3N3d8fTTT8PU1BRxcXHQ09NDVlYW5s+fL3RFnJGRgR9//BGDBg3ChAkTkJSUBE9PT/VunwIeHh4ICAjA6NGjoa2tDRcXF4SGhmL69OkIDAzEunXr4OLigpCQEABASEgIXnjhBchkMvTv3x9RUVFqi4Vz+gnH+dxuoqnAB47foXIZr8+8AACJixLVGwx7olhbW2PUqFEAAAcHB/j6+grfoc7NzUVeXh6OHTuGf/3rXwAavy7z22+/YdCgQXjllVdw6dIlaGlp4eeffxaW6e7uDqlUCgBwdnZGbm5upyQ8AGzcuBEbN25sMs3GxgYpKSnN5tXT08ORI0c6JI6WcprzlnWk7pTPoqnAGVP2DFvddHV1hf/36NFD+LtHjx6oq6uDlpYWvvzySwwfPrxJuQ0bNsDMzAyZmZloaGiAnp6ewmVqaWkJz58Ze2JwPrebaJ6B30l7G3fS3tZ0GIw1M2XKFHz00UfCc6+MjAwAQHl5OczNzdGjRw/s378f9fX1mgyzy+GcZl2RmPJZNBV4delVVJde1XQYjDXz5ptvora2Fo6OjnBwcMCbb74JAFi+fDkiIyPh5OSEa9euoXfv3hqOtGvhnGZdkZjyWUKd1VzuMdzc3ITGAC3JOxMIAJA+rXwjGn6WJm4//fQT7OzsNB1Gl6fofVImpzqKsutuKac5b7snzmflqJLPorkCZ4wxxtifuAJnjDHGREg0rdB1+io/XKLcMONhHRDJI+TfZdRQi0rGxKqlnO6wvOVcZd2MaCpwM48tKpcJfza8AyJhjKlDSznNecuYcvgWOmOMMSZCoqnAC7/7Owq/+7tKZUL/LxSh/xfaQRExxtqjpZzmvGVMOaKpwGvv5aD2Xo5KZYx7GcO4F4+cxLoGLy8v4asg06ZNQ1lZmYYj0qyWcprzlolBV8hn0TwDb4stT6v+3JyxznDixAlNh9Blcd4ysdFUPovmChxoHM5NPhDDw7+MdZT2DD9YWVmJwMBA2NnZYfbs2aisrBSWa2VlhaKiIgDAc889B1dXVzg4OCA8/M8GXH369MEbb7wBJycnjB07FoWFhZ278R1o48aNyM3NVZjTjHWU7pbP3foK3P+wPwDgy7lfajgSpg7yHroeZ8awGXht/GvC/IucF2GR8yIUPShCwOGAJvMq29NXW4cf/Pjjj6Gvr4+ffvoJly9fxujRoxUuf8+ePejfvz8qKysxZswY+Pv7w9jYGBUVFRg7diw2bdqE1atX45NPPsG6deuUilnMOG+fDJzP7c9n0VTgukb2KL1+V6UyxQ+KOyga9iRp6/CD586dw4oVKwAAjo6OcHR0VLj8Dz/8EF9//TUA4ObNm8jKyoKxsTF69uyJGTNmAABcXV0RFxfX0ZvaqUqr+yucznnLOlJ3ymelK/D6+nq4ubnBwsICx48fR05ODgIDA1FcXAxXV1fs378fPXv2RHV1NYKCgpCWlgZjY2McOnQIVlZW7Q7UxPUtpB/n22tPMlX7xn54/gH6A9rct3Zbhx9UKsbERJw5cwYXL16Evr4+vLy8UFVVBQDQ0dGBRCIB0D2HHE0v8tB0CEyDOJ/bn89KPwPfuXNnkw7W16xZg1WrViE7OxtGRkaIiIgAAERERMDIyAjZ2dlYtWoV1qxZ0+4gGevKWhp+cNKkSTh48CAA4MqVK7h8+XKzsuXl5TAyMoK+vj6uXbuG5OTkzgucMdaMmPJZqSvwvLw8fPPNN3jjjTewfft2EBESEhKEjQkODsaGDRuwbNkyxMTEYMOGDQCAgIAAvPLKKyAi4cyjrX6/sBLjzH7AxcJJzV5rqeFLLnJhNcSqXetlrDVvvvkmVq5cCUdHRzQ0NMDa2hrHjx/HsmXLsHjxYtjZ2cHOzg6urq7Nyk6dOhX//e9/YWdnh+HDh2Ps2LEa2ALNGGd2DgAU5jRjmiKmfFaqAl+5ciXee+893Lt3DwBQXFwMQ0NDaGs3FpdKpcjPzwcA5Ofnw9LSsnHh2towMDBAcXExBgwY0GSZ4eHhQgu9O3futBpD3YPfoa9doeRmMaYeVlZWuHLlivD3Z599pvC1jz/+uFnZXr16ISpK8fC3ubm5wv9PnjypcJ779+8L/w8ICEBAQIDC+cSK85l1tu6Wz63eQj9+/DhMTU0Vnm20R2hoKFJTU5GamgoTExO1Lpsxxhjr7lq9Ak9KSsKxY8dw4sQJVFVV4e7duwgLC0NZWRnq6uqgra2NvLw8WFhYAAAsLCxw8+ZNSKVS1NXVoby8HMbG3KsSY4wxpk6tXoFv2bIFeXl5yM3NRVRUFHx8fHDgwAF4e3sjOjoaABAZGYlZs2YBAGbOnInIyEgAQHR0NHx8fNr9/JsxxhhjTbX5e+Dbtm1DYGAg1q1bBxcXF4SEhAAAQkJC8MILL0Amk6F///4tPjNQld6A0Si69kClMpawxDjpOLWsnzGmXkVVpgqnc84yphyVKnAvLy94eXkBAGxsbJCSktJsHj09PRw5ckQtwT1sgPNqZMZUtj7jQ57G01j/9Hq1x8IYa7/MYsXtargvdMaUI6q+0BljjDHWSDQV+K1vl8HT/KxKZQ7hkNCvMmOa9vCABwzwND+rMKf9D/tz3rIuryvks2gq8IbqUuj2qFKpjBRSfp7G2CPKysoQEBCAESNGwM7ODhcvXkRJSQn8/Pxga2sLPz8/lJaWAgCICCtWrIBMJoOjoyPS07k/bGsAAB5OSURBVNPVFodujyqFOT1OOo7zljEliKYCb4sJmCCMZMNYWygz/GBJSQmee+45ODo6YuzYsUIXi8XFxZg8eTIcHBywdOlSoWtGAPj888/h7u4OZ2dnvPTSS6ivr++0bQoLC8PUqVNx7do1ZGZmws7ODlu3boWvry+ysrLg6+uLrVu3AmjslCIrKwtZWVkIDw/HsmXLOjy+18a/xnnLOkR3y2fRjEbGWN6ZwGbT+gyeDsNhL6ChrhK3Ehc3e72fTQD62QSgvqoEBeeXN3lN+rRy35BobfhBS0tLuLi44OjRo0hISEBQUBAuXbqEjRs3wtPTE2+99Ra++eYbYbyAn376CYcOHUJSUhJ0dHSwfPlyHDhwAEFBQW14V1RTXl6Oc+fOCT1Q9ezZEz179kRMTAwSExMBNHaN7OXlhW3btiEmJgZBQUGQSCQYO3YsysrKUFBQAHNz8w6PlXVvnM/t160r8L3Yi7OfnW3zqDWMAa0PP3jjxg18+WXj2NU+Pj4oLi7G3bt3ce7cOXz11VcAgOnTp8PIyAgAEB8fj7S0NIwZMwYAUFlZCVNTxV+pUrecnByYmJhg8eLFyMzMhKurK3bu3InCwkKhUh44cCAKCwsBNO0aGfiz2+RHK3BVu0Z+HPk40Zy3rCN0p3wWTQXey2w8Cn+q0XQYTIMed4bdQ7vXY1/X0uuv9Bn6o1obflBHR0el5RERgoODsWVL539dqq6uDunp6fjoo4/g4eGBsLAw4Xa5nEQiUbnzpdDQUISGhgIA3NzclCpTWDlIpXWw7oXzuf1E8wzceNQKXClx0nQYjDUzceJEHDhwAEDjeMADBgxAv379mgw/ePLkSaFhmK+vL6Kjo3H79m0AQElJCW7cuNEpsUqlUkilUnh4NI7FHRAQgPT0dJiZmaGgoAAAUFBQIFxByLtGlnu42+T2ulLixDnNuhwx5bNoKnDGuqoNGzYgLS0Njo6OWLt2rdCV8Pr163Hu3Dk4ODjgq6++wuDBgwEA9vb2ePfddzF58mQ4OjrCz89PqDw72sCBA2FpaYnr168DaLz9Z29v36QL5Ee7Rt63bx+ICMnJyTAwMODn36xbE1M+i+YWev7ZRfAalI3EW36aDoU9QZQdfvDo0aPNyhobG+P06dMKlztv3jzMmzdPvcEq6aOPPsKCBQtQU1MDGxsb7N27Fw0NDZg7dy4iIiIwZMgQHD58GAAwbdo0nDhxAjKZDPr6+ti7d6/a4vAaFAcAnNOs03S3fBZNBU71VdCS1Gk6DMZEz9nZGampqc2mx8fHN5smkUiwa9euDomD85mx9uFb6IwxxpgIcQXOurSHO0tgzfH7w8SE99fHU/X94QqcdVl6enooLi7mpG8BEaG4uBh6enqaDoWxVnE+P15b8lk0z8B7W/gg/8c4lcoMwzBMHja5gyJiHU0qlSIvL6/dHYN0Z3p6epBKpZoOo03yKywVTp8xbEYnR8I6A+dz61TNZ9FU4EZ2obh2WLWm+dwXurjp6OjA2tpa02GwDnKtbKTC6Zyz3RPns/rxLXTGGGNMhERTgeedCYSvxUmVyuzFXqFfZcZY1+JrcVJhTnt95sV5y5gSRHMLvS2c4YznnJ/TdBiMMRUscl6k6RAYE4VuXYG7wIUPBoyJDOcsY8pp9RZ6VVUV3N3d4eTkBAcHB6xfvx5A47CEHh4ekMlkmDdvHmpqGkcKq66uxrx58yCTyeDh4YHc3NwO3YDHqUAFih4UaWz9jDHVFT0o4rxlTAmtVuC6urpISEhAZmYmLl26hNjYWCQnJ2PNmjVYtWoVsrOzYWRkJAxuHhERASMjI2RnZ2PVqlVYs2ZNh29ESw7jMAIOB2hs/Ywx1QUcDuC8ZUwJrVbgEokEffr0AQDU1taitrYWEokECQkJCAhoTLLg4GCh8/eYmBgEBwcDaByqMD4+Xi1f3O8zeDp+u89fQWCsu/jtvjXnNGPtoFQr9Pr6ejg7O8PU1BR+fn4YOnQoDA0Noa3d+AhdKpUiPz8fAJCfnw9Ly8YOGrS1tWFgYIDi4uJmywwPD4ebmxvc3NyU+mK/4bAXkFU+QukNY4x1bVnlIzinGWsHpSpwLS0tXLp0CXl5eUhJScG1a9faveLQ0FCkpqYiNTUVJiYmrc7fUFfJoxcx1o1oSeo4pxlrB5W+B25oaAhvb29cvHgRZWVlqKtrTL68vDxYWFgAACwsLHDz5k0AQF1dHcrLy2FsbNzuQG8lLhbGD2aMiZ/XoDjOacbaodUK/M6dOygrKwMAVFZWIi4uDnZ2dvD29kZ0dDQAIDIyErNmzQIAzJw5E5GRkQCA6Oho+Pj4QCKRdFT8jDHG2BOp1e+BFxQUIDg4GPX19WhoaMDcuXMxY8YM2NvbIzAwEOvWrYOLiwtCQkIAACEhIXjhhRcgk8nQv39/REVFdfhGMMYYY0+aVitwR0dHZGRkNJtuY2ODlJSUZtP19PRw5MgR9UTHGGOMMYVE0xc6Y4wxxv4kmq5U+9kE4NfLR1Uqw32hM9Z1/XpXpnA6d6XKmHJEVYHn3PtRpTLcFzpjXVfOPVuF0zlnGVOOaG6h11eVQLdHlUpluC90xrou3R5VCnOa+0JnTDmiqcALzi+Hp/lZlcpwX+iMdV2e5mcV5jT3hc6YckRzC70txmM85o+br+kwGGMq+Nu4v2k6BMZEoVtX4MMxHM8Of1bTYTDGVMA5y5hyRHMLvS2KUITrRdc1HQZjTAXXi65z3jKmhG5dgf8f/g8vHX9J02Ew1qXU19fDxcUFM2bMAADk5OTAw8MDMpkM8+bNQ01NDQCguroa8+bNg0wmg4eHB3JzczslvpeOv8R5y5gSRFOBG9gu5KEHGVODnTt3ws7OTvh7zZo1WLVqFbKzs2FkZISIiAgAQEREBIyMjJCdnY1Vq1ZhzZo1ao2DhxNlrH1EU4H3HTIDv9231nQYjIlaXl4evvnmGyxduhQAQERISEhAQEBjq+/g4GAcPdrYYVJMTAyCg4MBAAEBAYiPjwcRqS2W3+5bc04z1g6iqcBrK25BX7tC02EwJmorV67Ee++9hx49GlO/uLgYhoaG0NZubM8qlUqRn58PAMjPz4elpSUAQFtbGwYGBiguLla43PDwcLi5ucHNzQ137txRKhZ97QrOacbaQTQVeOHFVzHO7Jymw2BMtI4fPw5TU1O4urqqfdmhoaFITU1FamoqTExMlCozzuwc5zRj7dCtv0bGGPtTUlISjh07hhMnTqCqqgp3795FWFgYysrKUFdXB21tbeTl5cHCwgIAYGFhgZs3b0IqlaKurg7l5eUwNjbW8FYwxuREcwXOGGufLVu2IC8vD7m5uYiKioKPjw8OHDgAb29vREdHAwAiIyMxa9YsAMDMmTMRGRkJAIiOjoaPjw8kEonG4meMNcUVOGNPuG3btmH79u2QyWQoLi5GSEgIACAkJATFxcWQyWTYvn07tm7dquFIGWMP41vojD2BvLy84OXlBQCwsbFBSkpKs3n09PRw5MiRTo6MMaYs0VTghiOW4tqlKJXKcF/ojHVd18pGKpzOfaEzphzRVOB9pE8jvyJJpTLcFzpjXVd+haXC6ZyzjClHNM/Aa+7+gr465SqV4b7QGeu6+uqUK8xp7gudMeW0WoHfvHkT3t7esLe3h4ODA3bu3AkAKCkpgZ+fH2xtbeHn54fS0lIAjT07rVixAjKZDI6OjkhPT1dLoLdT3oC76QWVynBf6Ix1Xe6mFxTmNPeFzphyWq3AtbW18f777+Pq1atITk7Grl27cPXqVWzduhW+vr7IysqCr6+v0EL15MmTyMrKQlZWFsLDw7Fs2bIO34iW+MIXm303a2z9jDHVbfbdzHnLmBJafQZubm4Oc3NzAEDfvn1hZ2eH/Px8xMTEIDExEUBj/8leXl7Ytm0bYmJiEBQUBIlEgrFjx6KsrAwFBQXCMjrTYAzGeMvxnb5exljbxe2Ja/wXcU2mr1+/XhPhMNZlqfQMPDc3FxkZGfDw8EBhYaFQKQ8cOBCFhYUAmvafDDTtW/lhbek7WVW/4TdcuKnabXfGmGb99scPY+zxlK7A79+/D39/f+zYsQP9+vVr8ppEIlG5h6a29J2sqnjE4x/x/+iQZTPGOkb8Hz+MscdT6mtktbW18Pf3x4IFCzBnzhwAgJmZmXBrvKCgAKampgD+7D9Z7uG+lduj/8hXcDx9v8rlcm/kYuPGjc2m8+04xjTrSomTpkNgTNRavQInIoSEhMDOzg6vvvqqMP3hfpIf7T953759ICIkJyfDwMBALc+/9Qd6orByULuXwxjrGgorB3FOM9YOrV6BJyUlYf/+/Rg1ahScnZ0BAJs3b8batWsxd+5cREREYMiQITh8+DAAYNq0aThx4gRkMhn09fWxd+9etQRaXXoVhj2LUVbDoyEx1h0Y9mwcW5xzmrG2abUC9/T0BBEpfC0+vvlzKolEgl27drU/skfcSXsbria5iM9/Ru3LZox1PleTxv7XOacZaxvR9MTGGGOMsT9xBc4YY4yJEFfgjDHGmAhxBc4YY4yJkGiGEzV2eh0xaXtUKuML3w6KhjHWXpnFrgqnc94yphzRVOC9TFxRVHVcpTKDMbiDomGMtVdRlanC6Zy3jClHNLfQK++kYYDebZXKcJ/KjHVdA/RuK8xpzlvGlCOaCrw4859wMk5TqQz3qcxY1+VknKYwpzlvGVOOaG6ht8WzeFbTITDGVMR5y5hyunUFPgADNB0CY0xFnLeMKUc0t9Db4vofP4wx8eC8ZUw53foK/AIuAACGY7iGI2GMKYvzljHliKYCN3F9C19+/19Nh8EYU5O0O+6aDoExURNNBa5rZM/DDjLWjXA+M9Y+onkG/uD38zDrdUvTYTAmajdv3oS3tzfs7e3h4OCAnTt3AgBKSkrg5+cHW1tb+Pn5obS0FABARFixYgVkMhkcHR2Rnp6utljMet3inGasHURTgZdc+TdG9s/UdBiMiZq2tjbef/99XL16FcnJydi1axeuXr2KrVu3wtfXF1lZWfD19cXWrVsBACdPnkRWVhaysrIQHh6OZcuWqS2Wkf0zOacZawfRVOCMsfYzNzfH6NGjAQB9+/aFnZ0d8vPzERMTg+DgYABAcHAwjh49CgCIiYlBUFAQJBIJxo4di7KyMhQUFGgsfsbYn0TzDFzdNm7c2OJr69ev78RIGNOM3NxcZGRkwMPDA4WFhTA3NwcADBw4EIWFhQCA/Px8WFpaCmWkUiny8/OFeeXCw8MRHh4OALhz504nbQFjTza+AmfsCXT//n34+/tjx44d6NevX5PXJBIJJBKJSssLDQ1FamoqUlNTYWJios5QGWMt4AqcsSdMbW0t/P39sWDBAsyZMwcAYGZmJtwaLygogKlp40hhFhYWuHnzplA2Ly8PFhYWnR80Y6yZVivwJUuWwNTUFCNHjhSmaaLFqqn7JqTcHq9SmWf/+GGMNSIihISEwM7ODq+++qowfebMmYiMjAQAREZGYtasWcL0ffv2gYiQnJwMAwODZrfP2yrl9niFOc15y5hyWq3AFy1ahNjY2CbTNNFitWe/obhXa6BSmQF//DDGGiUlJWH//v1ISEiAs7MznJ2dceLECaxduxZxcXGwtbXFmTNnsHbtWgDAtGnTYGNjA5lMhhdffBG7d+9WWyz3ag0U5jTnLWPKabUR26RJk5Cbm9tkWkxMDBITEwE0tlj18vLCtm3bWmyxqo4z9vt5Z2DR+ybyKyxbn/kP8v6UuUtGxhp5enqCiBS+Fh/ffAhPiUSCXbt2dUgsFr0bb80/mtOct4wpp03PwFVtsapIeHg43Nzc4ObmplSr1bJrn2KE4RWV4rzwxw9jrOsZYXhFYU5z3jKmnHZ/jawtLVaBxlaroaGhAAA3N7f2hqHQXMztkOUyxjoO5y1jymnTFbhYWqz2/uOHMSYenLeMKadNFbgmWqy2RcYfP4wx8eC8ZUw5rd5Cnz9/PhITE1FUVASpVIqNGzdi7dq1mDt3LiIiIjBkyBAcPnwYQGOL1RMnTkAmk0FfXx979+7t8A14nEu4BABwgYtK5VrqpY17aGOs47WUt9x7ImNNtVqBf/HFFwqnd3aLVbNx2/HFdzs6ZNmMsc53sXCSpkNgTNRE0xe6Tu9BeFDHz8UY6y44nxlrH9F0pXrvxnEM7pOj6TAYY2oyuE8O5zRj7SCaCrw863PYGlzTdBiMMTWxNbjGOc1YO4imAmeMMcbYn7gCZ4wxxkRINI3YugJFX2MJzs2FlZVV5wfDGBPwVz/Zk4ivwBljjDEREs0VuLnnbnx+8Z8qlemsPpVzc3MRyVcAjKnkfIG3wuncFzpjyhFNBa6l1x/VDXoqleH+lBnrulrKZ85bxpQjmlvod3+NhnXfLJXKcJ/KjHVd1n2zFOY05y1jyhFVBW7TL1ulMpf++GGMdT02/bIV5jTnLWPKEc0t9LZYjMWaDoExpiJ15u3DrdODc3MBQGivwu1TmNiJ5gqcMcYYY3/q1lfgSUgCAEzABI3FwN9PZUw1nZW3nJtM7Lr1FfjPf/wwxsSD85Yx5YjmCnyQ1158tnmzpsNQm5bO/tuKrxqY2CTe8tN0CIyJmmgq8B7avVBPogm30/HtQCY2XTWfH3dyzfnEupKumUEKlP28H7YG15BVPkLToTDG1EA+lKiYcppPlFlXIpoK/P5v32Bwn1xRJXtXwFcTrKsa3CcHgLgqcFVx/rGOJJoKnKkfX00wph7qbtPCmDI6pAKPjY1FWFgY6uvrsXTpUqxdu7YjVsM6SFsORi1V+txYr2260skV53PH6EqfMRMntVfg9fX1ePnllxEXFwepVIoxY8Zg5syZsLe3V/eqWBei6SsQvlXZMTifO19b9mV1nnQz8VB7BZ6SkgKZTAYbGxsAQGBgIGJiYjjhmVq05UClzpOLzrrT0FVwPnct6tzPuts+25bc7IwToo68uJAQEbVrCY+Ijo5GbGwsPv30UwDA/v378d133+Hf//53k/nCw8MRHh4OALh27RpGjGi9IcudO3dgYmKiznA7hRjjFmPMAMctl5ubi6KionYvp6PyWZOfk6b3kSd123ndbddSPmusEVtoaChCQ0NVKuPm5obU1NQOiqjjiDFuMcYMcNyaomo+a3J7Nf1eP6nbzutWP7V3pWphYYGbN28Kf+fl5cHCwkLdq2GMdQLOZ8a6LrVX4GPGjEFWVhZycnJQU1ODqKgozJw5U92rYYx1As5nxrourQ0bNmxQ5wJ79OgBW1tbLFy4EB999BEWLlwIf39/tS3f1dVVbcvqTGKMW4wxAxy3OnVkPmtyezX9Xj+p287rVi+1N2JjjDHGWMfr1sOJMsYYY90VV+CMMcaYCImiAo+NjcXw4cMhk8mwdetWTYejlCVLlsDU1BQjR47UdCgquXnzJry9vWFvbw8HBwfs3LlT0yEppaqqCu7u7nBycoKDg4Ooepmqr6+Hi4sLZsyYoelQOkVH53NL+3BJSQn8/Pxga2sLPz8/lJaWAgCICCtWrIBMJoOjoyPS09PbHcOjn2lOTg48PDwgk8kwb9481NTUAACqq6sxb948yGQyeHh4IDc3t13rLSsrQ0BAAEaMGAE7OztcvHix07b7gw8+gIODA0aOHIn58+ejqqqqw7Zb0fG1LdsZGRkJW1tb2NraIjIyss3rfv311zFixAg4Ojpi9uzZKCsrE17bsmULZDIZhg8fjlOnTgnT1ZIH1MXV1dWRjY0N/fLLL1RdXU2Ojo70448/ajqsVv3vf/+jtLQ0cnBw0HQoKrl16xalpaUREdHdu3fJ1tZWFO93Q0MD3bt3j4iIampqyN3dnS5evKjhqJTz/vvv0/z582n69OmaDqXDdUY+t7QPv/7667RlyxYiItqyZQutXr2aiIi++eYbmjp1KjU0NNDFixfJ3d293TE8+pn+5S9/oS+++IKIiF566SXavXs3ERHt2rWLXnrpJSIi+uKLL2ju3LntWm9QUBB98sknRERUXV1NpaWlnbLdeXl5ZGVlRQ8ePCCixu3du3dvh223ouOrqttZXFxM1tbWVFxcTCUlJWRtbU0lJSVtWvepU6eotraWiIhWr14trPvHH38kR0dHqqqqol9//ZVsbGyorq5ObXnQ5SvwCxcu0OTJk4W/N2/eTJs3b9ZgRMrLyckRXQX+qJkzZ9Lp06c1HYZKKioqyMXFhZKTkzUdSqtu3rxJPj4+FB8f/0RU4JrIZ/k+PGzYMLp16xYRNVbyw4YNIyKi0NBQOnjwoDD/w/O1xaOfaUNDAxkbGwsH+Iffg8mTJ9OFCxeIiKi2tpaMjY2poaGhTestKysjKyurZuU7Y7vz8vJIKpVScXEx1dbW0vTp0yk2NrZDt/vR46uq23nw4EEKDQ0Vpj86nyrrfthXX31Fzz//PBE137/l262uPOjyt9Dz8/NhaWkp/C2VSpGfn6/BiJ4cubm5yMjIgIeHh6ZDUUp9fT2cnZ1hamoKPz8/UcS9cuVKvPfee+jRo8unolp0dj4/vA8XFhbC3NwcADBw4EAUFhZ2SEyPfqbFxcUwNDSEtrZ2s+U/vG5tbW0YGBiguLi4TevNycmBiYkJFi9eDBcXFyxduhQVFRWdst0WFhZ47bXXMHjwYJibm8PAwACurq6dst1yqm5nR+2Le/bswTPPPNMp634yjhpMZffv34e/vz927NiBfv36aTocpWhpaeHSpUvIy8tDSkoKrly5oumQHuv48eMwNTXV+HeSu6vH7cMSiQQSiUTt69TkZ1pXV4f09HQsW7YMGRkZ6N27d7Nnqx213aWlpYiJiUFOTg5u3bqFiooKxMbGqn09yuqo7WzNpk2boK2tjQULFnTK+rp8Bc5dOXa+2tpa+Pv7Y8GCBZgzZ46mw1GZoaEhvL29NXoAUUZSUhKOHTsGKysrBAYGIiEhAQsXLtR0WB2qs/JZ0T5sZmaGgoICAEBBQQFMTU3VHpOizzQsLAxlZWWoq6trtvyH111XV4fy8nIYGxu3ad1SqRRSqVS48xQQEID09PRO2e4zZ87A2toaJiYm0NHRwZw5c5CUlNQp2y2n6naqe1/87LPPcPz4cRw4cEA4eejodXf5Cpy7cuxcRISQkBDY2dnh1Vdf1XQ4Srtz547Q8rOyshJxcXFKjXCnSVu2bEFeXh5yc3MRFRUFHx8ffP7555oOq0N1Rj63tA/PnDlTaGkcGRmJWbNmCdP37dsHIkJycjIMDAyEW7GqUvSZHjhwAN7e3oiOjla4bnlM0dHR8PHxafOV48CBA2FpaYnr168DAOLj42Fvb98p2z148GAkJyfjwYMHICJh3Z2x3XKqbueUKVNw+vRplJaWorS0FKdPn8aUKVPatO7Y2Fi89957OHbsGPT19ZvEFBUVherqauTk5CArKwvu7u7qywOVn5prwDfffEO2trZkY2ND7777rqbDUUpgYCANHDiQtLW1ycLCgj799FNNh6SUb7/9lgDQqFGjyMnJiZycnOibb77RdFityszMJGdnZxo1ahQ5ODjQxo0bNR2SSs6ePftENGIj6vh8bmkfLioqIh8fH5LJZOTr60vFxcVE1PgNhuXLl5ONjQ2NHDmSvv/+e7XE8fBn+ssvv9CYMWNo6NChFBAQQFVVVUREVFlZSQEBATR06FAaM2YM/fLLL+1aZ0ZGBrm6utKoUaNo1qxZVFJS0mnb/dZbb9Hw4cPJwcGBFi5cSFVVVR223YqOr23ZzoiICBo6dCgNHTqU9uzZ0+Z1Dx06lKRSqbC/yVvYExG9++67ZGNjQ8OGDaMTJ04I09WRB9yVKmOMMSZCXf4WOmOMMcaa4wqcMcYYEyGuwBljjDER4gqcMcYYEyGuwBnrQlQZBGfVqlVwdnaGs7Mzhg0bBkNDw06IkDHWVXArdMa6kHPnzqFPnz4ICgpSqSe5jz76CBkZGdizZ08HRscY60r4CpyxLmTSpEno379/k2m//PILpk6dCldXV0ycOBHXrl1rVu6LL77A/PnzOytMxlgXoK3pABhjjxcaGor//ve/sLW1xXfffYfly5cjISFBeP3GjRvIycmBj4+PBqNkjHU2rsAZ68Lu37+PCxcu4C9/+Yswrbq6usk8UVFRCAgIgJaWVmeHxxjTIK7AGevCGhoaYGhoiEuXLrU4T1RUFHbt2tWJUTHGugJ+Bs5YF9avXz9YW1vjyJEjABoH6sjMzBRev3btGkpLSzFu3DhNhcgY0xCuwBnrQubPn49x48bh+vXrkEqliIiIwIEDBxAREQEnJyc4ODggJiZGmD8qKgqBgYEaGfuYMaZZ/DUyxhhjTIT4CpwxxhgTIa7AGWOMMRHiCpwxxhgTIa7AGWOMMRHiCpwxxhgTIa7AGWOMMRHiCpwxxhgTof8PjjoRzyLEsV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4724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3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relations entre les variables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19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8" y="2115820"/>
            <a:ext cx="8281286" cy="398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Connecteur droit 27"/>
          <p:cNvCxnSpPr/>
          <p:nvPr/>
        </p:nvCxnSpPr>
        <p:spPr>
          <a:xfrm>
            <a:off x="1058641" y="4620156"/>
            <a:ext cx="12829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368314" y="4928761"/>
            <a:ext cx="973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5685739" y="5273590"/>
            <a:ext cx="1094895" cy="513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6496801" y="5261606"/>
            <a:ext cx="912091" cy="42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2954066" y="2719437"/>
            <a:ext cx="5362350" cy="3517875"/>
            <a:chOff x="3166611" y="2694289"/>
            <a:chExt cx="4987601" cy="3272027"/>
          </a:xfrm>
        </p:grpSpPr>
        <p:sp>
          <p:nvSpPr>
            <p:cNvPr id="37" name="ZoneTexte 36"/>
            <p:cNvSpPr txBox="1"/>
            <p:nvPr/>
          </p:nvSpPr>
          <p:spPr>
            <a:xfrm>
              <a:off x="5473168" y="2694289"/>
              <a:ext cx="268104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smtClean="0">
                  <a:solidFill>
                    <a:srgbClr val="CC00CC"/>
                  </a:solidFill>
                  <a:ea typeface="Yu Gothic Light" panose="020B0300000000000000" pitchFamily="34" charset="-128"/>
                </a:rPr>
                <a:t>Variables les plus corrélées à SEU 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LargestPropertyUseGFA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PropertyGFABuilding(s)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PropertyGFATotal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SecondLargestPropertyUseTypeGFA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50" smtClean="0">
                  <a:solidFill>
                    <a:srgbClr val="CC00CC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ThirdLargestPropertyUSseTypeGFA</a:t>
              </a:r>
              <a:endParaRPr lang="fr-FR" sz="1050">
                <a:solidFill>
                  <a:srgbClr val="CC00CC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3166611" y="3208276"/>
              <a:ext cx="2742358" cy="2758040"/>
              <a:chOff x="3166611" y="3208276"/>
              <a:chExt cx="2742358" cy="27580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712103" y="4329492"/>
                <a:ext cx="1172317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166611" y="4329492"/>
                <a:ext cx="315729" cy="166308"/>
              </a:xfrm>
              <a:prstGeom prst="rect">
                <a:avLst/>
              </a:prstGeom>
              <a:noFill/>
              <a:ln w="38100">
                <a:solidFill>
                  <a:srgbClr val="CC00C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3325213" y="3208276"/>
                <a:ext cx="2583756" cy="2758040"/>
                <a:chOff x="3325213" y="3208276"/>
                <a:chExt cx="2583756" cy="2758040"/>
              </a:xfrm>
            </p:grpSpPr>
            <p:sp>
              <p:nvSpPr>
                <p:cNvPr id="38" name="Arc 37"/>
                <p:cNvSpPr/>
                <p:nvPr/>
              </p:nvSpPr>
              <p:spPr>
                <a:xfrm rot="1594442" flipH="1">
                  <a:off x="4171530" y="3208276"/>
                  <a:ext cx="1188988" cy="2758040"/>
                </a:xfrm>
                <a:prstGeom prst="arc">
                  <a:avLst/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rot="3234020" flipH="1">
                  <a:off x="3605808" y="3065087"/>
                  <a:ext cx="2022565" cy="2583756"/>
                </a:xfrm>
                <a:prstGeom prst="arc">
                  <a:avLst>
                    <a:gd name="adj1" fmla="val 17300108"/>
                    <a:gd name="adj2" fmla="val 3074269"/>
                  </a:avLst>
                </a:prstGeom>
                <a:ln>
                  <a:solidFill>
                    <a:srgbClr val="CC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</p:grpSp>
      <p:grpSp>
        <p:nvGrpSpPr>
          <p:cNvPr id="45" name="Groupe 44"/>
          <p:cNvGrpSpPr/>
          <p:nvPr/>
        </p:nvGrpSpPr>
        <p:grpSpPr>
          <a:xfrm>
            <a:off x="481429" y="2605319"/>
            <a:ext cx="5222317" cy="3484682"/>
            <a:chOff x="866775" y="2588146"/>
            <a:chExt cx="4857353" cy="3241154"/>
          </a:xfrm>
        </p:grpSpPr>
        <p:sp>
          <p:nvSpPr>
            <p:cNvPr id="3" name="Rectangle 2"/>
            <p:cNvSpPr/>
            <p:nvPr/>
          </p:nvSpPr>
          <p:spPr>
            <a:xfrm>
              <a:off x="866775" y="2619375"/>
              <a:ext cx="1761009" cy="876300"/>
            </a:xfrm>
            <a:prstGeom prst="rect">
              <a:avLst/>
            </a:pr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3158991" y="2750820"/>
              <a:ext cx="903243" cy="617220"/>
              <a:chOff x="3158991" y="2750820"/>
              <a:chExt cx="903243" cy="61722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158991" y="2750820"/>
                <a:ext cx="339090" cy="609600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723144" y="3020184"/>
                <a:ext cx="339090" cy="347856"/>
              </a:xfrm>
              <a:prstGeom prst="rect">
                <a:avLst/>
              </a:prstGeom>
              <a:noFill/>
              <a:ln w="38100">
                <a:solidFill>
                  <a:srgbClr val="0000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908276" y="2588146"/>
              <a:ext cx="2815852" cy="787617"/>
              <a:chOff x="2889452" y="2592000"/>
              <a:chExt cx="3177692" cy="78761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4206567" y="2592000"/>
                <a:ext cx="186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Forte corrélation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des surfaces</a:t>
                </a:r>
              </a:p>
              <a:p>
                <a:r>
                  <a:rPr lang="fr-FR" sz="1050" smtClean="0">
                    <a:solidFill>
                      <a:srgbClr val="000099"/>
                    </a:solidFill>
                    <a:ea typeface="Yu Gothic Light" panose="020B0300000000000000" pitchFamily="34" charset="-128"/>
                  </a:rPr>
                  <a:t>(GFA) entre elles</a:t>
                </a:r>
                <a:endParaRPr lang="fr-FR" sz="1050">
                  <a:solidFill>
                    <a:srgbClr val="000099"/>
                  </a:solidFill>
                  <a:ea typeface="Yu Gothic Light" panose="020B0300000000000000" pitchFamily="34" charset="-128"/>
                </a:endParaRPr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2889452" y="2739331"/>
                <a:ext cx="1339117" cy="640286"/>
                <a:chOff x="2889452" y="2739331"/>
                <a:chExt cx="1339117" cy="640286"/>
              </a:xfrm>
            </p:grpSpPr>
            <p:sp>
              <p:nvSpPr>
                <p:cNvPr id="20" name="Arc 19"/>
                <p:cNvSpPr/>
                <p:nvPr/>
              </p:nvSpPr>
              <p:spPr>
                <a:xfrm rot="3984414" flipH="1">
                  <a:off x="3312870" y="2317905"/>
                  <a:ext cx="492282" cy="1339117"/>
                </a:xfrm>
                <a:prstGeom prst="arc">
                  <a:avLst/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678813" flipH="1">
                  <a:off x="3977022" y="2739331"/>
                  <a:ext cx="238194" cy="640286"/>
                </a:xfrm>
                <a:prstGeom prst="arc">
                  <a:avLst>
                    <a:gd name="adj1" fmla="val 16081477"/>
                    <a:gd name="adj2" fmla="val 0"/>
                  </a:avLst>
                </a:prstGeom>
                <a:ln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/>
                </a:p>
              </p:txBody>
            </p:sp>
          </p:grpSp>
        </p:grpSp>
        <p:sp>
          <p:nvSpPr>
            <p:cNvPr id="40" name="Forme libre 39"/>
            <p:cNvSpPr/>
            <p:nvPr/>
          </p:nvSpPr>
          <p:spPr>
            <a:xfrm>
              <a:off x="2571750" y="4905375"/>
              <a:ext cx="2257425" cy="923925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7425" h="923925">
                  <a:moveTo>
                    <a:pt x="771525" y="9525"/>
                  </a:moveTo>
                  <a:lnTo>
                    <a:pt x="2247900" y="0"/>
                  </a:lnTo>
                  <a:lnTo>
                    <a:pt x="2257425" y="152400"/>
                  </a:lnTo>
                  <a:lnTo>
                    <a:pt x="619125" y="923925"/>
                  </a:lnTo>
                  <a:lnTo>
                    <a:pt x="295275" y="914400"/>
                  </a:lnTo>
                  <a:lnTo>
                    <a:pt x="0" y="409575"/>
                  </a:lnTo>
                  <a:lnTo>
                    <a:pt x="866775" y="0"/>
                  </a:lnTo>
                </a:path>
              </a:pathLst>
            </a:custGeom>
            <a:noFill/>
            <a:ln>
              <a:solidFill>
                <a:srgbClr val="0000F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93237" y="3940771"/>
            <a:ext cx="7353874" cy="2048850"/>
            <a:chOff x="1156792" y="3830270"/>
            <a:chExt cx="6839946" cy="1905665"/>
          </a:xfrm>
        </p:grpSpPr>
        <p:sp>
          <p:nvSpPr>
            <p:cNvPr id="13" name="Rectangle 12"/>
            <p:cNvSpPr/>
            <p:nvPr/>
          </p:nvSpPr>
          <p:spPr>
            <a:xfrm>
              <a:off x="1156792" y="4331368"/>
              <a:ext cx="1440160" cy="5977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6136161" y="3830270"/>
              <a:ext cx="1860577" cy="957044"/>
              <a:chOff x="6136161" y="3830270"/>
              <a:chExt cx="1860577" cy="957044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6136161" y="3830270"/>
                <a:ext cx="18605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050" smtClean="0">
                    <a:solidFill>
                      <a:srgbClr val="FF0000"/>
                    </a:solidFill>
                    <a:ea typeface="Yu Gothic Light" panose="020B0300000000000000" pitchFamily="34" charset="-128"/>
                  </a:rPr>
                  <a:t>Forte corrélation des deux variables à prédire</a:t>
                </a:r>
                <a:endParaRPr lang="fr-FR" sz="1050">
                  <a:solidFill>
                    <a:srgbClr val="FF0000"/>
                  </a:solidFill>
                  <a:ea typeface="Yu Gothic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529547" y="4602480"/>
                <a:ext cx="339090" cy="1848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8" name="Arc 7"/>
              <p:cNvSpPr/>
              <p:nvPr/>
            </p:nvSpPr>
            <p:spPr>
              <a:xfrm rot="3895840">
                <a:off x="6464184" y="3887809"/>
                <a:ext cx="523146" cy="1129995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5597049" y="4916785"/>
              <a:ext cx="2042001" cy="819150"/>
            </a:xfrm>
            <a:custGeom>
              <a:avLst/>
              <a:gdLst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866775 w 2257425"/>
                <a:gd name="connsiteY6" fmla="*/ 0 h 923925"/>
                <a:gd name="connsiteX0" fmla="*/ 771525 w 2257425"/>
                <a:gd name="connsiteY0" fmla="*/ 9525 h 923925"/>
                <a:gd name="connsiteX1" fmla="*/ 2247900 w 2257425"/>
                <a:gd name="connsiteY1" fmla="*/ 0 h 923925"/>
                <a:gd name="connsiteX2" fmla="*/ 2257425 w 2257425"/>
                <a:gd name="connsiteY2" fmla="*/ 152400 h 923925"/>
                <a:gd name="connsiteX3" fmla="*/ 619125 w 2257425"/>
                <a:gd name="connsiteY3" fmla="*/ 923925 h 923925"/>
                <a:gd name="connsiteX4" fmla="*/ 295275 w 2257425"/>
                <a:gd name="connsiteY4" fmla="*/ 914400 h 923925"/>
                <a:gd name="connsiteX5" fmla="*/ 0 w 2257425"/>
                <a:gd name="connsiteY5" fmla="*/ 409575 h 923925"/>
                <a:gd name="connsiteX6" fmla="*/ 1162050 w 2257425"/>
                <a:gd name="connsiteY6" fmla="*/ 38100 h 923925"/>
                <a:gd name="connsiteX0" fmla="*/ 2247900 w 2257425"/>
                <a:gd name="connsiteY0" fmla="*/ 0 h 923925"/>
                <a:gd name="connsiteX1" fmla="*/ 2257425 w 2257425"/>
                <a:gd name="connsiteY1" fmla="*/ 152400 h 923925"/>
                <a:gd name="connsiteX2" fmla="*/ 619125 w 2257425"/>
                <a:gd name="connsiteY2" fmla="*/ 923925 h 923925"/>
                <a:gd name="connsiteX3" fmla="*/ 295275 w 2257425"/>
                <a:gd name="connsiteY3" fmla="*/ 914400 h 923925"/>
                <a:gd name="connsiteX4" fmla="*/ 0 w 2257425"/>
                <a:gd name="connsiteY4" fmla="*/ 409575 h 923925"/>
                <a:gd name="connsiteX5" fmla="*/ 1162050 w 2257425"/>
                <a:gd name="connsiteY5" fmla="*/ 38100 h 923925"/>
                <a:gd name="connsiteX0" fmla="*/ 1152525 w 2257425"/>
                <a:gd name="connsiteY0" fmla="*/ 9525 h 885825"/>
                <a:gd name="connsiteX1" fmla="*/ 2257425 w 2257425"/>
                <a:gd name="connsiteY1" fmla="*/ 114300 h 885825"/>
                <a:gd name="connsiteX2" fmla="*/ 619125 w 2257425"/>
                <a:gd name="connsiteY2" fmla="*/ 885825 h 885825"/>
                <a:gd name="connsiteX3" fmla="*/ 295275 w 2257425"/>
                <a:gd name="connsiteY3" fmla="*/ 876300 h 885825"/>
                <a:gd name="connsiteX4" fmla="*/ 0 w 2257425"/>
                <a:gd name="connsiteY4" fmla="*/ 371475 h 885825"/>
                <a:gd name="connsiteX5" fmla="*/ 1162050 w 225742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619125 w 2200275"/>
                <a:gd name="connsiteY2" fmla="*/ 885825 h 885825"/>
                <a:gd name="connsiteX3" fmla="*/ 295275 w 2200275"/>
                <a:gd name="connsiteY3" fmla="*/ 876300 h 885825"/>
                <a:gd name="connsiteX4" fmla="*/ 0 w 2200275"/>
                <a:gd name="connsiteY4" fmla="*/ 371475 h 885825"/>
                <a:gd name="connsiteX5" fmla="*/ 1162050 w 2200275"/>
                <a:gd name="connsiteY5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75351 w 2200275"/>
                <a:gd name="connsiteY2" fmla="*/ 26690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85825"/>
                <a:gd name="connsiteX1" fmla="*/ 2200275 w 2200275"/>
                <a:gd name="connsiteY1" fmla="*/ 38100 h 885825"/>
                <a:gd name="connsiteX2" fmla="*/ 2127726 w 2200275"/>
                <a:gd name="connsiteY2" fmla="*/ 169565 h 885825"/>
                <a:gd name="connsiteX3" fmla="*/ 619125 w 2200275"/>
                <a:gd name="connsiteY3" fmla="*/ 885825 h 885825"/>
                <a:gd name="connsiteX4" fmla="*/ 295275 w 2200275"/>
                <a:gd name="connsiteY4" fmla="*/ 876300 h 885825"/>
                <a:gd name="connsiteX5" fmla="*/ 0 w 2200275"/>
                <a:gd name="connsiteY5" fmla="*/ 371475 h 885825"/>
                <a:gd name="connsiteX6" fmla="*/ 1162050 w 2200275"/>
                <a:gd name="connsiteY6" fmla="*/ 0 h 885825"/>
                <a:gd name="connsiteX0" fmla="*/ 1152525 w 2200275"/>
                <a:gd name="connsiteY0" fmla="*/ 9525 h 876300"/>
                <a:gd name="connsiteX1" fmla="*/ 2200275 w 2200275"/>
                <a:gd name="connsiteY1" fmla="*/ 38100 h 876300"/>
                <a:gd name="connsiteX2" fmla="*/ 2127726 w 2200275"/>
                <a:gd name="connsiteY2" fmla="*/ 169565 h 876300"/>
                <a:gd name="connsiteX3" fmla="*/ 723900 w 2200275"/>
                <a:gd name="connsiteY3" fmla="*/ 819150 h 876300"/>
                <a:gd name="connsiteX4" fmla="*/ 295275 w 2200275"/>
                <a:gd name="connsiteY4" fmla="*/ 876300 h 876300"/>
                <a:gd name="connsiteX5" fmla="*/ 0 w 2200275"/>
                <a:gd name="connsiteY5" fmla="*/ 371475 h 876300"/>
                <a:gd name="connsiteX6" fmla="*/ 1162050 w 2200275"/>
                <a:gd name="connsiteY6" fmla="*/ 0 h 876300"/>
                <a:gd name="connsiteX0" fmla="*/ 1152525 w 2200275"/>
                <a:gd name="connsiteY0" fmla="*/ 9525 h 828675"/>
                <a:gd name="connsiteX1" fmla="*/ 2200275 w 2200275"/>
                <a:gd name="connsiteY1" fmla="*/ 38100 h 828675"/>
                <a:gd name="connsiteX2" fmla="*/ 2127726 w 2200275"/>
                <a:gd name="connsiteY2" fmla="*/ 169565 h 828675"/>
                <a:gd name="connsiteX3" fmla="*/ 723900 w 2200275"/>
                <a:gd name="connsiteY3" fmla="*/ 819150 h 828675"/>
                <a:gd name="connsiteX4" fmla="*/ 257175 w 2200275"/>
                <a:gd name="connsiteY4" fmla="*/ 828675 h 828675"/>
                <a:gd name="connsiteX5" fmla="*/ 0 w 2200275"/>
                <a:gd name="connsiteY5" fmla="*/ 371475 h 828675"/>
                <a:gd name="connsiteX6" fmla="*/ 1162050 w 2200275"/>
                <a:gd name="connsiteY6" fmla="*/ 0 h 828675"/>
                <a:gd name="connsiteX0" fmla="*/ 1066800 w 2114550"/>
                <a:gd name="connsiteY0" fmla="*/ 9525 h 828675"/>
                <a:gd name="connsiteX1" fmla="*/ 2114550 w 2114550"/>
                <a:gd name="connsiteY1" fmla="*/ 38100 h 828675"/>
                <a:gd name="connsiteX2" fmla="*/ 2042001 w 2114550"/>
                <a:gd name="connsiteY2" fmla="*/ 169565 h 828675"/>
                <a:gd name="connsiteX3" fmla="*/ 638175 w 2114550"/>
                <a:gd name="connsiteY3" fmla="*/ 819150 h 828675"/>
                <a:gd name="connsiteX4" fmla="*/ 171450 w 2114550"/>
                <a:gd name="connsiteY4" fmla="*/ 828675 h 828675"/>
                <a:gd name="connsiteX5" fmla="*/ 0 w 2114550"/>
                <a:gd name="connsiteY5" fmla="*/ 561975 h 828675"/>
                <a:gd name="connsiteX6" fmla="*/ 1076325 w 2114550"/>
                <a:gd name="connsiteY6" fmla="*/ 0 h 828675"/>
                <a:gd name="connsiteX0" fmla="*/ 1066800 w 2114550"/>
                <a:gd name="connsiteY0" fmla="*/ 0 h 819150"/>
                <a:gd name="connsiteX1" fmla="*/ 2114550 w 2114550"/>
                <a:gd name="connsiteY1" fmla="*/ 28575 h 819150"/>
                <a:gd name="connsiteX2" fmla="*/ 2042001 w 2114550"/>
                <a:gd name="connsiteY2" fmla="*/ 160040 h 819150"/>
                <a:gd name="connsiteX3" fmla="*/ 638175 w 2114550"/>
                <a:gd name="connsiteY3" fmla="*/ 809625 h 819150"/>
                <a:gd name="connsiteX4" fmla="*/ 171450 w 2114550"/>
                <a:gd name="connsiteY4" fmla="*/ 819150 h 819150"/>
                <a:gd name="connsiteX5" fmla="*/ 0 w 2114550"/>
                <a:gd name="connsiteY5" fmla="*/ 552450 h 819150"/>
                <a:gd name="connsiteX6" fmla="*/ 1114425 w 2114550"/>
                <a:gd name="connsiteY6" fmla="*/ 9525 h 819150"/>
                <a:gd name="connsiteX0" fmla="*/ 1066800 w 2042001"/>
                <a:gd name="connsiteY0" fmla="*/ 0 h 819150"/>
                <a:gd name="connsiteX1" fmla="*/ 2028825 w 2042001"/>
                <a:gd name="connsiteY1" fmla="*/ 9525 h 819150"/>
                <a:gd name="connsiteX2" fmla="*/ 2042001 w 2042001"/>
                <a:gd name="connsiteY2" fmla="*/ 160040 h 819150"/>
                <a:gd name="connsiteX3" fmla="*/ 638175 w 2042001"/>
                <a:gd name="connsiteY3" fmla="*/ 809625 h 819150"/>
                <a:gd name="connsiteX4" fmla="*/ 171450 w 2042001"/>
                <a:gd name="connsiteY4" fmla="*/ 819150 h 819150"/>
                <a:gd name="connsiteX5" fmla="*/ 0 w 2042001"/>
                <a:gd name="connsiteY5" fmla="*/ 552450 h 819150"/>
                <a:gd name="connsiteX6" fmla="*/ 1114425 w 2042001"/>
                <a:gd name="connsiteY6" fmla="*/ 9525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001" h="819150">
                  <a:moveTo>
                    <a:pt x="1066800" y="0"/>
                  </a:moveTo>
                  <a:lnTo>
                    <a:pt x="2028825" y="9525"/>
                  </a:lnTo>
                  <a:lnTo>
                    <a:pt x="2042001" y="160040"/>
                  </a:lnTo>
                  <a:lnTo>
                    <a:pt x="638175" y="809625"/>
                  </a:lnTo>
                  <a:lnTo>
                    <a:pt x="171450" y="819150"/>
                  </a:lnTo>
                  <a:lnTo>
                    <a:pt x="0" y="552450"/>
                  </a:lnTo>
                  <a:lnTo>
                    <a:pt x="1114425" y="9525"/>
                  </a:lnTo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610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5965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Analyse des données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analyse en composantes principales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300192" y="2230700"/>
            <a:ext cx="252028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4 premières composantes</a:t>
            </a:r>
          </a:p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principales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(PC) contiennent presque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80% de la variance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chemeClr val="accent3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1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à chauffer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</a:t>
            </a:r>
            <a:r>
              <a:rPr lang="fr-FR" sz="1600">
                <a:solidFill>
                  <a:srgbClr val="B83E4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 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>
                <a:latin typeface="Yu Gothic Medium" panose="020B0500000000000000" pitchFamily="34" charset="-128"/>
                <a:ea typeface="Yu Gothic Medium" panose="020B0500000000000000" pitchFamily="34" charset="-128"/>
              </a:rPr>
              <a:t>Nombre de bâtiments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(«</a:t>
            </a:r>
            <a:r>
              <a:rPr lang="fr-FR" sz="16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 éparpillement 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»)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05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solidFill>
                  <a:srgbClr val="3B643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Axe 3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Surfaces non chauffées </a:t>
            </a:r>
            <a:r>
              <a:rPr lang="fr-FR" sz="16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(parking)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251520" y="1844824"/>
            <a:ext cx="5640509" cy="4431103"/>
            <a:chOff x="549902" y="2188078"/>
            <a:chExt cx="5386892" cy="4231865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549903" y="2188078"/>
              <a:ext cx="5386891" cy="2562826"/>
              <a:chOff x="549903" y="2209178"/>
              <a:chExt cx="5342539" cy="2541726"/>
            </a:xfrm>
          </p:grpSpPr>
          <p:pic>
            <p:nvPicPr>
              <p:cNvPr id="8196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903" y="2209179"/>
                <a:ext cx="2664296" cy="2541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7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5244" y="2209178"/>
                <a:ext cx="2677198" cy="2541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02" y="4750904"/>
              <a:ext cx="5375401" cy="1669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AutoShape 13" descr="data:image/png;base64,iVBORw0KGgoAAAANSUhEUgAAAW8AAAC3CAYAAADdJt/iAAAABHNCSVQICAgIfAhkiAAAAAlwSFlzAAALEgAACxIB0t1+/AAAADh0RVh0U29mdHdhcmUAbWF0cGxvdGxpYiB2ZXJzaW9uMy4yLjIsIGh0dHA6Ly9tYXRwbG90bGliLm9yZy+WH4yJAAAgAElEQVR4nO3deVxN+f8H8NdtVWgRkSIq2tOoFIOyRkNiCBk7zWLJMvga62zGYDKNGGMZDCmmGDGm+dJijWos2b4KSWUZGS2S6t77+f1xfp3parmnurf1/Xw87mO6557zvm939L4fn/NZRIwxBkIIIY2KSn0nQAghpPqoeBNCSCNExZsQQhohKt6EENIIUfEmhJBGiIo3IYQ0QlS8CanCw4cPIRKJIBKJ6jsVQmRQ8SZK8eDBA4wZMwaGhoZo0aIFTExMMGzYMNy/f7++U1O6adOmQSQSYe3atfWdCmnC1Oo7AdI0jR49GsnJyRg4cCC6d++OzMxMnD17Fk+ePIG5uXm145WUlEBdXV0JmRLSSDFCFOzFixcMANPT02NSqZQ//ubNG1ZQUMA/j4+PZ0OGDGFt27ZlLVu2ZK6urqygoIClpaUxAAwA+/HHH5mRkRHz8PBgjDF248YN5uXlxdq1a8fatm3LxowZw9LT0/mY6enpbPz48axjx45MV1eXDRkyhN24caPSXN3d3RkAtnz5cta7d2+mra3NPDw8WFpaGmOMyeRSKi0tjY0dO5Z16NCB6enpMQ8PD3bp0iXGGGNTp07lzy99TJ06VREfKyEyqHgThSsuLmatWrViAFiPHj3YwoUL2dGjR9mrV6/4c27cuME0NTUZANavXz82Y8YMZm5uzl6+fClTMNu0acNmzJjBPvvsM/bkyROmr6/P1NXV2ejRo9nYsWMZAGZlZcV/MZibmzORSMSGDRvGJk+ezNTV1Vm7du3Y8+fPK8y1tHirq6uzDz74gNnZ2TEAzNnZmTFWvni/evWKde3alQFg/fv3Z2PGjGEAmLa2Nrt37x4LCQlh1tbWDABzdXVlAQEBLCQkRPkfOml2qHgTpTh06BDT1dWVaYG2b9+eJSQkMMYYmzNnDgPAvL29+WvEYjGTSCQyBTM6Opp/fcOGDQwAs7a2ZgEBASwgIIC1a9eOAWB//PEHO3z4MAPAjI2N+dfNzc35FnxFSov3ggULGGOMPX/+nKmpqTEA7ObNm+WK96FDhxgAZmZmxiQSCWOMMR8fH771zti/re81a9Yo/HMlpBT1eROl8PX1hbe3N86cOYNz585h586dePbsGb788ktERkYiLS0NAODm5sZfo6qqWi7Ou+++y//88OFDAMCdO3dw584dmfPu3buHwsJCAEBWVhaCgoLKvV4Va2trAEDbtm3Rtm1bPH36FJmZmbC0tJQ5rzQHS0tLqKhw9/utrKwAAOnp6VW+ByGKRMWbKFxJSQkuX76Mvn37wtPTE56enmjbti0WLlyI/Px8AEDXrl0BAJcvX+avk0ql5YbkaWpq8j936dIFAHcz9MiRI/zxp0+fQldXFydOnAAAODk5ITExkY+Vk5MDJmfxzNIvg+zsbGRnZwMATExMyp1XmkNKSgoYYxCJRLh79y4AwNTUFMC/X0JSqbTK9ySkVuq76U+anvz8fL57w8/Pj82aNYsZGBgwAOzrr79mjMn2ebu7u7NZs2YxKyurcn3eZWVlZTE9PT0GgA0dOpT5+/uzQYMGMTU1NZaWlibTH927d2/24YcfsuHDhzMtLS0WGxtbYa6l3SYaGhoyfd49e/ZkUqm0wj5vU1NTPu/333+fAWBaWlosNTWVMcbYmjVrGADWtWtXNn/+fBYTE6O8D5s0W1S8icKVlJSwhQsXMkdHR6anp8c0NTWZubk5W7VqFSspKeHPi4+PZ4MHD2YGBgZMW1u7wtEmb7t+/TobMWIEMzQ0ZNra2szKyooFBASw/Px8xhh3g3HixInM2NiYtWjRgpmZmbHZs2ezx48fV5hrafFevXo169u3L9PS0mLu7u7s/v37fLy3c7l//z57//33Wfv27Zmuri5zd3dnFy9e5F/PzMxkffr0YRoaGgwA27hxo0I+V0LKEjFGmzGQ5svDwwNnzpzBnj17MG3atPpOhxDBaIYlIYQ0ENWZlavU4h0VFQVLS0tYWFhg/fr1FZ5z+PBh2NjYwNbWFn5+fspMhxBCGjQnJyfB5yqt20QikaB79+44deoUTExM4OLigtDQUNjY2PDnpKamwtfXFzExMdDX18fff/8NQ0NDZaRDCCENyoULF2SGwlZ2rDJKa3knJCTAwsICZmZm0NDQwIQJE3Ds2DGZc3bu3Ik5c+ZAX18fAKhwE0KajXnz5gk6VhmljfPOyspCp06d+OcmJiYyY3oBbqwswE3EkEgkWLt2LYYNG6aslAghpN7Fx8fj4sWLeP78OQIDA/njeXl5kEgkguPU6yQdsViM1NRUxMXFITMzE/3798eNGzegp6cnc96OHTuwY8cOAMBff/0FbW3t+kiXENKEFRYW1snEquLiYrx69QpisZiftAYAOjo6CA8PFxxHacXb2NgYGRkZ/PPMzEwYGxvLnGNiYgJXV1eoq6uja9eu6N69O1JTU+Hi4iJznr+/P/z9/QEALVu2REFBgbLSJoQ0Uy1btqyT93F3d4e7uzumTZvGz8qtCaX1ebu4uCA1NRVpaWkoLi5GWFgYvL29Zc7x8fFBXFwcAG5ackpKCszMzJSVEiGENBja2tpYsmQJvLy8MHDgQP4hlNKKt5qaGoKDg+Hp6Qlra2v4+vrC1tYWq1evRmRkJADA09MTBgYGsLGxwYABA7Bx40YYGBgoKyVCCGkwJk2aBCsrK6SlpWHNmjXo0qVLuV6HqjS6GZbUbUIIUYa6ri1OTk7466+/4ODggOTkZABcj0ViYqKg62lVQUIIqQel2/oZGRnh999/R8eOHfHPP/8Ivp6KNyGE1IOVK1ciNzcX3333HebNm4e8vDxs3rxZ8PVUvAkhpI5JJBKkpqZixIgR0NXVRWxsbLVj0MJUhBBSx1RVVREaGlqrGFS8CSFEgBkzZsDQ0BB2dnYVvs4Yw/z582FhYQEHBwdcuXKlynjvvvsu5s6di3PnzuHKlSv8QygabUIIIZBfW86ePYtWrVphypQpuHnzZrnXT548iS1btuDkyZO4fPkyAgICyi0JUtaAAQPKHROJRIiJiRGUL/V5E0Iah5AQYMUK4NEjoHNn4OuvgUmT6uzt+/fvz29AXZFjx45hypQpEIlEcHNzQ05ODp48eQIjI6MKz69JP3dZ1G1CCGn4QkIAf38gPR1gjPuvvz93XEHEYjGcnZ35R+l6SkJVtBhfVlaWwvJ7G7W8CSGKU5PWsVQK5OYC//wDvHjB/bf0Ufp8927g9WvZ616/5t5LQa1vNTU1JCUlKSRWXaDiTQhRjJAQYPZsoLCQe56eDsyYAfz5J2BuXr4gl/788iXXmq6Mri5QWV/0o0eK/3PUkJDF+BSJijchzUlN+42LioCnT4HHj2UfWVn//vy//5UvwsXFwP793M+6uoCBAdCmDffo2lX2eZs25Z/r6wNqakCXLtyXwds6d671R6Io3t7eCA4OxoQJE3D58mXo6upW2t9dmadPn6JDhw6CzqXiTUhzUdpvXNr9UNpv/PIl4OpavjCXfWRnl4+nrg507Mg9bGyAO3cqfl+RiCviarUoN19/LZs7AGhrc8fryMSJExEXF4fs7GyYmJjg888/R0lJCQDgo48+gpeXF06ePAkLCwtoa2tjz5491X6PmTNn4vfffxd0Lg0VJKSp++cf4O5dYORIrptCHhUVoEOHfwtz2Yex8b8/t2nDnVuqstaxqSlQxSgNwZQ82qQua4tEIsHgwYNrNeKEWt6ENAVFRcD9+1yRTknh/lv6EFKwIyP/LcqGhoCqavVzUHbreNKkOh0aqEyqqqpQUVFBbm4udHV1axRDqcU7KioKAQEBkEgkmDVrFv7zn//IvL53714sWbKE79SfO3cuZs2apcyUCGn4KmthMsZ1YVRUoB8+5EZtlOrQAbC0BN5/H+jenfv5ww+5699masq1ymurtLDW41jsxqRVq1awt7fHkCFDZHbx+eGHHwRdr7RuE4lEgu7du+PUqVMwMTGBi4sLQkNDYWNjw5+zd+9eJCUlITg4WHBc6jYhTdrb/dIA1wo2MeH6ncv+3dfW/rcwl/7X0hLo1o27OSgktrY2sGMHFVjUfW3Zt29fhcenTp0q6HqltbwTEhJgYWHBb2s2YcIEHDt2TKZ4E0IA5OUBly4B588DGzZwXSBlSSTAs2dc4S0t0JaWXBeHSjXm2VHLuEERWqQro7TiXdFso4rm+UdERODs2bPo3r07Nm/eLHMNIU1SRgZw4QJXrC9cAJKTuS4PFRXZro+yioqAoKDav3cT6jdu7FJTU7F8+XLcvn0bb9684Y8/ePBA0PX1Oj1+5MiRePjwIZKTkzFkyJBKv4l27NjBT1kVi8V1nCUhtSCRcMV52zauaJqaci3eiROBvXuBtm2BVauAU6eAnBzu9Yo0oPHMRDGmT5+Ojz/+GGpqaoiNjcWUKVPwwQcfCA/AlOTixYts6NCh/PN169axdevWVXq+WCxmOjo6cuNqa2srJD9CauzAAcZMTRkTibj/Hjjw72sFBYzFxjL25ZeMDRvGmI4OY9ytRsaMjBgbN46xoCDG/vqLsZKSimNra/97DcA9L/seRCnqurb07NmTMcaYnZ1duWNC1KjbZMSIEThx4kSV57i4uCA1NRVpaWkwNjZGWFgYDh48KHNO2RW3IiMjYW1tXZN0CKk7FU10mTkTOHCAG0995QpQ+q9DOzuuhd23L/Duu9w4aJGo6vjUL91saGpqQiqVolu3bggODoaxsTFevXol+PoajTapapnDsk6ePIkFCxZAIpFgxowZWLFiBVavXg1nZ2d4e3tj+fLliIyMhJqaGtq0aYMff/wRVlZWVcak0SakXpmYcFPCK9Kv37+FundvbhILaTTqurYkJibC2toaOTk5WLVqFfLy8rBkyRK4ubkJul5u8Q4KCkJAQIDcY3WFijepU//8A5w5A8TEANHRVU8Br+xmI2kU6rq2XLlyBT179qzx9XKLd8+ePcttzfPOO+/g6tWrNX7T2qDiTZTq1StuFEhpsb56let51tYG+vfnhvTl5JS/TlFTwEm9qevaMmDAADx9+hRjx47F+PHjK91erTKV9nmHhobi4MGDSEtLg7e3N388Pz8fbeifg6SpKCriCnJMDPe4dInrs1ZX57o+1q4FBg4EevUCNDQqn+hShwskkaYhNjYWT58+xeHDh/Hhhx8iLy8P48ePx8qVKwVdX2nLOz09HWlpaVi+fDnWr1/PH2/dujUcHBygVpsVwmqBWt5EkMqmmEskwF9//Vusz5/n1p9WUQGcnLhCPWgQ12+trV292KRRq8/acuPGDWzYsAGHDh1CcXGxoGtoVUHS9FTUOlZXB+ztucWbcnO5Y3Z2XLEeOBBwdwf09OonX9Ig1HVtuXPnDg4dOoSIiAgYGBhg/PjxeP/992FoaCjoernF+9KlS5g3bx7u3LmD4uJiSCQStGzZEnl5eQr5A1QXFW8iV6dOQGZm+eNqasD06VyxHjAAaN++7nMjDVZd15bevXtjwoQJGDduHDp27Fjt6+X2fcydOxdhYWEYN24ckpKS8MsvvyAlJaVGyRKiFBIJkJQEnDzJPSoq3KXnVXNTWULKkrdS6qNHjzB16lTk5ORAIpFg/fr18PLyqjBWfHx87ZKRN4vHycmJMcaYvb09f8zR0VHwLCBFoxmWhDHGWHY2YwcPMvbBB4y1bcvNRFRRYaxPH8Z0dWVnKJY+TE3rO2vSgMmrLWKxmJmZmbH79++zoqIi5uDgwG7duiVzzuzZs9m2bdsYY4zdunWLmSrx75zclre2tjaKi4vh6OiIpUuXwsjICFIaz0rqmlQKXLv2b+v68mXuWNu2wLBhgJcXMHQotwcijQghSiBkpVSRSMR3Kefm5taoO0QoucV7//79kEqlCA4OxubNm5GRkYGIiAilJUQILzeXW7Dp5Engjz+4DXABwMUFWLmSK9jOzuV3faEp5kQJhKyUunbtWgwdOhRbtmxBQUEBTp8+rbR8qizeEokEn332GUJCQtCiRQusWbNGaYmQZqai4XZ+fsDNm/8W6/PnuX5qPT3A05Mr1p6ewm400tKnpJrEYjGcnZ355/7+/vD3969WjNDQUEybNg2LFy9GfHw8Jk+ejJs3b0KlzLrrI0eOhKiKNW4iIyMFvVeVxVtVVRXp6ekoLi6GhoaGwPQbvps3b8Lf3x+qqqqwsLDAjh07MHnyZDx79gwuLi7YsGED8vLy4OPjAwD47bffoKOjg+nTp2PXrl1Qrcn+fuRfFS3uNG0aMG8et5M5APToASxdyhVsN7fa7TxOiABqampISkqq9HVjY2NkZGTwzzMzM/ktHEvt3r0bUVFRALjRJG/evEF2drbM8L9PP/0UAHDkyBE8ffqUXwY2NDQU7asxAkruUMEpU6bgzp078Pb2ltlnbdGiRYLfRJEUMZynpKQE6urqALg1dW1sbCAWi7F8+XLMmzcPs2bNwr1791D0/zuaaGpqQktLCzk5OfDz86v1n6HZ69yZ25DgbVpawJYtXB/2W78UhCibvNoiFovRvXt3REdHw9jYGC4uLjh48CBsbW35c4YPH47x48dj2rRpuHPnDgYNGoSsrKwKW9rOzs7lviwqOlYZuc0Zc3NzmJubQyqVIj8/X1DQhq60cANcYX79+jX/zyVHR0dcvHgRXbp0QW5uLiQSCfT19XHo0CH8/PPP9ZVy4yeVcgs87d9fceEGgDdvuOVVCWmA1NTUEBwcDE9PT36lVFtbW5mVUr/77jvMnj0bmzdvhkgkwt69eyvtIikoKMCDBw/4G6BpaWnVapg22xmWkZGR+Oyzz9CtWzf4+fkhMTERGzZswAcffABbW1t8+umnCAgIgIqKCvr37w8A/DfiunXr6m15gEbn1i2uYIeEcOOvW7fmCnlF/w9pcSdSj+p6kk5UVBT8/f1hZmYGxhjS09Px008/wdPTU9D1St0GLSoqCpaWlrCwsJBZH+VtEREREIlEgv+5oAje3t64efMmTExMoKKigsLCQgwaNAiamppo37491NXVsW3bNvzwww84efIkWrduDScnJzg5OSE6OrrO8myUnj4FNm8GevbkpqBv2gQ4OAChodxrP/1Uft0QGspHmplhw4YhNTUVQUFB+OGHH3D37l3BhRtQYvGWSCSYM2cO/vjjD9y+fRuhoaG4fft2ufPy8/MRFBQEV1dXZaVSTlGZ3bl1dHTQsmVLbNmyBdHR0VBVVZX5AMPCwuDr64vXr1+jpKQEJSUl1drtotkoKOBa16X91YsWcUP4goKAx4+B338HJkzgivSkSdxMR1NTbh1sU1PuOY0OIc3I69evsXHjRgQHB6NHjx549OiR3B3KylLav/2FDGgHgFWrVmHZsmXYuHGjslIpJyoqCoGBgQCAbt26wd7eHh4eHlBRUcGUKVP4O8gSiQSnTp3Cnj17kJubCx8fHzDGBA/lafIkEm5lvv37gSNHuAJuagosXw588AFQ1a5INJSPNHPTp0+Hk5MTP03e2NgY48aNw4gRI4QFqMm0zOPHj8s959dff2UzZ87kn//yyy9szpw5Muf89ddfbMyYMYwxxtzd3VliYmKFsX766Sfm5OTEnJycmIaGRk1SJjVR2Ua7168z9umnjHXsyE0719VlbNYsxs6cYUwiqc+MCamxul56o3TpkbLLjTg4OAi+vspuE8aYzLjGUomJidX/mnmLVCrFokWL8N1338k919/fH0lJSUhKSqIbhXWldCx2ejq3Mkh6OrciX+fO3Bjs77/nZjf++ivXj71zJ7fTjIpSb6MQ0mRoaGigsLCQH41y//59aGpqCr6+ykooEong5eWFGzduyBz//PPP5QaWN6A9Pz8fN2/ehIeHBwDg6dOn8Pb2RmRkpMwsJ0UQkq9QzWaW6YoVsmuDAEBJCfDsGRAcDIwfz60rQgipkc8//xzDhg1DRkYGJk2ahAsXLmDv3r2Cr5fbjO3ZsycSExPh4uJSrcRcXFyQmpqKtLQ0GBsbIywsDAcPHuRf19XVRXZ2Nv/cw8MDmzZtUnjhJjVw5w7X0q5ISQkwZ07d5kNIEzRkyBD07NkTly5dAmMMQUFBaFuNBpHcf+NevnwZvXv3hrm5ORwcHGBvbw8HBwe5gcsOaLe2toavry8/oJ1u+DVARUXcUD53d+Ctm8oyOneuu5wIaeLevHkDfX196Ojo4Pbt2zh79qzga+W2vP/8888aJ+bl5VVuIfIvvviiwnPj4uJq/D6kFu7d44bp7dkDZGcD5ubAt99yk2k+/ZSWVSVESZYtW4ZDhw7B1taWX7hKJBLxkwLlkVu8TU1NAQB///033rx5U4tUSYNRUgIcPw5s384tuaqqCowaBXz0Ebf5bulNRx0dWlaVECX57bffcPfu3WrdpCxLbvGOjIzE4sWL8fjxYxgaGiI9PR3W1ta4detWjd6Q1KNHj7hRIbt3A0+ecHs9fvEFt55IRYvG01hsQpTGzMwMJSUlyiveq1atwqVLlzB48GBcvXoVsbGxOHDgQI3ejNQDiQSIiuJa2SdPcsP+vLy4Vvbw4eU3MiCE1AltbW04Ojryy3KU+uGHHwRdL7d4q6urw8DAAFKpFFKpFAMGDMCCBQtqnjGpG0+ecC3snTu5FneHDtzMx9mzuVmQhJB65e3tDW9v7xpfL7d46+np4dWrV+jfvz8mTZoEQ0NDmXW9ST16ezear77iivT27cCxY4BYDAweDAQGAt7eQJmlcAkh9Wvq1Km1ul5u8T527Bi0tLSwefNmhISEIDc3F6tXr67VmxIFqGg3milTuG4RAwNgwQLu9W7d6jdPQogMX19fHD58GPb29hWu9Z2cnCwojtzi/dNPP2H8+PEwNjau9TcFUaCKZkAyxs16zMgAWrSon7wIIVUKCgoCgGqtIFgRuZN08vPzMXToUPTr1w/BwcF49uxZrd6QKMDdu5XPgHzxggo3IUoiZI+Cw4cPw8bGBra2thVum2hkZASAG4Zd0UMoucV7zZo1uHXrFrZu3YonT57A3d0dgwcPFvwGRIFu3eJ2WLe25tbBrgjNgCREKYTsUZCamopvvvkGFy5cwK1bt/D9999XGu/SpUtwcXFBq1atoKGhAVVVVejo6AjOR/AScIaGhujQoQMMDAzw999/C34DogDJycC4cYC9PRAZye2qvnUr7UZDSB0qu0eBhoYGv0dBWTt37sScOXOgr68PADK7xr9t7ty5CA0NRbdu3VBYWIhdu3ZhTjXWDZJbvLdt2wYPDw8MGjQIL168wM6dOwV3qJNaunIFGD2aW4L1zz+Bzz7j9nhcvx74+GPajYaQOpSVlYVOnTrxz01MTJCVlSVzTkpKClJSUvDuu+/Czc0NUVFRVca0sLCARCKBqqoqpk+fLvf8suTesMzIyMD3338PR0dHwUFJLSUkAF9+CZw4AejqAmvWAAEBwP9/m/NoBiQhCiMWi2VWNfX394e/v3+1Y6SmpiIuLg6ZmZno378/bty4AT09vXLnamtro7i4GI6Ojli6dCmMjIwglUoFv5fc4v3NN99UK3lSC/Hx3HT1qCiuUH/5JTBvHlfACSFKpaamVuUm6PL2KAC41rirqyvU1dXRtWtXdO/eHampqRUuqb1//35IJBIEBwdj8+bNyMjIQEREhOB863X3+O3bt8Pe3h6Ojo7o27dvhRsUNwvnzgFDhgB9+gBJScA333CjSVaupMJNSANRdo+C4uJihIWFlZsh6ePjw6+Qmp2djZSUFH4f37eZmppCS0sLOjo6WLNmDQIDA2FhYSE4H6XtKVZ6Z/bUqVMwMTGBi4sLvL29ZTYg9vPzw0cffQSAWwBr0aJF1erzadQYA+LiuJZ2XBxgaAhs3MitOdKqVX1nRwh5S9k9CiQSCWbMmMHvUeDs7Axvb294enriv//9L2xsbKCqqoqNGzfCwMBAJk5lk3NKKWySTk0J2T2+7LCYgoKCKv9AjdbbU9i//por1F98AZw/DxgZcftBzp5dfvQIIaRBkbdHgUgkQmBgIAIDAyuNUdvJOaUqLd6tW7euspjm5eVVGbiiO7OXL18ud97WrVsRGBiI4uJixMTECMm58ahsCrtUCpiYcHtBzpxJk2oIaUbKTsR5+vQpEhISIBKJ4OLigg4dOgiOU2mfd35+PvLy8hAQEID169cjKysLmZmZ+PbbbxW6quCcOXNw//59fPvtt/jqq68qPGfHjh1wdnaGs7MzxGKxwt5b6Sqawi6VAm3acDvYzJlDhZuQZmrXrl3o1asXjhw5gvDwcLi5ueHnn38WfL2IMcaqOqFHjx64fv263GNvi4+Px9q1a/lt1EpHrSxfvrzC86VSKfT19ZGbm1tl3JYtW6KgoKDKc95Wb7vHq6hwfdtvE4m4Ik4IaTBqUltqw9LSEhcvXuT7xF+8eIE+ffrg7t27gq6XO9qkZcuWCAkJgUQigVQqRUhIiKAlYYXcmU1NTeV//v3339GtKa2A97//AWqV9ErRFHZCmj0DAwO0bt2af966detyNzerIveG5cGDBxEQEICAgACIRCK8++67OHjwoPzAAu7MBgcH4/Tp01BXV4e+vj727dsnOPEG7eBBrq9bU5NrfRcV/fsaTWEnhICbXenq6opRo0ZBJBLh2LFjcHBw4G92Llq0qMrr5XabNDQNutvkzRtuJuSOHUDfvkBoKHDmDG3iS0gjUNfdJvLqkrwuWrkt75SUFHz88cd49uwZbt68ieTkZERGRmLlypXVy7Spu3ePWzzq2jVu4aivvuJ2rqEp7ISQCixbtgwt3hqwkJ2djbZt2wq6Xm6f9+zZs/HNN99A/f+30HJwcEBYWFgNUm3Cfv0V6NmTGwp4/Djw7be05RghpEq9evXCpUuX+OcRERHo06eP4Ovltrxfv36NXr16yV5U2Y245qaoCPj0U268tpsbcOgQ3YwkhAgSEhKCGTNmwMPDA48fP8aLFy+qNddFbhVu27Yt7t+/z0/YCQ8P53eCaGGrXvgAABvMSURBVNbS0gBfX24tkoULuWVaNTTqOytCSCNhb2+PFStWYPLkyWjdujXOnj0LExMTwdfLLd5bt26Fv78//ve//8HY2Bhdu3bFgQMHapV0o3fsGDBtGjeG++hRwMenvjMihDQyM2fOxP3795GcnIyUlBSMGDEC8+bNE7whg9zibWZmhtOnT6OgoABSqVRmXGJzoyKRAIsXA4GBgJMTcPgwUMmKYYQQUhV7e3vs2rULIpEIXbt2xeXLl+UODyxL7lDBoqIiRERE4OHDhzJT01evXl3zrGuhvoYK6uTkYGx4ODplZnLT2r/7jhvHTQhpEup6qCAApKenIzU1FYMHD0ZhYSHEYrHgBrLclveoUaOgq6sLJycnaDbTYtUtJQU+R49CVSLhbkr6+tZ3SoSQRm7nzp3YsWMH/vnnH9y/fx+ZmZn46KOPEB0dLeh6ucU7MzOz+ayx/RaRRIKBMTHoe+ECnrZvj199fTGPCjchRAG2bt2KhIQEuLq6AgC6detWrc3d5RbvPn364MaNG7C3t695lo1Q67w8vB8eDtNHj/CXkxOihg2DmMZuE0IURFNTExplRqiJxeJq7Wkgd5LO+fPn4eTkBEtLSzg4OMDe3h4ODg41y7aRMLt3Dx9u3w6jJ09wZMwYnBg5kgo3IUTu1o6lIiIiIBKJqtwT093dHevWrUNhYSFOnTqFcePGYeTIkYJzkdvy/uOPPwQHa4zskpMxKDoaurm5yNXVxZMOHWB19y6et2uHw76+eNGuXX2nSAhpAIRs7QhweyEEBQXx3SGVWb9+PXbv3g17e3v89NNP8PLywqxZswTnU2nxzsvLg46OTpMeGmiXnIyRx49Do6QEAKCXmwu93Fw87NwZIR98ADFNuiGE/D8hWzsCwKpVq7Bs2TJs3LixyngqKiqYPXs2Zs+eXaN8Ki3efn5+OHHiBJycnCASiVB2RKFIJMKDBw9q9IYNyaDoaL5wl6WXm0uFm5BmRiwWw9nZmX/u7+8Pf39//rmQrR2vXLmCjIwMvPfee3KLd21VWrxLN8lMS0urcfCoqCgEBARAIpFg1qxZ+M9//iPzemBgIHbt2gU1NTW0a9cOP//8s8z+bsqmW8muPZUdJ4Q0XWpqalX2UcsjlUqxaNEi7N27V3FJVUHuDUsAePnyJRISEnD27Fn+IU9p/9Aff/yB27dvIzQ0FLdv35Y555133kFSUhKSk5MxduxYLF26tGZ/ihrK1dWt1nFCSPNlbGyMjIwM/nlmZiaMjY355/n5+bh58yY8PDzQpUsXXLp0Cd7e3nK/EF6/vc+tQHKL965du9C/f394enpizZo18PT0xNq1a+UGLts/pKGhwfcPlTVgwABoa2sDANzc3JCZmVmjP0RNRQ8ahOK3RpEUq6sjetCgOs2DENLwydvaUVdXF9nZ2Xj48CEePnwINzc3REZGynTFlHXx4kXY2NjAysoKAHD9+nV88skngvORW7yDgoKQmJgIU1NTxMbG4urVq9DT05MbuKL+oaysrErP3717N4YPHy4wbcW46eCA4yNHIkdXFwxAjq4ujo8ciZtNfCgkIaT6ym7taG1tDV9fX35rx8jIyGrHW7hwIf78809+38oePXoI6tXg85F3QosWLfjdHoqKimBlZSV4d2OhDhw4gKSkJJw5c6bC13fs2IEdO3YAgMz6Kopw08GBijUhRBAvLy94eXnJHPviiy8qPDcuLk5uvLINXABQVVUVnIvc4m1iYoKcnBz4+PhgyJAh0NfXF3RTUV7/UKnTp0/j66+/xpkzZypdO6XsXV8hO9cTQkhD16lTJ1y8eBEikQglJSUICgqCtbW14OvlFu+jR48CANauXYsBAwYgNzcXw4YNkxu4bP+QsbExwsLCyu06f/XqVXz44YeIioqCoaGh4KQJIaSx2759OwICApCVlQVjY2MMHToUW7duFXx9pX3e//zzT7mHvb09+vbti1evXskNLKR/aMmSJXj16hXGjRsHR0dHmc7/xuzx48fo2bMnWrRoIdPNs3nzZvTt2xcAtxRk3759MWrUKEilUhQXF2PmzJn1lTIhpI4xxhASEoJnz57h77//xoEDB/j+byEqbXlXNDmnlNBJOvL6h06fPi040cakTZs2iI6OxujRo/ljRUVFuHbtGv88PDwcGzZsQFxcHK5evYqEhAQq3oQ0I++++y66dOmC8ePH4/333xc0EKSsSlveaWlpePDgAdLS0so9msLsSmVq0aIF9PX1ZY7t3r0bU6dO5Z9ra2vjzZs3KCgogIqKCq5cuVKtnaMJIY1bSkoKvvrqK9y6dQs9e/bEiBEjqrXFpKBJOkeOHMGiRYuwePFi/PbbbzVOtrkqKSlBXFwcBg4cyB+bOHEifvnlF4hEIsTFxcHPzw/z58/HV199VY+ZEkLqUq9evRAYGIiEhAS0adNGpoEnj9zi/cknn2D79u2wt7eHnZ0dtm/fLniDTMLZv38//Pz8ZI7p6elh7969WL58Oe7evYu7d+9i0qRJUFdXV/hQTEJIw5OXl4d9+/Zh+PDh6NOnD4yMjJCQkCD4ermjTWJiYnDnzh1+kfCpU6fC1ta25hk3Q3fv3sW1a9ewfft23Lp1C1u2bMG8efMAAMHBwZg7dy7+/PNPlJSUoKSkRNANYUJI49ajRw/4+Phg9erV6N27d7Wvl1u8LSws8OjRI35sd0ZGBiwsLKqfaTNSUlKC4cOH4/r16/D09MS6devw7bffAgD69u3LF+7c3FxkZGTAzs4OrVq1gp+fHwwMDLB8+fL6TJ8QUgcePHhQrZ1z3iZ393h3d3ckJiaiV69eEIlESEhIgLOzM3T/f/GmmkwLrY362j2+1Jo1axQWixDScNTV7vELFizA999/j5EjR1ZYvIXWVLkt78qmfhJCCKm+yZMnAwA+/fTTWsWRW7zbtWtXbqeIuLg4eHh41OqNmwpq1RNCqsPJyQkAcO3aNQQEBMi8FhQUBHd3d0Fx5I428fX1xYYNG8AYQ2FhIebNm0d9soQQUkv79u0rd6w6GznIbXlfvnwZy5YtQ58+fZCfn49JkybhwoUL1UqSEEIIJzQ0FAcPHkRaWprMkiD5+flo06aN4Dhyi7e6ujq0tLRQWFiIN2/eoGvXrlBRETS3hyiBWCzGBx98gGfPnsHFxQUrV66Ej48PAOC3336Djo4Opk+fjl27dlVreUlCSN0oHdOdnZ2NxYsX88dbt24Nh2osTy23Cru4uEBLSwuJiYk4d+4cQkNDMW7cuJplTWrt6NGj6NGjB2JjY1FYWIjNmzdj1qxZmDVrFk6dOoWTJ09iyJAhVLgJUYKoqChYWlrCwsIC69evL/d6YGAgbGxs4ODggEGDBiE9Pb3cOaampvDw8EB8fDzc3d35R8+ePaGmJrc9zZNbvHfv3o0vvvgC6urqMDIywrFjx5rM6n+N0YMHD/hvZ0dHRxgaGvJrpGhra+Pw4cOYMGFCPWdJSNOj6H15L126BBcXF7Rq1QoaGhpQVVWFjo6O4HzkFm8nJyccOHCAHzL46NEjWFpaCgou71vq7Nmz/LdNeHi44KSbM0tLS37HodjYWGRnZyMpKQnXr19Hfn4+vLy88J///AdLly6t9q5Dr1+/xnvvvQcPDw+MGjWKlq0lpAxF78s7d+5chIaGolu3bigsLMSuXbuqtfSIoLVN4uPjERoaCoDrlxHyBkK+pTp37oy9e/eWW/eDVG7kyJEoLCzEoEGDoKmpCWNjY2zbtg0//PADTp48idatW8PJyQlOTk6Ijo6uVuyoqCi4uroiLi4OvXr1wt69e7Fhwwa4urri6tWr2L17NxVv0mwpY19eCwsLSCQSqKqqYvr06YiKihKcj9ziffnyZWzdupXfx1JfXx/FxcVyAwv5lurSpQscHBzoBmg1qKqqYsuWLYiOjoaqqio8PT0BAGFhYfD19cXr169rvEaKubk5P8MsJycHKioqCl22NioqCh4eHvDw8ICRkRF++eUXDBw4EAMHDkReXh4AYPr06ZBIJDV+D0JqSiwWw9nZmX+U7ptbE6X78i5ZsqTSc7S1tVFcXAxHR0csXboUmzdvhlQqFfwegkabSCQSfhrn8+fPBRXbir6lLl++LDgxUrGsrCxMmjQJKioqmDJlCoyNjSGRSHDq1Cns2bMHubm58PHxAWOs2ksXdOvWDfHx8bC1tYWhoSEiIiKwaNEimJiYyCxba2hoiJUrV1Y792HDhvFb6Lm6uoIxhlmzZgEATp06BS0tLbrZSuqNmpoakpKSKn1dkfvyAtxqoxKJBMHBwdi8eTMyMjIQEREhPF95J8yfPx+jR4/G33//jRUrViA8PLzO15xW5u7xjY2xsXG5XalVVVWxZ88eAICuri5iY2NrFHvfvn0YOXIklixZgk2bNuHEiRPYu3cvCgoKsHjxYmhpaWHSpEmIi4vD3bt3Bd/7eNuDBw/Qvn17GBoa4smTJ5BIJNDX18ehQ4fw888/1ygmIcqm6H15Sxf709LSqtHsarnFe9KkSXz/KWMMv/32m6AdjoV+SwlBu8fXDcYYP0mgbdu2yM3NBaD4ZWuPHDmC0aNHY/DgwQgICICKigp0dXX5m60AsG7dumoNmwKAhw8fwtXVFdbW1tDQ0EB4eDiNgScKU3ZfXolEghkzZvD78jo7O8Pb21tmX16Au6/39r+A7e3tq1xNMDk5WVg+Qk6ysrKClZWVoIClhHxLEfnqcu0UPz8/jB8/Hvv374e6ujoOHTqklGVrjx8/jiNHjkBdXR3btm2DVCrFjBkzMH78eH7dh+joaL4/vzqGDBnCbyUVERFB3TJEoRSxL++JEycUkkv1mjbVCSzgWyoxMRGjR4/Gy5cvcfz4caxZswa3bt1SVkpEDj09Pfz555/ljgcHBwPgbjBfvHixVu/x9OlTaGhoyOyS/fbNVgA1btnHxsaiX79+GDNmDKysrJCbm6uQbhlq1RNFKe0uqS2lFW9A/reUi4tLleMgSdNz7NgxjBo1in+uqJutAGBkZISUlBRoampi1KhRGDhwII4fP66wbhllt+o3b96MiIgIhISEYNKkSTAwMMDRo0chFovx8ccfY/fu3TWOTRqe1q1b890nxcXFKCkpQcuWLfmRV/IotXiThq0+lrP98MMPZZ4r6mYrAGhqavJ390eMGIFbt24ptFtGWa16ACgqKsK1a9cAAOHh4diwYQPi4uJw9epVJCQk0Pj6Jig/P5//mTGGY8eO4dKlS4KvpwHWpMko+8tw4cIFmJubA1DMGPjSVn1sbCxOnz6Njh07KmxmK8BN6CjdOVxbW1uh4+tJwycSieDj41Nht2VlqOVNlEZRLXuhrfpz585h1apV0NTURL9+/eDq6qqwbhlltupLSkoQFxeHTz75BKtXr8bEiROxYMEChY2vv3nzJvz9/aGqqgoLCwusXbuWumUagCNHjvA/S6VSJCUl8ZMhhaDiTZqMiu6xKKpbJj8/H61btwbAtepLN5FWxM3W/fv3yywRoaenp9Dx9ZaWlvyN5unTpyMsLIy6ZRqA48eP8z+rqamhS5cu5WahV4WKNyECKLNVf/fuXVy7dg3bt2/HrVu3sGXLFsybN09h4+vV1dX5nzU1NSGVSst1y3z88cfVjlvq8uXLWLhwIVRUVODi4oLPP/+cRuIIUNqoqCkq3qRRquubrcps1X/77bf8z3379sW8efMUPr4+MjISn332Gbp164Yvv/wSS5YsUVi3jKmpKWJiYtCiRQtMmjSJX2MeoPH1VUlLS8OWLVvw8OFDmfskCts9nhBSd86fPw+A+zJQ5Ph6b29veHt7Y968eTh//rxCu2U6dOjA/6yuro62bdvizZs3ChmJ8/jxY4wYMQK3b9/Gq1ev+LV9mkJ/vY+PD2bOnImRI0fWaHE+Kt6EVKCub7YqU1FREX+zVUdHB1paWgAUv+xBcnIynj9/Dn9/f4Ute9CmTRtER0dj9OjRAJrWMMoWLVpg/vz5Nb6eijchdayuu3yioqIQGBgIgFs5cujQoQrvlvnnn38wd+5cHD58WKHLHrRo0UJmBEZFwyhr019fnwICAvD5559j6NChMqsP9uzZU9D1VLwJaeJGjRolM6sVUGy3TOmm2Js2bZLpQlHksgelFD2Msj7duHED+/fvR0xMDN9tIhKJEBMTI+h6Kt6EkFr59ddfkZiYyO/X+M0336BXr14KW/agLEUPo6xPv/76Kx48eAANDY0aXU/Fm5Ampq776ydOnIiJEyeWO66oZQ8qouj++vpgZ2eHnJwcuet+V4aKNyGkwSopKcHw4cNx/fp1eHp6Yt26dbCyslL4MsX1IScnB1ZWVnBxcZHp86ahgoQQhavrm63q6uoVrpGtyGGU9aW2n6VSF6aKioqCpaUlLCwssH79+nKvFxUVYfz48bCwsICrqysePnyozHQIIaRWFFnT3N3dK3wIpbSWt0QiwZw5c3Dq1CmYmJjAxcUF3t7esLGx4c/ZvXs39PX1ce/ePYSFhWHZsmU4dOiQslIihDRwDXl8vaJrWm3X81ZayzshIQEWFhYwMzODhoYGJkyYUG7RlWPHjvHLYI4dO5bfJ5MQQhoaRde0/Px85OXlIS8vD4WFhYiIiMAnn3wiOB+lFe+srCx06tSJf25iYoKsrKxKz1FTU4Ouri5evHihrJQIIaTGlFnTmux63jt27MCOHTsAAK9fv1bKDvJisVjQtN0NGzYoLb4yYys7fkOMrez4lHv9xFdW7NevX8PZ2Zl/7u/vD39//2rHEarBrudtbGyMjIwM/nlmZiaMjY0rPMfExARisRi5ubkyG9OWUvaHCADOzs5ISkpqlPEp9/qJT7nXT3xl514ZRdY0oAGv5+3i4oLU1FSkpaXB2NgYYWFhOHjwoMw53t7e2LdvH3r37o3w8HAMHDiQ78AnhJCGRNE1rbbreSutz1tNTQ3BwcHw9PSEtbU1fH19YWtri9WrV/OD0GfOnIkXL17AwsICgYGBFQ69IYSQhkDRNW3q1KnIycnhn798+RIzZswQnhAjjDHGfvrpp0Ybn3Kvn/iUe/3EV3budcXR0VHQscqIGKOxeYQQUtd69OiBuLg46OvrA+CW1XV3d8eNGzcEXd8oRpsQQkhTs3jxYvTu3Rvjxo0DwK0yuGLFCsHXK3V6fEOiqqoKR0dH2NnZYdy4cXj9+jUA4OnTp5gwYQLMzc3h5OQELy8vpKSkAACGDRsGPT09jBgxQqGxr127ht69e8PW1hYODg5yZ5VWN356ejp69uwJR0dH2NraYvv27Qr9XAAgLy8PJiYmmDt3rkJjl17j6OgIb29vhX4uAPDo0SMMHToU1tbWsLGxqXT6cnVjx8bG8nk7OjqiRYsW+O233xSa+9KlS2Frawtra2vMnz+/0skfNYm9bNky2NnZwc7OrsK/j4r8/UlLS4OrqyssLCwwfvx4hcYODg6GhYUFRCIRsrOzK/38G4IpU6bgyJEjaN++Pdq3b48jR45g8uTJwgMorAOngWvZsiX/s5+fH/vuu++YVCplbm5u7Mcff+Rfu3btGjt79ixjjLHTp0+zyMhI9t577yk09t27d1lKSgpjjLGsrCzWoUMH9vLlS4XFLyoqYm/evGGMMZafn89MTU1ZVlaWwj4XxhibP38+mzhxIpszZ47C8n77GnlqEt/d3Z3997//ZYxxn01BQYHCYpd68eIF09fXrzR2TeJfuHCB9enTh4nFYiYWi5mbmxuLjY1VSOwTJ06wwYMHs5KSEvbq1Svm7OzMcnNza/15VPb7M27cOBYaGsoYY+zDDz9kmpqaCot95coVlpaWxkxNTdnz588r/HyaimbZbdKvXz8kJycjNjYW6urq+Oijj/jXevTowf88aNAgxMXFKSV2qY4dO8LQ0BDPnz+Hnp6ewuMXFRVBKpUqNPe//voLz549w7BhwwSPt61u3tUlJP7t27chFosxZMgQAECrVq2Uknt4eDiGDx8ObW1thcWPj4/HmzdvUFxcDMYYSkpK0L59e4XE3rhxI/r37w81NTWoqanBwcEBUVFR8PX1rdXnUdHvD2MMMTEx/BC7qVOnYteuXQqJDQDvvPOO3M+kqWg23SalxGIx/vjjD9jb2+PmzZv83nr1FTshIQHFxcUwNzdXaPyMjAw4ODigU6dOWLZsGTp27KiQ2FKpFIsXL8amTZvk5luTvN+8eQNnZ2e4ublV2e1Qk/gpKSnQ09PDmDFj8M4772DJkiWQSCQKy71UWFhYhZsT1CZ+7969MWDAABgZGcHIyIgfrqaI2D169EBUVBRev36N7OxsxMbGykxGqUnMyrx48QJ6enr8DEkTExO++0eZv5tNUbMp3oWFhXB0dISzszM6d+6s0B2naxr7yZMnmDx5Mvbs2cPvYaeo+J06dUJycjLu3buHffv24dmzZwqJvW3bNnh5ecHExERuDjXJOz09HUlJSTh48CAWLFiA+/fvKyy+WCzGuXPnsGnTJiQmJuLBgwfYu3evwnIHuP+nN27ckLvJbnXj37t3D3fu3EFmZiaysrIQExODc+fOKST20KFD4eXlhT59+mDixIno3bs3VFVVaxWzOqRSqdJiN2XNpttES0sL165dkzlma2uL8PDweomdl5eH9957D19//TXc3NwUHr9Ux44dYWdnh3PnzmHs2LG1jh0fH49z585h27ZtePXqFYqLi9GqVasKJyPUJO/S6cZmZmbw8PDA1atXK/1XSXXjm5iYwNHREWZmZgAAHx8fXLp0qcJiUdPP/PDhwxg9ejTU1dWrPK+68Y8ePQo3Nze+q2f48OGIj49Hv379FJL7ihUr+JEOfn5+6N69e61jVsTAwAA5OTn8+iSZmZlQVVVV2u9mU9ZsWt4VGThwIIqKivhFrwAgOTm50haNomIXFxdj9OjRmDJlSoUFtbbxMzMzUVhYCICbtXX+/PlqbcxaVeyQkBA8evQIDx8+xKZNmzBlypRqzYytKvbLly9RVFQEAMjOzsaFCxdk1kqubXwXFxfk5OTg+fPnAICYmJhqxRfy9yU0NFRwl0l14nfu3BlnzpyBWCxGSUkJzpw5I7fbRGhsiUTCr3yXnJyM5ORkDB06tFYxKyMSiTBgwAC+MO/bt69cK7+msZuder5hWmcqG8WQlZXFxo0bx8zMzJiNjQ3z8vLiR4L07duXtW3blrVo0YIZGxuzqKgohcTev38/U1NTYz169OAfV69eVVju//3vf5m9vT1zcHBg9vb2Vc5Iq8nnUmrPnj2CR5sIiX3hwgVmZ2fHHBwcmJ2dHdu1a1elsWuae+lnY2dnx6ZOncqKiooUFjstLY117NiRSSSSKvOuSXyxWMz8/f2ZlZUVs7a2ZgsXLlRY7MLCQmZtbc2sra2Zq6trhX8XFfn7c//+febi4sLMzc3Z2LFjFRo7KCiIGRsbM1VVVWZkZMRmzpxZ6efU2NEMS0IIaYSadbcJIYQ0VlS8CSGkEaLiTQghjRAVb0IIaYSoeBNCSCNExZsQQhohKt6EENIIUfEmhJBG6P8A2ACm6yZC6f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110"/>
            <a:ext cx="2780431" cy="1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e 67"/>
          <p:cNvGrpSpPr/>
          <p:nvPr/>
        </p:nvGrpSpPr>
        <p:grpSpPr>
          <a:xfrm>
            <a:off x="607694" y="899160"/>
            <a:ext cx="4677020" cy="5391785"/>
            <a:chOff x="607694" y="899160"/>
            <a:chExt cx="4677020" cy="5391785"/>
          </a:xfrm>
        </p:grpSpPr>
        <p:grpSp>
          <p:nvGrpSpPr>
            <p:cNvPr id="27" name="Groupe 26"/>
            <p:cNvGrpSpPr/>
            <p:nvPr/>
          </p:nvGrpSpPr>
          <p:grpSpPr>
            <a:xfrm>
              <a:off x="607694" y="899160"/>
              <a:ext cx="4677020" cy="5391785"/>
              <a:chOff x="607694" y="899160"/>
              <a:chExt cx="4677020" cy="5391785"/>
            </a:xfrm>
          </p:grpSpPr>
          <p:grpSp>
            <p:nvGrpSpPr>
              <p:cNvPr id="26" name="Groupe 25"/>
              <p:cNvGrpSpPr/>
              <p:nvPr/>
            </p:nvGrpSpPr>
            <p:grpSpPr>
              <a:xfrm>
                <a:off x="607694" y="4708667"/>
                <a:ext cx="4677020" cy="1582278"/>
                <a:chOff x="607694" y="4708667"/>
                <a:chExt cx="4677020" cy="1582278"/>
              </a:xfrm>
            </p:grpSpPr>
            <p:sp>
              <p:nvSpPr>
                <p:cNvPr id="13" name="Forme libre 12"/>
                <p:cNvSpPr/>
                <p:nvPr/>
              </p:nvSpPr>
              <p:spPr>
                <a:xfrm>
                  <a:off x="655320" y="5474970"/>
                  <a:ext cx="2661920" cy="815975"/>
                </a:xfrm>
                <a:custGeom>
                  <a:avLst/>
                  <a:gdLst>
                    <a:gd name="connsiteX0" fmla="*/ 647700 w 2809875"/>
                    <a:gd name="connsiteY0" fmla="*/ 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647700 w 2809875"/>
                    <a:gd name="connsiteY5" fmla="*/ 0 h 809625"/>
                    <a:gd name="connsiteX0" fmla="*/ 708660 w 2809875"/>
                    <a:gd name="connsiteY0" fmla="*/ 7620 h 809625"/>
                    <a:gd name="connsiteX1" fmla="*/ 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0866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08660 w 2809875"/>
                    <a:gd name="connsiteY5" fmla="*/ 7620 h 809625"/>
                    <a:gd name="connsiteX0" fmla="*/ 739140 w 2809875"/>
                    <a:gd name="connsiteY0" fmla="*/ 2286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9140 w 2809875"/>
                    <a:gd name="connsiteY5" fmla="*/ 22860 h 809625"/>
                    <a:gd name="connsiteX0" fmla="*/ 731520 w 2809875"/>
                    <a:gd name="connsiteY0" fmla="*/ 7620 h 809625"/>
                    <a:gd name="connsiteX1" fmla="*/ 53340 w 2809875"/>
                    <a:gd name="connsiteY1" fmla="*/ 352425 h 809625"/>
                    <a:gd name="connsiteX2" fmla="*/ 0 w 2809875"/>
                    <a:gd name="connsiteY2" fmla="*/ 800100 h 809625"/>
                    <a:gd name="connsiteX3" fmla="*/ 1543050 w 2809875"/>
                    <a:gd name="connsiteY3" fmla="*/ 809625 h 809625"/>
                    <a:gd name="connsiteX4" fmla="*/ 2809875 w 2809875"/>
                    <a:gd name="connsiteY4" fmla="*/ 0 h 809625"/>
                    <a:gd name="connsiteX5" fmla="*/ 731520 w 2809875"/>
                    <a:gd name="connsiteY5" fmla="*/ 7620 h 809625"/>
                    <a:gd name="connsiteX0" fmla="*/ 685800 w 2764155"/>
                    <a:gd name="connsiteY0" fmla="*/ 7620 h 809625"/>
                    <a:gd name="connsiteX1" fmla="*/ 7620 w 2764155"/>
                    <a:gd name="connsiteY1" fmla="*/ 352425 h 809625"/>
                    <a:gd name="connsiteX2" fmla="*/ 0 w 2764155"/>
                    <a:gd name="connsiteY2" fmla="*/ 800100 h 809625"/>
                    <a:gd name="connsiteX3" fmla="*/ 1497330 w 2764155"/>
                    <a:gd name="connsiteY3" fmla="*/ 809625 h 809625"/>
                    <a:gd name="connsiteX4" fmla="*/ 2764155 w 2764155"/>
                    <a:gd name="connsiteY4" fmla="*/ 0 h 809625"/>
                    <a:gd name="connsiteX5" fmla="*/ 685800 w 2764155"/>
                    <a:gd name="connsiteY5" fmla="*/ 7620 h 809625"/>
                    <a:gd name="connsiteX0" fmla="*/ 685800 w 2764155"/>
                    <a:gd name="connsiteY0" fmla="*/ 7620 h 817245"/>
                    <a:gd name="connsiteX1" fmla="*/ 7620 w 2764155"/>
                    <a:gd name="connsiteY1" fmla="*/ 352425 h 817245"/>
                    <a:gd name="connsiteX2" fmla="*/ 0 w 2764155"/>
                    <a:gd name="connsiteY2" fmla="*/ 800100 h 817245"/>
                    <a:gd name="connsiteX3" fmla="*/ 1360170 w 2764155"/>
                    <a:gd name="connsiteY3" fmla="*/ 817245 h 817245"/>
                    <a:gd name="connsiteX4" fmla="*/ 2764155 w 2764155"/>
                    <a:gd name="connsiteY4" fmla="*/ 0 h 817245"/>
                    <a:gd name="connsiteX5" fmla="*/ 685800 w 2764155"/>
                    <a:gd name="connsiteY5" fmla="*/ 7620 h 817245"/>
                    <a:gd name="connsiteX0" fmla="*/ 685800 w 2790851"/>
                    <a:gd name="connsiteY0" fmla="*/ 7620 h 817245"/>
                    <a:gd name="connsiteX1" fmla="*/ 7620 w 2790851"/>
                    <a:gd name="connsiteY1" fmla="*/ 352425 h 817245"/>
                    <a:gd name="connsiteX2" fmla="*/ 0 w 2790851"/>
                    <a:gd name="connsiteY2" fmla="*/ 800100 h 817245"/>
                    <a:gd name="connsiteX3" fmla="*/ 1360170 w 2790851"/>
                    <a:gd name="connsiteY3" fmla="*/ 817245 h 817245"/>
                    <a:gd name="connsiteX4" fmla="*/ 2764155 w 2790851"/>
                    <a:gd name="connsiteY4" fmla="*/ 0 h 817245"/>
                    <a:gd name="connsiteX5" fmla="*/ 2788920 w 2790851"/>
                    <a:gd name="connsiteY5" fmla="*/ 19050 h 817245"/>
                    <a:gd name="connsiteX6" fmla="*/ 685800 w 2790851"/>
                    <a:gd name="connsiteY6" fmla="*/ 7620 h 817245"/>
                    <a:gd name="connsiteX0" fmla="*/ 685800 w 2843251"/>
                    <a:gd name="connsiteY0" fmla="*/ 7620 h 817245"/>
                    <a:gd name="connsiteX1" fmla="*/ 7620 w 2843251"/>
                    <a:gd name="connsiteY1" fmla="*/ 352425 h 817245"/>
                    <a:gd name="connsiteX2" fmla="*/ 0 w 2843251"/>
                    <a:gd name="connsiteY2" fmla="*/ 800100 h 817245"/>
                    <a:gd name="connsiteX3" fmla="*/ 1360170 w 2843251"/>
                    <a:gd name="connsiteY3" fmla="*/ 817245 h 817245"/>
                    <a:gd name="connsiteX4" fmla="*/ 2764155 w 2843251"/>
                    <a:gd name="connsiteY4" fmla="*/ 0 h 817245"/>
                    <a:gd name="connsiteX5" fmla="*/ 2842260 w 2843251"/>
                    <a:gd name="connsiteY5" fmla="*/ 19050 h 817245"/>
                    <a:gd name="connsiteX6" fmla="*/ 685800 w 2843251"/>
                    <a:gd name="connsiteY6" fmla="*/ 7620 h 81724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36017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42260"/>
                    <a:gd name="connsiteY0" fmla="*/ 0 h 809625"/>
                    <a:gd name="connsiteX1" fmla="*/ 7620 w 2842260"/>
                    <a:gd name="connsiteY1" fmla="*/ 344805 h 809625"/>
                    <a:gd name="connsiteX2" fmla="*/ 0 w 2842260"/>
                    <a:gd name="connsiteY2" fmla="*/ 792480 h 809625"/>
                    <a:gd name="connsiteX3" fmla="*/ 1291590 w 2842260"/>
                    <a:gd name="connsiteY3" fmla="*/ 809625 h 809625"/>
                    <a:gd name="connsiteX4" fmla="*/ 2842260 w 2842260"/>
                    <a:gd name="connsiteY4" fmla="*/ 11430 h 809625"/>
                    <a:gd name="connsiteX5" fmla="*/ 685800 w 2842260"/>
                    <a:gd name="connsiteY5" fmla="*/ 0 h 80962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685800 w 2827020"/>
                    <a:gd name="connsiteY5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8194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827020"/>
                    <a:gd name="connsiteY0" fmla="*/ 11430 h 821055"/>
                    <a:gd name="connsiteX1" fmla="*/ 7620 w 2827020"/>
                    <a:gd name="connsiteY1" fmla="*/ 356235 h 821055"/>
                    <a:gd name="connsiteX2" fmla="*/ 0 w 2827020"/>
                    <a:gd name="connsiteY2" fmla="*/ 803910 h 821055"/>
                    <a:gd name="connsiteX3" fmla="*/ 1291590 w 2827020"/>
                    <a:gd name="connsiteY3" fmla="*/ 821055 h 821055"/>
                    <a:gd name="connsiteX4" fmla="*/ 2827020 w 2827020"/>
                    <a:gd name="connsiteY4" fmla="*/ 0 h 821055"/>
                    <a:gd name="connsiteX5" fmla="*/ 2628900 w 2827020"/>
                    <a:gd name="connsiteY5" fmla="*/ 7620 h 821055"/>
                    <a:gd name="connsiteX6" fmla="*/ 685800 w 2827020"/>
                    <a:gd name="connsiteY6" fmla="*/ 11430 h 821055"/>
                    <a:gd name="connsiteX0" fmla="*/ 685800 w 2674620"/>
                    <a:gd name="connsiteY0" fmla="*/ 3810 h 813435"/>
                    <a:gd name="connsiteX1" fmla="*/ 7620 w 2674620"/>
                    <a:gd name="connsiteY1" fmla="*/ 348615 h 813435"/>
                    <a:gd name="connsiteX2" fmla="*/ 0 w 2674620"/>
                    <a:gd name="connsiteY2" fmla="*/ 796290 h 813435"/>
                    <a:gd name="connsiteX3" fmla="*/ 1291590 w 2674620"/>
                    <a:gd name="connsiteY3" fmla="*/ 813435 h 813435"/>
                    <a:gd name="connsiteX4" fmla="*/ 2674620 w 2674620"/>
                    <a:gd name="connsiteY4" fmla="*/ 114300 h 813435"/>
                    <a:gd name="connsiteX5" fmla="*/ 2628900 w 2674620"/>
                    <a:gd name="connsiteY5" fmla="*/ 0 h 813435"/>
                    <a:gd name="connsiteX6" fmla="*/ 685800 w 2674620"/>
                    <a:gd name="connsiteY6" fmla="*/ 3810 h 81343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7462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97480"/>
                    <a:gd name="connsiteY0" fmla="*/ 0 h 809625"/>
                    <a:gd name="connsiteX1" fmla="*/ 7620 w 2697480"/>
                    <a:gd name="connsiteY1" fmla="*/ 344805 h 809625"/>
                    <a:gd name="connsiteX2" fmla="*/ 0 w 2697480"/>
                    <a:gd name="connsiteY2" fmla="*/ 792480 h 809625"/>
                    <a:gd name="connsiteX3" fmla="*/ 1291590 w 2697480"/>
                    <a:gd name="connsiteY3" fmla="*/ 809625 h 809625"/>
                    <a:gd name="connsiteX4" fmla="*/ 2674620 w 2697480"/>
                    <a:gd name="connsiteY4" fmla="*/ 110490 h 809625"/>
                    <a:gd name="connsiteX5" fmla="*/ 2697480 w 2697480"/>
                    <a:gd name="connsiteY5" fmla="*/ 3810 h 809625"/>
                    <a:gd name="connsiteX6" fmla="*/ 685800 w 2697480"/>
                    <a:gd name="connsiteY6" fmla="*/ 0 h 809625"/>
                    <a:gd name="connsiteX0" fmla="*/ 685800 w 2674620"/>
                    <a:gd name="connsiteY0" fmla="*/ 0 h 809625"/>
                    <a:gd name="connsiteX1" fmla="*/ 7620 w 2674620"/>
                    <a:gd name="connsiteY1" fmla="*/ 344805 h 809625"/>
                    <a:gd name="connsiteX2" fmla="*/ 0 w 2674620"/>
                    <a:gd name="connsiteY2" fmla="*/ 792480 h 809625"/>
                    <a:gd name="connsiteX3" fmla="*/ 1291590 w 2674620"/>
                    <a:gd name="connsiteY3" fmla="*/ 809625 h 809625"/>
                    <a:gd name="connsiteX4" fmla="*/ 2674620 w 2674620"/>
                    <a:gd name="connsiteY4" fmla="*/ 110490 h 809625"/>
                    <a:gd name="connsiteX5" fmla="*/ 2659380 w 2674620"/>
                    <a:gd name="connsiteY5" fmla="*/ 3810 h 809625"/>
                    <a:gd name="connsiteX6" fmla="*/ 685800 w 2674620"/>
                    <a:gd name="connsiteY6" fmla="*/ 0 h 809625"/>
                    <a:gd name="connsiteX0" fmla="*/ 685800 w 2659380"/>
                    <a:gd name="connsiteY0" fmla="*/ 0 h 809625"/>
                    <a:gd name="connsiteX1" fmla="*/ 7620 w 2659380"/>
                    <a:gd name="connsiteY1" fmla="*/ 344805 h 809625"/>
                    <a:gd name="connsiteX2" fmla="*/ 0 w 2659380"/>
                    <a:gd name="connsiteY2" fmla="*/ 792480 h 809625"/>
                    <a:gd name="connsiteX3" fmla="*/ 1291590 w 2659380"/>
                    <a:gd name="connsiteY3" fmla="*/ 809625 h 809625"/>
                    <a:gd name="connsiteX4" fmla="*/ 2649220 w 2659380"/>
                    <a:gd name="connsiteY4" fmla="*/ 104140 h 809625"/>
                    <a:gd name="connsiteX5" fmla="*/ 2659380 w 2659380"/>
                    <a:gd name="connsiteY5" fmla="*/ 3810 h 809625"/>
                    <a:gd name="connsiteX6" fmla="*/ 685800 w 2659380"/>
                    <a:gd name="connsiteY6" fmla="*/ 0 h 809625"/>
                    <a:gd name="connsiteX0" fmla="*/ 685800 w 2659380"/>
                    <a:gd name="connsiteY0" fmla="*/ 0 h 815975"/>
                    <a:gd name="connsiteX1" fmla="*/ 7620 w 2659380"/>
                    <a:gd name="connsiteY1" fmla="*/ 344805 h 815975"/>
                    <a:gd name="connsiteX2" fmla="*/ 0 w 2659380"/>
                    <a:gd name="connsiteY2" fmla="*/ 792480 h 815975"/>
                    <a:gd name="connsiteX3" fmla="*/ 1259840 w 2659380"/>
                    <a:gd name="connsiteY3" fmla="*/ 815975 h 815975"/>
                    <a:gd name="connsiteX4" fmla="*/ 2649220 w 2659380"/>
                    <a:gd name="connsiteY4" fmla="*/ 104140 h 815975"/>
                    <a:gd name="connsiteX5" fmla="*/ 2659380 w 2659380"/>
                    <a:gd name="connsiteY5" fmla="*/ 3810 h 815975"/>
                    <a:gd name="connsiteX6" fmla="*/ 685800 w 2659380"/>
                    <a:gd name="connsiteY6" fmla="*/ 0 h 815975"/>
                    <a:gd name="connsiteX0" fmla="*/ 685800 w 2661920"/>
                    <a:gd name="connsiteY0" fmla="*/ 0 h 815975"/>
                    <a:gd name="connsiteX1" fmla="*/ 7620 w 2661920"/>
                    <a:gd name="connsiteY1" fmla="*/ 344805 h 815975"/>
                    <a:gd name="connsiteX2" fmla="*/ 0 w 2661920"/>
                    <a:gd name="connsiteY2" fmla="*/ 792480 h 815975"/>
                    <a:gd name="connsiteX3" fmla="*/ 1259840 w 2661920"/>
                    <a:gd name="connsiteY3" fmla="*/ 815975 h 815975"/>
                    <a:gd name="connsiteX4" fmla="*/ 2661920 w 2661920"/>
                    <a:gd name="connsiteY4" fmla="*/ 91440 h 815975"/>
                    <a:gd name="connsiteX5" fmla="*/ 2659380 w 2661920"/>
                    <a:gd name="connsiteY5" fmla="*/ 3810 h 815975"/>
                    <a:gd name="connsiteX6" fmla="*/ 685800 w 2661920"/>
                    <a:gd name="connsiteY6" fmla="*/ 0 h 81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1920" h="815975">
                      <a:moveTo>
                        <a:pt x="685800" y="0"/>
                      </a:moveTo>
                      <a:lnTo>
                        <a:pt x="7620" y="344805"/>
                      </a:lnTo>
                      <a:lnTo>
                        <a:pt x="0" y="792480"/>
                      </a:lnTo>
                      <a:lnTo>
                        <a:pt x="1259840" y="815975"/>
                      </a:lnTo>
                      <a:lnTo>
                        <a:pt x="2661920" y="91440"/>
                      </a:lnTo>
                      <a:cubicBezTo>
                        <a:pt x="2661073" y="62230"/>
                        <a:pt x="2660227" y="33020"/>
                        <a:pt x="2659380" y="3810"/>
                      </a:cubicBezTo>
                      <a:lnTo>
                        <a:pt x="68580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607694" y="4708667"/>
                  <a:ext cx="4677020" cy="188912"/>
                  <a:chOff x="607694" y="4708667"/>
                  <a:chExt cx="4677020" cy="188912"/>
                </a:xfrm>
              </p:grpSpPr>
              <p:pic>
                <p:nvPicPr>
                  <p:cNvPr id="205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9551" y="4708667"/>
                    <a:ext cx="4475163" cy="1889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4" name="Rectangle 13"/>
                  <p:cNvSpPr/>
                  <p:nvPr/>
                </p:nvSpPr>
                <p:spPr>
                  <a:xfrm>
                    <a:off x="607694" y="4734668"/>
                    <a:ext cx="230505" cy="149751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" name="Rectangle 16"/>
              <p:cNvSpPr/>
              <p:nvPr/>
            </p:nvSpPr>
            <p:spPr>
              <a:xfrm>
                <a:off x="682868" y="899160"/>
                <a:ext cx="140092" cy="680698"/>
              </a:xfrm>
              <a:prstGeom prst="rect">
                <a:avLst/>
              </a:prstGeom>
              <a:solidFill>
                <a:srgbClr val="006699">
                  <a:alpha val="30980"/>
                </a:srgb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861059" y="2886843"/>
              <a:ext cx="955041" cy="592957"/>
              <a:chOff x="861059" y="2886843"/>
              <a:chExt cx="955041" cy="592957"/>
            </a:xfrm>
          </p:grpSpPr>
          <p:cxnSp>
            <p:nvCxnSpPr>
              <p:cNvPr id="31" name="Connecteur droit 30"/>
              <p:cNvCxnSpPr/>
              <p:nvPr/>
            </p:nvCxnSpPr>
            <p:spPr>
              <a:xfrm flipV="1">
                <a:off x="1098550" y="3143250"/>
                <a:ext cx="717550" cy="16510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861059" y="2996952"/>
                <a:ext cx="955041" cy="146298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>
                <a:off x="1019175" y="2971800"/>
                <a:ext cx="778754" cy="171450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>
                <a:off x="938212" y="2919412"/>
                <a:ext cx="866776" cy="21907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938212" y="2886843"/>
                <a:ext cx="876301" cy="256407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>
                <a:off x="1423988" y="2957513"/>
                <a:ext cx="390525" cy="180975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/>
              <p:nvPr/>
            </p:nvCxnSpPr>
            <p:spPr>
              <a:xfrm flipV="1">
                <a:off x="1123950" y="3128964"/>
                <a:ext cx="671513" cy="350836"/>
              </a:xfrm>
              <a:prstGeom prst="line">
                <a:avLst/>
              </a:prstGeom>
              <a:ln w="19050">
                <a:solidFill>
                  <a:srgbClr val="00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e 78"/>
          <p:cNvGrpSpPr/>
          <p:nvPr/>
        </p:nvGrpSpPr>
        <p:grpSpPr>
          <a:xfrm>
            <a:off x="285750" y="1332384"/>
            <a:ext cx="5155144" cy="4637885"/>
            <a:chOff x="285750" y="1332384"/>
            <a:chExt cx="5155144" cy="4637885"/>
          </a:xfrm>
        </p:grpSpPr>
        <p:sp>
          <p:nvSpPr>
            <p:cNvPr id="70" name="Forme libre 69"/>
            <p:cNvSpPr/>
            <p:nvPr/>
          </p:nvSpPr>
          <p:spPr>
            <a:xfrm>
              <a:off x="4428704" y="5461634"/>
              <a:ext cx="1012190" cy="483235"/>
            </a:xfrm>
            <a:custGeom>
              <a:avLst/>
              <a:gdLst>
                <a:gd name="connsiteX0" fmla="*/ 0 w 1043940"/>
                <a:gd name="connsiteY0" fmla="*/ 358140 h 502920"/>
                <a:gd name="connsiteX1" fmla="*/ 7620 w 1043940"/>
                <a:gd name="connsiteY1" fmla="*/ 495300 h 502920"/>
                <a:gd name="connsiteX2" fmla="*/ 121920 w 1043940"/>
                <a:gd name="connsiteY2" fmla="*/ 502920 h 502920"/>
                <a:gd name="connsiteX3" fmla="*/ 1043940 w 1043940"/>
                <a:gd name="connsiteY3" fmla="*/ 15240 h 502920"/>
                <a:gd name="connsiteX4" fmla="*/ 731520 w 1043940"/>
                <a:gd name="connsiteY4" fmla="*/ 0 h 502920"/>
                <a:gd name="connsiteX5" fmla="*/ 0 w 1043940"/>
                <a:gd name="connsiteY5" fmla="*/ 358140 h 502920"/>
                <a:gd name="connsiteX0" fmla="*/ 0 w 1043940"/>
                <a:gd name="connsiteY0" fmla="*/ 342900 h 487680"/>
                <a:gd name="connsiteX1" fmla="*/ 7620 w 1043940"/>
                <a:gd name="connsiteY1" fmla="*/ 480060 h 487680"/>
                <a:gd name="connsiteX2" fmla="*/ 121920 w 1043940"/>
                <a:gd name="connsiteY2" fmla="*/ 487680 h 487680"/>
                <a:gd name="connsiteX3" fmla="*/ 1043940 w 1043940"/>
                <a:gd name="connsiteY3" fmla="*/ 0 h 487680"/>
                <a:gd name="connsiteX4" fmla="*/ 785495 w 1043940"/>
                <a:gd name="connsiteY4" fmla="*/ 3810 h 487680"/>
                <a:gd name="connsiteX5" fmla="*/ 0 w 1043940"/>
                <a:gd name="connsiteY5" fmla="*/ 342900 h 487680"/>
                <a:gd name="connsiteX0" fmla="*/ 0 w 1031240"/>
                <a:gd name="connsiteY0" fmla="*/ 349250 h 494030"/>
                <a:gd name="connsiteX1" fmla="*/ 7620 w 1031240"/>
                <a:gd name="connsiteY1" fmla="*/ 486410 h 494030"/>
                <a:gd name="connsiteX2" fmla="*/ 121920 w 1031240"/>
                <a:gd name="connsiteY2" fmla="*/ 494030 h 494030"/>
                <a:gd name="connsiteX3" fmla="*/ 1031240 w 1031240"/>
                <a:gd name="connsiteY3" fmla="*/ 0 h 494030"/>
                <a:gd name="connsiteX4" fmla="*/ 785495 w 1031240"/>
                <a:gd name="connsiteY4" fmla="*/ 10160 h 494030"/>
                <a:gd name="connsiteX5" fmla="*/ 0 w 1031240"/>
                <a:gd name="connsiteY5" fmla="*/ 349250 h 494030"/>
                <a:gd name="connsiteX0" fmla="*/ 0 w 1031240"/>
                <a:gd name="connsiteY0" fmla="*/ 349250 h 486410"/>
                <a:gd name="connsiteX1" fmla="*/ 7620 w 1031240"/>
                <a:gd name="connsiteY1" fmla="*/ 486410 h 486410"/>
                <a:gd name="connsiteX2" fmla="*/ 74295 w 1031240"/>
                <a:gd name="connsiteY2" fmla="*/ 478155 h 486410"/>
                <a:gd name="connsiteX3" fmla="*/ 1031240 w 1031240"/>
                <a:gd name="connsiteY3" fmla="*/ 0 h 486410"/>
                <a:gd name="connsiteX4" fmla="*/ 785495 w 1031240"/>
                <a:gd name="connsiteY4" fmla="*/ 10160 h 486410"/>
                <a:gd name="connsiteX5" fmla="*/ 0 w 1031240"/>
                <a:gd name="connsiteY5" fmla="*/ 349250 h 486410"/>
                <a:gd name="connsiteX0" fmla="*/ 11430 w 1023620"/>
                <a:gd name="connsiteY0" fmla="*/ 361950 h 486410"/>
                <a:gd name="connsiteX1" fmla="*/ 0 w 1023620"/>
                <a:gd name="connsiteY1" fmla="*/ 486410 h 486410"/>
                <a:gd name="connsiteX2" fmla="*/ 66675 w 1023620"/>
                <a:gd name="connsiteY2" fmla="*/ 478155 h 486410"/>
                <a:gd name="connsiteX3" fmla="*/ 1023620 w 1023620"/>
                <a:gd name="connsiteY3" fmla="*/ 0 h 486410"/>
                <a:gd name="connsiteX4" fmla="*/ 777875 w 1023620"/>
                <a:gd name="connsiteY4" fmla="*/ 10160 h 486410"/>
                <a:gd name="connsiteX5" fmla="*/ 11430 w 1023620"/>
                <a:gd name="connsiteY5" fmla="*/ 361950 h 486410"/>
                <a:gd name="connsiteX0" fmla="*/ 5080 w 1017270"/>
                <a:gd name="connsiteY0" fmla="*/ 361950 h 480060"/>
                <a:gd name="connsiteX1" fmla="*/ 0 w 1017270"/>
                <a:gd name="connsiteY1" fmla="*/ 480060 h 480060"/>
                <a:gd name="connsiteX2" fmla="*/ 60325 w 1017270"/>
                <a:gd name="connsiteY2" fmla="*/ 478155 h 480060"/>
                <a:gd name="connsiteX3" fmla="*/ 1017270 w 1017270"/>
                <a:gd name="connsiteY3" fmla="*/ 0 h 480060"/>
                <a:gd name="connsiteX4" fmla="*/ 771525 w 1017270"/>
                <a:gd name="connsiteY4" fmla="*/ 10160 h 480060"/>
                <a:gd name="connsiteX5" fmla="*/ 5080 w 1017270"/>
                <a:gd name="connsiteY5" fmla="*/ 361950 h 480060"/>
                <a:gd name="connsiteX0" fmla="*/ 0 w 1012190"/>
                <a:gd name="connsiteY0" fmla="*/ 361950 h 483235"/>
                <a:gd name="connsiteX1" fmla="*/ 4445 w 1012190"/>
                <a:gd name="connsiteY1" fmla="*/ 483235 h 483235"/>
                <a:gd name="connsiteX2" fmla="*/ 55245 w 1012190"/>
                <a:gd name="connsiteY2" fmla="*/ 478155 h 483235"/>
                <a:gd name="connsiteX3" fmla="*/ 1012190 w 1012190"/>
                <a:gd name="connsiteY3" fmla="*/ 0 h 483235"/>
                <a:gd name="connsiteX4" fmla="*/ 766445 w 1012190"/>
                <a:gd name="connsiteY4" fmla="*/ 10160 h 483235"/>
                <a:gd name="connsiteX5" fmla="*/ 0 w 1012190"/>
                <a:gd name="connsiteY5" fmla="*/ 361950 h 48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190" h="483235">
                  <a:moveTo>
                    <a:pt x="0" y="361950"/>
                  </a:moveTo>
                  <a:lnTo>
                    <a:pt x="4445" y="483235"/>
                  </a:lnTo>
                  <a:lnTo>
                    <a:pt x="55245" y="478155"/>
                  </a:lnTo>
                  <a:lnTo>
                    <a:pt x="1012190" y="0"/>
                  </a:lnTo>
                  <a:lnTo>
                    <a:pt x="766445" y="10160"/>
                  </a:lnTo>
                  <a:lnTo>
                    <a:pt x="0" y="361950"/>
                  </a:lnTo>
                  <a:close/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/>
            <p:cNvGrpSpPr/>
            <p:nvPr/>
          </p:nvGrpSpPr>
          <p:grpSpPr>
            <a:xfrm>
              <a:off x="285750" y="1332384"/>
              <a:ext cx="5000126" cy="4637885"/>
              <a:chOff x="285750" y="1332384"/>
              <a:chExt cx="5000126" cy="4637885"/>
            </a:xfrm>
          </p:grpSpPr>
          <p:grpSp>
            <p:nvGrpSpPr>
              <p:cNvPr id="28" name="Groupe 27"/>
              <p:cNvGrpSpPr/>
              <p:nvPr/>
            </p:nvGrpSpPr>
            <p:grpSpPr>
              <a:xfrm>
                <a:off x="285750" y="1332384"/>
                <a:ext cx="5000126" cy="4637885"/>
                <a:chOff x="285750" y="1332384"/>
                <a:chExt cx="5000126" cy="4637885"/>
              </a:xfrm>
            </p:grpSpPr>
            <p:grpSp>
              <p:nvGrpSpPr>
                <p:cNvPr id="25" name="Groupe 24"/>
                <p:cNvGrpSpPr/>
                <p:nvPr/>
              </p:nvGrpSpPr>
              <p:grpSpPr>
                <a:xfrm>
                  <a:off x="285750" y="4907827"/>
                  <a:ext cx="5000126" cy="1062442"/>
                  <a:chOff x="285750" y="4907827"/>
                  <a:chExt cx="5000126" cy="1062442"/>
                </a:xfrm>
              </p:grpSpPr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285750" y="5461634"/>
                    <a:ext cx="4260148" cy="508635"/>
                    <a:chOff x="285750" y="5461634"/>
                    <a:chExt cx="4260148" cy="508635"/>
                  </a:xfrm>
                </p:grpSpPr>
                <p:sp>
                  <p:nvSpPr>
                    <p:cNvPr id="15" name="Forme libre 14"/>
                    <p:cNvSpPr/>
                    <p:nvPr/>
                  </p:nvSpPr>
                  <p:spPr>
                    <a:xfrm>
                      <a:off x="285750" y="5480050"/>
                      <a:ext cx="1012190" cy="4832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043940"/>
                        <a:gd name="connsiteY0" fmla="*/ 342900 h 487680"/>
                        <a:gd name="connsiteX1" fmla="*/ 7620 w 1043940"/>
                        <a:gd name="connsiteY1" fmla="*/ 480060 h 487680"/>
                        <a:gd name="connsiteX2" fmla="*/ 121920 w 1043940"/>
                        <a:gd name="connsiteY2" fmla="*/ 487680 h 487680"/>
                        <a:gd name="connsiteX3" fmla="*/ 1043940 w 1043940"/>
                        <a:gd name="connsiteY3" fmla="*/ 0 h 487680"/>
                        <a:gd name="connsiteX4" fmla="*/ 785495 w 1043940"/>
                        <a:gd name="connsiteY4" fmla="*/ 3810 h 487680"/>
                        <a:gd name="connsiteX5" fmla="*/ 0 w 1043940"/>
                        <a:gd name="connsiteY5" fmla="*/ 342900 h 487680"/>
                        <a:gd name="connsiteX0" fmla="*/ 0 w 1031240"/>
                        <a:gd name="connsiteY0" fmla="*/ 349250 h 494030"/>
                        <a:gd name="connsiteX1" fmla="*/ 7620 w 1031240"/>
                        <a:gd name="connsiteY1" fmla="*/ 486410 h 494030"/>
                        <a:gd name="connsiteX2" fmla="*/ 121920 w 1031240"/>
                        <a:gd name="connsiteY2" fmla="*/ 494030 h 494030"/>
                        <a:gd name="connsiteX3" fmla="*/ 1031240 w 1031240"/>
                        <a:gd name="connsiteY3" fmla="*/ 0 h 494030"/>
                        <a:gd name="connsiteX4" fmla="*/ 785495 w 1031240"/>
                        <a:gd name="connsiteY4" fmla="*/ 10160 h 494030"/>
                        <a:gd name="connsiteX5" fmla="*/ 0 w 1031240"/>
                        <a:gd name="connsiteY5" fmla="*/ 349250 h 494030"/>
                        <a:gd name="connsiteX0" fmla="*/ 0 w 1031240"/>
                        <a:gd name="connsiteY0" fmla="*/ 349250 h 486410"/>
                        <a:gd name="connsiteX1" fmla="*/ 7620 w 1031240"/>
                        <a:gd name="connsiteY1" fmla="*/ 486410 h 486410"/>
                        <a:gd name="connsiteX2" fmla="*/ 74295 w 1031240"/>
                        <a:gd name="connsiteY2" fmla="*/ 478155 h 486410"/>
                        <a:gd name="connsiteX3" fmla="*/ 1031240 w 1031240"/>
                        <a:gd name="connsiteY3" fmla="*/ 0 h 486410"/>
                        <a:gd name="connsiteX4" fmla="*/ 785495 w 1031240"/>
                        <a:gd name="connsiteY4" fmla="*/ 10160 h 486410"/>
                        <a:gd name="connsiteX5" fmla="*/ 0 w 1031240"/>
                        <a:gd name="connsiteY5" fmla="*/ 349250 h 486410"/>
                        <a:gd name="connsiteX0" fmla="*/ 11430 w 1023620"/>
                        <a:gd name="connsiteY0" fmla="*/ 361950 h 486410"/>
                        <a:gd name="connsiteX1" fmla="*/ 0 w 1023620"/>
                        <a:gd name="connsiteY1" fmla="*/ 486410 h 486410"/>
                        <a:gd name="connsiteX2" fmla="*/ 66675 w 1023620"/>
                        <a:gd name="connsiteY2" fmla="*/ 478155 h 486410"/>
                        <a:gd name="connsiteX3" fmla="*/ 1023620 w 1023620"/>
                        <a:gd name="connsiteY3" fmla="*/ 0 h 486410"/>
                        <a:gd name="connsiteX4" fmla="*/ 777875 w 1023620"/>
                        <a:gd name="connsiteY4" fmla="*/ 10160 h 486410"/>
                        <a:gd name="connsiteX5" fmla="*/ 11430 w 1023620"/>
                        <a:gd name="connsiteY5" fmla="*/ 361950 h 486410"/>
                        <a:gd name="connsiteX0" fmla="*/ 5080 w 1017270"/>
                        <a:gd name="connsiteY0" fmla="*/ 361950 h 480060"/>
                        <a:gd name="connsiteX1" fmla="*/ 0 w 1017270"/>
                        <a:gd name="connsiteY1" fmla="*/ 480060 h 480060"/>
                        <a:gd name="connsiteX2" fmla="*/ 60325 w 1017270"/>
                        <a:gd name="connsiteY2" fmla="*/ 478155 h 480060"/>
                        <a:gd name="connsiteX3" fmla="*/ 1017270 w 1017270"/>
                        <a:gd name="connsiteY3" fmla="*/ 0 h 480060"/>
                        <a:gd name="connsiteX4" fmla="*/ 771525 w 1017270"/>
                        <a:gd name="connsiteY4" fmla="*/ 10160 h 480060"/>
                        <a:gd name="connsiteX5" fmla="*/ 5080 w 1017270"/>
                        <a:gd name="connsiteY5" fmla="*/ 361950 h 480060"/>
                        <a:gd name="connsiteX0" fmla="*/ 0 w 1012190"/>
                        <a:gd name="connsiteY0" fmla="*/ 361950 h 483235"/>
                        <a:gd name="connsiteX1" fmla="*/ 4445 w 1012190"/>
                        <a:gd name="connsiteY1" fmla="*/ 483235 h 483235"/>
                        <a:gd name="connsiteX2" fmla="*/ 55245 w 1012190"/>
                        <a:gd name="connsiteY2" fmla="*/ 478155 h 483235"/>
                        <a:gd name="connsiteX3" fmla="*/ 1012190 w 1012190"/>
                        <a:gd name="connsiteY3" fmla="*/ 0 h 483235"/>
                        <a:gd name="connsiteX4" fmla="*/ 766445 w 1012190"/>
                        <a:gd name="connsiteY4" fmla="*/ 10160 h 483235"/>
                        <a:gd name="connsiteX5" fmla="*/ 0 w 1012190"/>
                        <a:gd name="connsiteY5" fmla="*/ 361950 h 483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12190" h="483235">
                          <a:moveTo>
                            <a:pt x="0" y="361950"/>
                          </a:moveTo>
                          <a:lnTo>
                            <a:pt x="4445" y="483235"/>
                          </a:lnTo>
                          <a:lnTo>
                            <a:pt x="55245" y="478155"/>
                          </a:lnTo>
                          <a:lnTo>
                            <a:pt x="1012190" y="0"/>
                          </a:lnTo>
                          <a:lnTo>
                            <a:pt x="766445" y="10160"/>
                          </a:lnTo>
                          <a:lnTo>
                            <a:pt x="0" y="36195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" name="Forme libre 21"/>
                    <p:cNvSpPr/>
                    <p:nvPr/>
                  </p:nvSpPr>
                  <p:spPr>
                    <a:xfrm>
                      <a:off x="3419872" y="5461634"/>
                      <a:ext cx="1126026" cy="508635"/>
                    </a:xfrm>
                    <a:custGeom>
                      <a:avLst/>
                      <a:gdLst>
                        <a:gd name="connsiteX0" fmla="*/ 0 w 1043940"/>
                        <a:gd name="connsiteY0" fmla="*/ 358140 h 502920"/>
                        <a:gd name="connsiteX1" fmla="*/ 7620 w 1043940"/>
                        <a:gd name="connsiteY1" fmla="*/ 495300 h 502920"/>
                        <a:gd name="connsiteX2" fmla="*/ 121920 w 1043940"/>
                        <a:gd name="connsiteY2" fmla="*/ 502920 h 502920"/>
                        <a:gd name="connsiteX3" fmla="*/ 1043940 w 1043940"/>
                        <a:gd name="connsiteY3" fmla="*/ 15240 h 502920"/>
                        <a:gd name="connsiteX4" fmla="*/ 731520 w 1043940"/>
                        <a:gd name="connsiteY4" fmla="*/ 0 h 502920"/>
                        <a:gd name="connsiteX5" fmla="*/ 0 w 1043940"/>
                        <a:gd name="connsiteY5" fmla="*/ 358140 h 502920"/>
                        <a:gd name="connsiteX0" fmla="*/ 0 w 1203960"/>
                        <a:gd name="connsiteY0" fmla="*/ 365760 h 510540"/>
                        <a:gd name="connsiteX1" fmla="*/ 7620 w 1203960"/>
                        <a:gd name="connsiteY1" fmla="*/ 502920 h 510540"/>
                        <a:gd name="connsiteX2" fmla="*/ 121920 w 1203960"/>
                        <a:gd name="connsiteY2" fmla="*/ 510540 h 510540"/>
                        <a:gd name="connsiteX3" fmla="*/ 1203960 w 1203960"/>
                        <a:gd name="connsiteY3" fmla="*/ 0 h 510540"/>
                        <a:gd name="connsiteX4" fmla="*/ 731520 w 1203960"/>
                        <a:gd name="connsiteY4" fmla="*/ 7620 h 510540"/>
                        <a:gd name="connsiteX5" fmla="*/ 0 w 1203960"/>
                        <a:gd name="connsiteY5" fmla="*/ 365760 h 510540"/>
                        <a:gd name="connsiteX0" fmla="*/ 0 w 1203960"/>
                        <a:gd name="connsiteY0" fmla="*/ 365760 h 502920"/>
                        <a:gd name="connsiteX1" fmla="*/ 7620 w 1203960"/>
                        <a:gd name="connsiteY1" fmla="*/ 502920 h 502920"/>
                        <a:gd name="connsiteX2" fmla="*/ 449580 w 1203960"/>
                        <a:gd name="connsiteY2" fmla="*/ 487680 h 502920"/>
                        <a:gd name="connsiteX3" fmla="*/ 1203960 w 1203960"/>
                        <a:gd name="connsiteY3" fmla="*/ 0 h 502920"/>
                        <a:gd name="connsiteX4" fmla="*/ 731520 w 1203960"/>
                        <a:gd name="connsiteY4" fmla="*/ 7620 h 502920"/>
                        <a:gd name="connsiteX5" fmla="*/ 0 w 1203960"/>
                        <a:gd name="connsiteY5" fmla="*/ 365760 h 502920"/>
                        <a:gd name="connsiteX0" fmla="*/ 68580 w 1196340"/>
                        <a:gd name="connsiteY0" fmla="*/ 335280 h 502920"/>
                        <a:gd name="connsiteX1" fmla="*/ 0 w 1196340"/>
                        <a:gd name="connsiteY1" fmla="*/ 502920 h 502920"/>
                        <a:gd name="connsiteX2" fmla="*/ 441960 w 1196340"/>
                        <a:gd name="connsiteY2" fmla="*/ 487680 h 502920"/>
                        <a:gd name="connsiteX3" fmla="*/ 1196340 w 1196340"/>
                        <a:gd name="connsiteY3" fmla="*/ 0 h 502920"/>
                        <a:gd name="connsiteX4" fmla="*/ 723900 w 1196340"/>
                        <a:gd name="connsiteY4" fmla="*/ 7620 h 502920"/>
                        <a:gd name="connsiteX5" fmla="*/ 68580 w 1196340"/>
                        <a:gd name="connsiteY5" fmla="*/ 335280 h 502920"/>
                        <a:gd name="connsiteX0" fmla="*/ 1524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1524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38862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43000 w 1143000"/>
                        <a:gd name="connsiteY3" fmla="*/ 0 h 502920"/>
                        <a:gd name="connsiteX4" fmla="*/ 670560 w 1143000"/>
                        <a:gd name="connsiteY4" fmla="*/ 7620 h 502920"/>
                        <a:gd name="connsiteX5" fmla="*/ 0 w 1143000"/>
                        <a:gd name="connsiteY5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06036 w 1143000"/>
                        <a:gd name="connsiteY3" fmla="*/ 266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43000"/>
                        <a:gd name="connsiteY0" fmla="*/ 335280 h 502920"/>
                        <a:gd name="connsiteX1" fmla="*/ 0 w 1143000"/>
                        <a:gd name="connsiteY1" fmla="*/ 502920 h 502920"/>
                        <a:gd name="connsiteX2" fmla="*/ 457200 w 1143000"/>
                        <a:gd name="connsiteY2" fmla="*/ 487680 h 502920"/>
                        <a:gd name="connsiteX3" fmla="*/ 1128896 w 1143000"/>
                        <a:gd name="connsiteY3" fmla="*/ 140970 h 502920"/>
                        <a:gd name="connsiteX4" fmla="*/ 1143000 w 1143000"/>
                        <a:gd name="connsiteY4" fmla="*/ 0 h 502920"/>
                        <a:gd name="connsiteX5" fmla="*/ 670560 w 1143000"/>
                        <a:gd name="connsiteY5" fmla="*/ 7620 h 502920"/>
                        <a:gd name="connsiteX6" fmla="*/ 0 w 1143000"/>
                        <a:gd name="connsiteY6" fmla="*/ 335280 h 502920"/>
                        <a:gd name="connsiteX0" fmla="*/ 0 w 1128896"/>
                        <a:gd name="connsiteY0" fmla="*/ 327660 h 495300"/>
                        <a:gd name="connsiteX1" fmla="*/ 0 w 1128896"/>
                        <a:gd name="connsiteY1" fmla="*/ 495300 h 495300"/>
                        <a:gd name="connsiteX2" fmla="*/ 457200 w 1128896"/>
                        <a:gd name="connsiteY2" fmla="*/ 480060 h 495300"/>
                        <a:gd name="connsiteX3" fmla="*/ 1128896 w 1128896"/>
                        <a:gd name="connsiteY3" fmla="*/ 133350 h 495300"/>
                        <a:gd name="connsiteX4" fmla="*/ 1097280 w 1128896"/>
                        <a:gd name="connsiteY4" fmla="*/ 15240 h 495300"/>
                        <a:gd name="connsiteX5" fmla="*/ 670560 w 1128896"/>
                        <a:gd name="connsiteY5" fmla="*/ 0 h 495300"/>
                        <a:gd name="connsiteX6" fmla="*/ 0 w 1128896"/>
                        <a:gd name="connsiteY6" fmla="*/ 327660 h 495300"/>
                        <a:gd name="connsiteX0" fmla="*/ 0 w 1128896"/>
                        <a:gd name="connsiteY0" fmla="*/ 340995 h 508635"/>
                        <a:gd name="connsiteX1" fmla="*/ 0 w 1128896"/>
                        <a:gd name="connsiteY1" fmla="*/ 508635 h 508635"/>
                        <a:gd name="connsiteX2" fmla="*/ 457200 w 1128896"/>
                        <a:gd name="connsiteY2" fmla="*/ 493395 h 508635"/>
                        <a:gd name="connsiteX3" fmla="*/ 1128896 w 1128896"/>
                        <a:gd name="connsiteY3" fmla="*/ 146685 h 508635"/>
                        <a:gd name="connsiteX4" fmla="*/ 1119505 w 1128896"/>
                        <a:gd name="connsiteY4" fmla="*/ 0 h 508635"/>
                        <a:gd name="connsiteX5" fmla="*/ 670560 w 1128896"/>
                        <a:gd name="connsiteY5" fmla="*/ 13335 h 508635"/>
                        <a:gd name="connsiteX6" fmla="*/ 0 w 1128896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6705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0 w 1125721"/>
                        <a:gd name="connsiteY0" fmla="*/ 3409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0 w 1125721"/>
                        <a:gd name="connsiteY6" fmla="*/ 340995 h 508635"/>
                        <a:gd name="connsiteX0" fmla="*/ 3175 w 1125721"/>
                        <a:gd name="connsiteY0" fmla="*/ 366395 h 508635"/>
                        <a:gd name="connsiteX1" fmla="*/ 0 w 1125721"/>
                        <a:gd name="connsiteY1" fmla="*/ 508635 h 508635"/>
                        <a:gd name="connsiteX2" fmla="*/ 457200 w 1125721"/>
                        <a:gd name="connsiteY2" fmla="*/ 493395 h 508635"/>
                        <a:gd name="connsiteX3" fmla="*/ 1125721 w 1125721"/>
                        <a:gd name="connsiteY3" fmla="*/ 149860 h 508635"/>
                        <a:gd name="connsiteX4" fmla="*/ 1119505 w 1125721"/>
                        <a:gd name="connsiteY4" fmla="*/ 0 h 508635"/>
                        <a:gd name="connsiteX5" fmla="*/ 708660 w 1125721"/>
                        <a:gd name="connsiteY5" fmla="*/ 13335 h 508635"/>
                        <a:gd name="connsiteX6" fmla="*/ 3175 w 1125721"/>
                        <a:gd name="connsiteY6" fmla="*/ 366395 h 508635"/>
                        <a:gd name="connsiteX0" fmla="*/ 305 w 1126026"/>
                        <a:gd name="connsiteY0" fmla="*/ 379095 h 508635"/>
                        <a:gd name="connsiteX1" fmla="*/ 305 w 1126026"/>
                        <a:gd name="connsiteY1" fmla="*/ 508635 h 508635"/>
                        <a:gd name="connsiteX2" fmla="*/ 457505 w 1126026"/>
                        <a:gd name="connsiteY2" fmla="*/ 493395 h 508635"/>
                        <a:gd name="connsiteX3" fmla="*/ 1126026 w 1126026"/>
                        <a:gd name="connsiteY3" fmla="*/ 149860 h 508635"/>
                        <a:gd name="connsiteX4" fmla="*/ 1119810 w 1126026"/>
                        <a:gd name="connsiteY4" fmla="*/ 0 h 508635"/>
                        <a:gd name="connsiteX5" fmla="*/ 708965 w 1126026"/>
                        <a:gd name="connsiteY5" fmla="*/ 13335 h 508635"/>
                        <a:gd name="connsiteX6" fmla="*/ 305 w 1126026"/>
                        <a:gd name="connsiteY6" fmla="*/ 379095 h 5086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26026" h="508635">
                          <a:moveTo>
                            <a:pt x="305" y="379095"/>
                          </a:moveTo>
                          <a:cubicBezTo>
                            <a:pt x="-753" y="426508"/>
                            <a:pt x="1363" y="461222"/>
                            <a:pt x="305" y="508635"/>
                          </a:cubicBezTo>
                          <a:lnTo>
                            <a:pt x="457505" y="493395"/>
                          </a:lnTo>
                          <a:lnTo>
                            <a:pt x="1126026" y="149860"/>
                          </a:lnTo>
                          <a:lnTo>
                            <a:pt x="1119810" y="0"/>
                          </a:lnTo>
                          <a:lnTo>
                            <a:pt x="708965" y="13335"/>
                          </a:lnTo>
                          <a:lnTo>
                            <a:pt x="305" y="379095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grpSp>
                <p:nvGrpSpPr>
                  <p:cNvPr id="21" name="Groupe 20"/>
                  <p:cNvGrpSpPr/>
                  <p:nvPr/>
                </p:nvGrpSpPr>
                <p:grpSpPr>
                  <a:xfrm>
                    <a:off x="607694" y="4907827"/>
                    <a:ext cx="4678182" cy="182562"/>
                    <a:chOff x="607694" y="4907827"/>
                    <a:chExt cx="4678182" cy="182562"/>
                  </a:xfrm>
                </p:grpSpPr>
                <p:pic>
                  <p:nvPicPr>
                    <p:cNvPr id="2057" name="Picture 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6113" y="4907827"/>
                      <a:ext cx="4449763" cy="1825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607694" y="4927813"/>
                      <a:ext cx="230505" cy="14975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35" name="Rectangle 34"/>
                <p:cNvSpPr/>
                <p:nvPr/>
              </p:nvSpPr>
              <p:spPr>
                <a:xfrm>
                  <a:off x="861059" y="1332384"/>
                  <a:ext cx="140092" cy="247474"/>
                </a:xfrm>
                <a:prstGeom prst="rect">
                  <a:avLst/>
                </a:prstGeom>
                <a:solidFill>
                  <a:srgbClr val="771F28">
                    <a:alpha val="34902"/>
                  </a:srgb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1" name="Groupe 70"/>
              <p:cNvGrpSpPr/>
              <p:nvPr/>
            </p:nvGrpSpPr>
            <p:grpSpPr>
              <a:xfrm>
                <a:off x="1447739" y="2562225"/>
                <a:ext cx="781111" cy="1044615"/>
                <a:chOff x="1447739" y="2562225"/>
                <a:chExt cx="781111" cy="1044615"/>
              </a:xfrm>
            </p:grpSpPr>
            <p:cxnSp>
              <p:nvCxnSpPr>
                <p:cNvPr id="69" name="Connecteur droit 68"/>
                <p:cNvCxnSpPr/>
                <p:nvPr/>
              </p:nvCxnSpPr>
              <p:spPr>
                <a:xfrm flipV="1">
                  <a:off x="1447739" y="3162300"/>
                  <a:ext cx="350581" cy="4445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flipH="1" flipV="1">
                  <a:off x="1569721" y="2567940"/>
                  <a:ext cx="236219" cy="57912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flipH="1" flipV="1">
                  <a:off x="1684020" y="2583180"/>
                  <a:ext cx="120968" cy="58721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flipV="1">
                  <a:off x="1798320" y="2562225"/>
                  <a:ext cx="430530" cy="57721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e 76"/>
          <p:cNvGrpSpPr/>
          <p:nvPr/>
        </p:nvGrpSpPr>
        <p:grpSpPr>
          <a:xfrm>
            <a:off x="609012" y="1412776"/>
            <a:ext cx="4686361" cy="4519559"/>
            <a:chOff x="609012" y="1412776"/>
            <a:chExt cx="4686361" cy="4519559"/>
          </a:xfrm>
        </p:grpSpPr>
        <p:grpSp>
          <p:nvGrpSpPr>
            <p:cNvPr id="76" name="Groupe 75"/>
            <p:cNvGrpSpPr/>
            <p:nvPr/>
          </p:nvGrpSpPr>
          <p:grpSpPr>
            <a:xfrm>
              <a:off x="609012" y="1412776"/>
              <a:ext cx="4686361" cy="4519559"/>
              <a:chOff x="609012" y="1412776"/>
              <a:chExt cx="4686361" cy="4519559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910" y="5099915"/>
                <a:ext cx="44624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09012" y="5118964"/>
                <a:ext cx="238712" cy="145623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9" name="Groupe 28"/>
              <p:cNvGrpSpPr/>
              <p:nvPr/>
            </p:nvGrpSpPr>
            <p:grpSpPr>
              <a:xfrm>
                <a:off x="1045209" y="1412776"/>
                <a:ext cx="3692734" cy="4519559"/>
                <a:chOff x="1045209" y="1412776"/>
                <a:chExt cx="3692734" cy="451955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045209" y="1412776"/>
                  <a:ext cx="140092" cy="167082"/>
                </a:xfrm>
                <a:prstGeom prst="rect">
                  <a:avLst/>
                </a:prstGeom>
                <a:solidFill>
                  <a:srgbClr val="3B6431">
                    <a:alpha val="27843"/>
                  </a:srgb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8" name="Groupe 17"/>
                <p:cNvGrpSpPr/>
                <p:nvPr/>
              </p:nvGrpSpPr>
              <p:grpSpPr>
                <a:xfrm>
                  <a:off x="3275856" y="5445277"/>
                  <a:ext cx="1462087" cy="487058"/>
                  <a:chOff x="3275856" y="5445277"/>
                  <a:chExt cx="1462087" cy="487058"/>
                </a:xfrm>
              </p:grpSpPr>
              <p:sp>
                <p:nvSpPr>
                  <p:cNvPr id="39" name="Forme libre 38"/>
                  <p:cNvSpPr/>
                  <p:nvPr/>
                </p:nvSpPr>
                <p:spPr>
                  <a:xfrm>
                    <a:off x="3798778" y="5475704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0" name="Forme libre 39"/>
                  <p:cNvSpPr/>
                  <p:nvPr/>
                </p:nvSpPr>
                <p:spPr>
                  <a:xfrm>
                    <a:off x="3275856" y="5445277"/>
                    <a:ext cx="939165" cy="456631"/>
                  </a:xfrm>
                  <a:custGeom>
                    <a:avLst/>
                    <a:gdLst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31520 w 1043940"/>
                      <a:gd name="connsiteY4" fmla="*/ 0 h 502920"/>
                      <a:gd name="connsiteX5" fmla="*/ 0 w 1043940"/>
                      <a:gd name="connsiteY5" fmla="*/ 358140 h 502920"/>
                      <a:gd name="connsiteX0" fmla="*/ 0 w 1043940"/>
                      <a:gd name="connsiteY0" fmla="*/ 358140 h 502920"/>
                      <a:gd name="connsiteX1" fmla="*/ 7620 w 1043940"/>
                      <a:gd name="connsiteY1" fmla="*/ 495300 h 502920"/>
                      <a:gd name="connsiteX2" fmla="*/ 121920 w 1043940"/>
                      <a:gd name="connsiteY2" fmla="*/ 502920 h 502920"/>
                      <a:gd name="connsiteX3" fmla="*/ 1043940 w 1043940"/>
                      <a:gd name="connsiteY3" fmla="*/ 15240 h 502920"/>
                      <a:gd name="connsiteX4" fmla="*/ 783962 w 1043940"/>
                      <a:gd name="connsiteY4" fmla="*/ 14605 h 502920"/>
                      <a:gd name="connsiteX5" fmla="*/ 731520 w 1043940"/>
                      <a:gd name="connsiteY5" fmla="*/ 0 h 502920"/>
                      <a:gd name="connsiteX6" fmla="*/ 0 w 1043940"/>
                      <a:gd name="connsiteY6" fmla="*/ 358140 h 502920"/>
                      <a:gd name="connsiteX0" fmla="*/ 14605 w 1036320"/>
                      <a:gd name="connsiteY0" fmla="*/ 396240 h 502920"/>
                      <a:gd name="connsiteX1" fmla="*/ 0 w 1036320"/>
                      <a:gd name="connsiteY1" fmla="*/ 495300 h 502920"/>
                      <a:gd name="connsiteX2" fmla="*/ 114300 w 1036320"/>
                      <a:gd name="connsiteY2" fmla="*/ 502920 h 502920"/>
                      <a:gd name="connsiteX3" fmla="*/ 1036320 w 1036320"/>
                      <a:gd name="connsiteY3" fmla="*/ 15240 h 502920"/>
                      <a:gd name="connsiteX4" fmla="*/ 776342 w 1036320"/>
                      <a:gd name="connsiteY4" fmla="*/ 14605 h 502920"/>
                      <a:gd name="connsiteX5" fmla="*/ 723900 w 1036320"/>
                      <a:gd name="connsiteY5" fmla="*/ 0 h 502920"/>
                      <a:gd name="connsiteX6" fmla="*/ 14605 w 1036320"/>
                      <a:gd name="connsiteY6" fmla="*/ 396240 h 502920"/>
                      <a:gd name="connsiteX0" fmla="*/ 14605 w 1036320"/>
                      <a:gd name="connsiteY0" fmla="*/ 382971 h 489651"/>
                      <a:gd name="connsiteX1" fmla="*/ 0 w 1036320"/>
                      <a:gd name="connsiteY1" fmla="*/ 482031 h 489651"/>
                      <a:gd name="connsiteX2" fmla="*/ 114300 w 1036320"/>
                      <a:gd name="connsiteY2" fmla="*/ 489651 h 489651"/>
                      <a:gd name="connsiteX3" fmla="*/ 1036320 w 1036320"/>
                      <a:gd name="connsiteY3" fmla="*/ 1971 h 489651"/>
                      <a:gd name="connsiteX4" fmla="*/ 776342 w 1036320"/>
                      <a:gd name="connsiteY4" fmla="*/ 1336 h 489651"/>
                      <a:gd name="connsiteX5" fmla="*/ 768350 w 1036320"/>
                      <a:gd name="connsiteY5" fmla="*/ 2606 h 489651"/>
                      <a:gd name="connsiteX6" fmla="*/ 14605 w 1036320"/>
                      <a:gd name="connsiteY6" fmla="*/ 382971 h 489651"/>
                      <a:gd name="connsiteX0" fmla="*/ 14605 w 1036320"/>
                      <a:gd name="connsiteY0" fmla="*/ 3829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14605 w 1036320"/>
                      <a:gd name="connsiteY6" fmla="*/ 382971 h 482031"/>
                      <a:gd name="connsiteX0" fmla="*/ 97155 w 1036320"/>
                      <a:gd name="connsiteY0" fmla="*/ 344871 h 482031"/>
                      <a:gd name="connsiteX1" fmla="*/ 0 w 1036320"/>
                      <a:gd name="connsiteY1" fmla="*/ 482031 h 482031"/>
                      <a:gd name="connsiteX2" fmla="*/ 171450 w 1036320"/>
                      <a:gd name="connsiteY2" fmla="*/ 451551 h 482031"/>
                      <a:gd name="connsiteX3" fmla="*/ 1036320 w 1036320"/>
                      <a:gd name="connsiteY3" fmla="*/ 1971 h 482031"/>
                      <a:gd name="connsiteX4" fmla="*/ 776342 w 1036320"/>
                      <a:gd name="connsiteY4" fmla="*/ 1336 h 482031"/>
                      <a:gd name="connsiteX5" fmla="*/ 768350 w 1036320"/>
                      <a:gd name="connsiteY5" fmla="*/ 2606 h 482031"/>
                      <a:gd name="connsiteX6" fmla="*/ 97155 w 1036320"/>
                      <a:gd name="connsiteY6" fmla="*/ 344871 h 482031"/>
                      <a:gd name="connsiteX0" fmla="*/ 17780 w 956945"/>
                      <a:gd name="connsiteY0" fmla="*/ 344871 h 453456"/>
                      <a:gd name="connsiteX1" fmla="*/ 0 w 956945"/>
                      <a:gd name="connsiteY1" fmla="*/ 453456 h 453456"/>
                      <a:gd name="connsiteX2" fmla="*/ 92075 w 956945"/>
                      <a:gd name="connsiteY2" fmla="*/ 451551 h 453456"/>
                      <a:gd name="connsiteX3" fmla="*/ 956945 w 956945"/>
                      <a:gd name="connsiteY3" fmla="*/ 1971 h 453456"/>
                      <a:gd name="connsiteX4" fmla="*/ 696967 w 956945"/>
                      <a:gd name="connsiteY4" fmla="*/ 1336 h 453456"/>
                      <a:gd name="connsiteX5" fmla="*/ 688975 w 956945"/>
                      <a:gd name="connsiteY5" fmla="*/ 2606 h 453456"/>
                      <a:gd name="connsiteX6" fmla="*/ 17780 w 956945"/>
                      <a:gd name="connsiteY6" fmla="*/ 344871 h 453456"/>
                      <a:gd name="connsiteX0" fmla="*/ 0 w 939165"/>
                      <a:gd name="connsiteY0" fmla="*/ 344871 h 456631"/>
                      <a:gd name="connsiteX1" fmla="*/ 4445 w 939165"/>
                      <a:gd name="connsiteY1" fmla="*/ 456631 h 456631"/>
                      <a:gd name="connsiteX2" fmla="*/ 74295 w 939165"/>
                      <a:gd name="connsiteY2" fmla="*/ 451551 h 456631"/>
                      <a:gd name="connsiteX3" fmla="*/ 939165 w 939165"/>
                      <a:gd name="connsiteY3" fmla="*/ 1971 h 456631"/>
                      <a:gd name="connsiteX4" fmla="*/ 679187 w 939165"/>
                      <a:gd name="connsiteY4" fmla="*/ 1336 h 456631"/>
                      <a:gd name="connsiteX5" fmla="*/ 671195 w 939165"/>
                      <a:gd name="connsiteY5" fmla="*/ 2606 h 456631"/>
                      <a:gd name="connsiteX6" fmla="*/ 0 w 939165"/>
                      <a:gd name="connsiteY6" fmla="*/ 344871 h 45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39165" h="456631">
                        <a:moveTo>
                          <a:pt x="0" y="344871"/>
                        </a:moveTo>
                        <a:lnTo>
                          <a:pt x="4445" y="456631"/>
                        </a:lnTo>
                        <a:lnTo>
                          <a:pt x="74295" y="451551"/>
                        </a:lnTo>
                        <a:lnTo>
                          <a:pt x="939165" y="1971"/>
                        </a:lnTo>
                        <a:cubicBezTo>
                          <a:pt x="838747" y="-4591"/>
                          <a:pt x="779605" y="7898"/>
                          <a:pt x="679187" y="1336"/>
                        </a:cubicBezTo>
                        <a:lnTo>
                          <a:pt x="671195" y="2606"/>
                        </a:lnTo>
                        <a:lnTo>
                          <a:pt x="0" y="34487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accent4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74" name="Groupe 73"/>
            <p:cNvGrpSpPr/>
            <p:nvPr/>
          </p:nvGrpSpPr>
          <p:grpSpPr>
            <a:xfrm>
              <a:off x="3989070" y="3082291"/>
              <a:ext cx="1144905" cy="60959"/>
              <a:chOff x="3989070" y="3082291"/>
              <a:chExt cx="1144905" cy="60959"/>
            </a:xfrm>
          </p:grpSpPr>
          <p:cxnSp>
            <p:nvCxnSpPr>
              <p:cNvPr id="84" name="Connecteur droit 83"/>
              <p:cNvCxnSpPr/>
              <p:nvPr/>
            </p:nvCxnSpPr>
            <p:spPr>
              <a:xfrm>
                <a:off x="3989070" y="3082291"/>
                <a:ext cx="630555" cy="6095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4579467" y="3128964"/>
                <a:ext cx="554508" cy="4761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334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21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Plan suivi</a:t>
            </a:r>
            <a:endParaRPr lang="fr-FR" sz="320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22</a:t>
            </a:fld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8476" y="1124744"/>
            <a:ext cx="4066778" cy="18232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Optimisation d’un modèle par famille</a:t>
            </a:r>
          </a:p>
          <a:p>
            <a:pPr algn="ctr"/>
            <a:r>
              <a:rPr lang="fr-FR" sz="1600">
                <a:solidFill>
                  <a:schemeClr val="tx1"/>
                </a:solidFill>
              </a:rPr>
              <a:t>p</a:t>
            </a:r>
            <a:r>
              <a:rPr lang="fr-FR" sz="1600" smtClean="0">
                <a:solidFill>
                  <a:schemeClr val="tx1"/>
                </a:solidFill>
              </a:rPr>
              <a:t>our modélisation du SEU</a:t>
            </a:r>
          </a:p>
          <a:p>
            <a:pPr algn="ctr"/>
            <a:r>
              <a:rPr lang="fr-FR" sz="1600" smtClean="0">
                <a:solidFill>
                  <a:schemeClr val="tx1"/>
                </a:solidFill>
              </a:rPr>
              <a:t>(KNN – </a:t>
            </a:r>
            <a:r>
              <a:rPr lang="fr-FR" sz="1600" smtClean="0">
                <a:solidFill>
                  <a:schemeClr val="tx1"/>
                </a:solidFill>
              </a:rPr>
              <a:t>linéaire </a:t>
            </a:r>
            <a:r>
              <a:rPr lang="fr-FR" sz="1600" smtClean="0">
                <a:solidFill>
                  <a:schemeClr val="tx1"/>
                </a:solidFill>
              </a:rPr>
              <a:t>– bagging – boosting)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Hyperparamètres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Encodage/transformation des X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 de y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</a:t>
            </a:r>
            <a:endParaRPr lang="fr-FR" sz="140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4876769" y="1844824"/>
            <a:ext cx="3655671" cy="1665817"/>
            <a:chOff x="4876769" y="2142894"/>
            <a:chExt cx="3655671" cy="1665817"/>
          </a:xfrm>
        </p:grpSpPr>
        <p:sp>
          <p:nvSpPr>
            <p:cNvPr id="12" name="Rectangle 11"/>
            <p:cNvSpPr/>
            <p:nvPr/>
          </p:nvSpPr>
          <p:spPr>
            <a:xfrm>
              <a:off x="5292080" y="2142894"/>
              <a:ext cx="3240360" cy="16658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Evaluation des modèles</a:t>
              </a:r>
            </a:p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(entraînement)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Courbe d’apprentissage</a:t>
              </a:r>
              <a:endParaRPr lang="fr-FR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 en cross-validation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Influence des hyperparamètres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Importance des variables</a:t>
              </a:r>
            </a:p>
          </p:txBody>
        </p:sp>
        <p:sp>
          <p:nvSpPr>
            <p:cNvPr id="14" name="Flèche vers le bas 13"/>
            <p:cNvSpPr/>
            <p:nvPr/>
          </p:nvSpPr>
          <p:spPr>
            <a:xfrm rot="16200000">
              <a:off x="4855647" y="251893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780485" y="3068960"/>
            <a:ext cx="3960439" cy="1593875"/>
            <a:chOff x="780485" y="3068960"/>
            <a:chExt cx="3960439" cy="1593875"/>
          </a:xfrm>
        </p:grpSpPr>
        <p:sp>
          <p:nvSpPr>
            <p:cNvPr id="15" name="Flèche vers le bas 14"/>
            <p:cNvSpPr/>
            <p:nvPr/>
          </p:nvSpPr>
          <p:spPr>
            <a:xfrm>
              <a:off x="2868716" y="3068960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2218" y="3340958"/>
              <a:ext cx="3418706" cy="4841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Stacking des meilleurs modèles</a:t>
              </a:r>
              <a:endParaRPr lang="fr-FR" sz="16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0485" y="4158778"/>
              <a:ext cx="3041319" cy="5040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Meilleur modèle SEU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 vers le bas 23"/>
            <p:cNvSpPr/>
            <p:nvPr/>
          </p:nvSpPr>
          <p:spPr>
            <a:xfrm>
              <a:off x="924500" y="3068960"/>
              <a:ext cx="288032" cy="1037875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lèche vers le bas 24"/>
            <p:cNvSpPr/>
            <p:nvPr/>
          </p:nvSpPr>
          <p:spPr>
            <a:xfrm>
              <a:off x="2887555" y="3861048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708476" y="345001"/>
            <a:ext cx="3240360" cy="695458"/>
            <a:chOff x="708476" y="345001"/>
            <a:chExt cx="3240360" cy="695458"/>
          </a:xfrm>
        </p:grpSpPr>
        <p:sp>
          <p:nvSpPr>
            <p:cNvPr id="16" name="Rectangle 15"/>
            <p:cNvSpPr/>
            <p:nvPr/>
          </p:nvSpPr>
          <p:spPr>
            <a:xfrm>
              <a:off x="708476" y="345001"/>
              <a:ext cx="3240360" cy="3895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Effet des outliers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6" name="Flèche vers le bas 25"/>
            <p:cNvSpPr/>
            <p:nvPr/>
          </p:nvSpPr>
          <p:spPr>
            <a:xfrm rot="10800000">
              <a:off x="2184640" y="794672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4020842" y="4149080"/>
            <a:ext cx="4248474" cy="523454"/>
            <a:chOff x="4020842" y="4149080"/>
            <a:chExt cx="4248474" cy="523454"/>
          </a:xfrm>
        </p:grpSpPr>
        <p:sp>
          <p:nvSpPr>
            <p:cNvPr id="23" name="Rectangle 22"/>
            <p:cNvSpPr/>
            <p:nvPr/>
          </p:nvSpPr>
          <p:spPr>
            <a:xfrm>
              <a:off x="5316988" y="4149080"/>
              <a:ext cx="2952328" cy="52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Modélisation GHG</a:t>
              </a: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 vers le bas 26"/>
            <p:cNvSpPr/>
            <p:nvPr/>
          </p:nvSpPr>
          <p:spPr>
            <a:xfrm rot="16200000">
              <a:off x="4452891" y="3861048"/>
              <a:ext cx="288032" cy="1152129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780485" y="4725144"/>
            <a:ext cx="1728191" cy="1224136"/>
            <a:chOff x="780485" y="4725144"/>
            <a:chExt cx="1728191" cy="1224136"/>
          </a:xfrm>
        </p:grpSpPr>
        <p:sp>
          <p:nvSpPr>
            <p:cNvPr id="21" name="Rectangle 20"/>
            <p:cNvSpPr/>
            <p:nvPr/>
          </p:nvSpPr>
          <p:spPr>
            <a:xfrm>
              <a:off x="780485" y="5085184"/>
              <a:ext cx="1728191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Importance de l’ENERGYSTAR</a:t>
              </a:r>
            </a:p>
            <a:p>
              <a:pPr algn="ctr"/>
              <a:r>
                <a:rPr lang="fr-FR" sz="1600" smtClean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1644580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806472" y="4725144"/>
            <a:ext cx="5112568" cy="1440160"/>
            <a:chOff x="2806472" y="4725144"/>
            <a:chExt cx="5112568" cy="1440160"/>
          </a:xfrm>
        </p:grpSpPr>
        <p:sp>
          <p:nvSpPr>
            <p:cNvPr id="11" name="Rectangle 10"/>
            <p:cNvSpPr/>
            <p:nvPr/>
          </p:nvSpPr>
          <p:spPr>
            <a:xfrm>
              <a:off x="2806472" y="5101443"/>
              <a:ext cx="5112568" cy="10638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Evaluation finale (test)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Scores</a:t>
              </a:r>
            </a:p>
            <a:p>
              <a:pPr marL="285750" indent="-285750">
                <a:buFontTx/>
                <a:buChar char="-"/>
              </a:pP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Distribution </a:t>
              </a: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des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erreurs</a:t>
              </a:r>
            </a:p>
            <a:p>
              <a:pPr marL="285750" indent="-285750">
                <a:buFontTx/>
                <a:buChar char="-"/>
              </a:pPr>
              <a:r>
                <a:rPr lang="fr-FR" sz="140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Temps de </a:t>
              </a:r>
              <a:r>
                <a:rPr lang="fr-FR" sz="1400" smtClean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prédiction</a:t>
              </a:r>
              <a:endParaRPr lang="fr-FR" sz="140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>
              <a:off x="6037068" y="4725144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lèche vers le bas 33"/>
            <p:cNvSpPr/>
            <p:nvPr/>
          </p:nvSpPr>
          <p:spPr>
            <a:xfrm>
              <a:off x="3156748" y="4762526"/>
              <a:ext cx="288032" cy="245787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0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Préparation des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 et transformation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971600" y="2348880"/>
            <a:ext cx="77768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quantitatives :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Choix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entre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StandardScaler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QuantileTransformer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(uniform ou normal),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RobustScaler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Normalizer</a:t>
            </a:r>
            <a:endParaRPr lang="fr-FR" i="1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catégorielles :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Choix entre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5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stratégies d’encodage</a:t>
            </a:r>
          </a:p>
          <a:p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OneHotEncoder, Binary, Ordinal, LeaveOneOut, Hashing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différents selon la cardinalité des 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(seuil basse cardinalité sous 12 modalités)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Variables cible :</a:t>
            </a:r>
            <a:endParaRPr lang="fr-FR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</a:t>
            </a:r>
          </a:p>
        </p:txBody>
      </p:sp>
    </p:spTree>
    <p:extLst>
      <p:ext uri="{BB962C8B-B14F-4D97-AF65-F5344CB8AC3E}">
        <p14:creationId xmlns:p14="http://schemas.microsoft.com/office/powerpoint/2010/main" val="1037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3 méthodes de détection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283968" y="2271350"/>
            <a:ext cx="440265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Démarche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Niveau de contamination supposé de 5% (dataset d’entraînement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On considère les variables X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seules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Trois algorithmes :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Zscore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LocalOutlierFactor</a:t>
            </a:r>
          </a:p>
          <a:p>
            <a:pPr marL="742950" lvl="1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</a:t>
            </a:r>
          </a:p>
          <a:p>
            <a:endParaRPr lang="fr-FR" sz="9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Résultats</a:t>
            </a:r>
            <a:endParaRPr lang="fr-FR" sz="160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Moins de 10% des outliers sont détectés par les trois algorithmes en même temps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IsolationForest et Zscore concordent souvent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LOF concorde peu avec IF et Zscore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362085" y="1015563"/>
            <a:ext cx="3461769" cy="2599639"/>
            <a:chOff x="362085" y="1015563"/>
            <a:chExt cx="3461769" cy="259963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85" y="1283625"/>
              <a:ext cx="3461769" cy="233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92443" y="1015563"/>
              <a:ext cx="34147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Données conservées vs. seuil de Zscore</a:t>
              </a:r>
              <a:endParaRPr lang="fr-FR" sz="1400">
                <a:latin typeface="+mj-lt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39553" y="3722291"/>
            <a:ext cx="3237304" cy="2437131"/>
            <a:chOff x="539553" y="3722291"/>
            <a:chExt cx="3237304" cy="2437131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3" y="4013078"/>
              <a:ext cx="3237304" cy="214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39553" y="3722291"/>
              <a:ext cx="3025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>
                  <a:latin typeface="+mj-lt"/>
                  <a:ea typeface="Yu Gothic Light" panose="020B0300000000000000" pitchFamily="34" charset="-128"/>
                </a:rPr>
                <a:t> </a:t>
              </a:r>
              <a:r>
                <a:rPr lang="fr-FR" sz="1400" smtClean="0">
                  <a:latin typeface="+mj-lt"/>
                  <a:ea typeface="Yu Gothic Light" panose="020B0300000000000000" pitchFamily="34" charset="-128"/>
                </a:rPr>
                <a:t>Concordance des outliers détectés</a:t>
              </a:r>
              <a:endParaRPr lang="fr-FR" sz="1400">
                <a:latin typeface="+mj-lt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660708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0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660708" y="479715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660707" y="5877272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665663" y="5339308"/>
              <a:ext cx="3098069" cy="2472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66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539553" y="4221088"/>
              <a:ext cx="2808311" cy="72008"/>
              <a:chOff x="539553" y="4221088"/>
              <a:chExt cx="3005578" cy="0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539553" y="4221088"/>
                <a:ext cx="1008111" cy="0"/>
              </a:xfrm>
              <a:prstGeom prst="line">
                <a:avLst/>
              </a:prstGeom>
              <a:ln w="76200">
                <a:solidFill>
                  <a:srgbClr val="0000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1528909" y="4221088"/>
                <a:ext cx="1008111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2537020" y="4221088"/>
                <a:ext cx="1008111" cy="0"/>
              </a:xfrm>
              <a:prstGeom prst="line">
                <a:avLst/>
              </a:prstGeom>
              <a:ln w="762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6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Analyse des outliers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148064" y="2132856"/>
            <a:ext cx="37444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solidFill>
                  <a:srgbClr val="0066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Isolationforest</a:t>
            </a:r>
            <a:r>
              <a:rPr lang="fr-FR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et </a:t>
            </a:r>
            <a:r>
              <a:rPr lang="fr-FR" sz="1600" smtClean="0">
                <a:solidFill>
                  <a:srgbClr val="00009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Zscore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‘Large Office’ avec ‘Parking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Bâtiments récents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Situés ‘DownTown’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plutôt élevé</a:t>
            </a:r>
          </a:p>
          <a:p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solidFill>
                  <a:srgbClr val="FF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LocalOutlierFactor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'Other</a:t>
            </a:r>
            <a:r>
              <a:rPr lang="en-US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', 'Warehouse' or 'Non </a:t>
            </a: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ref‘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Principalement situés au  'Greater Duwamish‘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SEU modérés</a:t>
            </a:r>
          </a:p>
          <a:p>
            <a:pPr marL="285750" indent="-285750">
              <a:buFontTx/>
              <a:buChar char="-"/>
            </a:pPr>
            <a:endParaRPr lang="en-US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Conclusion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Dans tous les cas, les outliers ne sont pas des sous-groupes homogènes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52148" y="422890"/>
            <a:ext cx="4507884" cy="5819050"/>
            <a:chOff x="168402" y="422890"/>
            <a:chExt cx="4507884" cy="581905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49" y="422890"/>
              <a:ext cx="3273001" cy="1303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168402" y="1725960"/>
              <a:ext cx="4507884" cy="4515980"/>
              <a:chOff x="160570" y="1309985"/>
              <a:chExt cx="4965012" cy="4973929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0" y="2870184"/>
                <a:ext cx="4965012" cy="1540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702" y="1309985"/>
                <a:ext cx="4946750" cy="1560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0" y="4403508"/>
                <a:ext cx="4965012" cy="188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559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Gestion des outliers</a:t>
            </a:r>
            <a:r>
              <a:rPr lang="fr-FR" sz="1000" b="1" smtClean="0"/>
              <a:t> </a:t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Effet sur la modélisation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80112" y="2204864"/>
            <a:ext cx="3092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  <a:ea typeface="Yu Gothic Medium" panose="020B0500000000000000" pitchFamily="34" charset="-128"/>
              </a:rPr>
              <a:t>Eliminer les </a:t>
            </a:r>
            <a:r>
              <a:rPr lang="en-US" sz="1600" smtClean="0">
                <a:latin typeface="+mj-lt"/>
                <a:ea typeface="Yu Gothic Medium" panose="020B0500000000000000" pitchFamily="34" charset="-128"/>
              </a:rPr>
              <a:t>outliers ou les traiter séparément permettra-t-il une meilleure capacité de généralisation du modèle ?</a:t>
            </a:r>
          </a:p>
          <a:p>
            <a:endParaRPr lang="en-US" sz="1600">
              <a:latin typeface="+mj-lt"/>
              <a:ea typeface="Yu Gothic Medium" panose="020B0500000000000000" pitchFamily="34" charset="-128"/>
            </a:endParaRPr>
          </a:p>
          <a:p>
            <a:endParaRPr lang="en-US" sz="160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sz="160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Résultats: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Distributions des erreurs très similaires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de certains des scores d’apprentissage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 sur set de validation identiques ou pire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A3AAAADgCAYAAABCZIQJAAAABHNCSVQICAgIfAhkiAAAAAlwSFlzAAALEgAACxIB0t1+/AAAADh0RVh0U29mdHdhcmUAbWF0cGxvdGxpYiB2ZXJzaW9uMy4yLjIsIGh0dHA6Ly9tYXRwbG90bGliLm9yZy+WH4yJAAAgAElEQVR4nO3de1xVVf7/8ReCF7ygYpoJphCmcj0qKOrAqI2hTpKlJHYxQiMvzbec6WLNxKg/Kyu76+RQlFomlo3glFJaMqSWDOjxhg5UgkIXxbyhqQjn9we588hBDnI9+n4+Hj5ir7322p+1z+bYx7X2Xk4Wi8WCiIiIiIiINHpNGjoAERERERERsY8SOBEREREREQehBE5ERERERMRBKIETERERERFxEErgREREREREHIQSOBEREREREQehBE5EROQK4+TkxDfffNPQYYiISB1QAiciIrWqe/fuuLq60rp1a6699lpiYmIoLi5u6LCqndScPXuWOXPm0LNnT1q1aoWHhwcjR47ks88+M+pc2Nfzf77//nsA9u3bR5MmTZg6dapR/8J6TZo0sTp22bJlNuNIS0vD09PzMnstIiJXGiVwIiJS6/79739TXFzM1q1byczMZO7cuVb7z507V2+xXO65xo0bR0pKCkuXLuXIkSPs27ePhx56iE8++cSq3vm+nv/TpUsXAJYuXUr79u1ZsWIFZ86cAbCqd/3111sde9ddd9WsoyIiclVQAiciInXm/KjVrl27cHJyYuHChfTo0YMePXoA8Oabb+Lj44O7uzuRkZHG6BWUj5i99tpreHt7c8011/Doo49SVlZm7H/77bfp3bs37du3JyIigvz8fKtjLzxXeHg4AEFBQbRu3ZoVK1bg7+/Pv//9b+OYkpISrrnmGrZt28b69etZt24dKSkpDBgwgGbNmtGsWTNGjBjBq6++WmW/LRYLS5cuZe7cuTRt2tTqPLacOXOGhx9+mC5dutClSxcefvhhzpw5w8mTJxk5ciTff/+91QhfRkYGAwcOpF27dlx33XU8+OCDnD171r4PRUREHJoSOBERqTMHDhxgzZo19OnTB4Dk5GS2bNlCdnY2X3zxBU888QQffPABP/zwA926dSM6Otrq+FWrVpGZmcnWrVtJSUnh7bffBiAlJYVnnnmGf/3rXxw6dIiwsDAmTJhgdeyF50pPTwdg+/btFBcXM378eCZOnMh7771n1F+zZg3XXXcdffr0Yf369QwYMOCypy5u3LiRgoICoqOjueOOO1iyZMkl6z/99NN8/fXXmM1mtm/fTkZGBnPnzqVVq1asXbuWLl26WI3wOTs78/LLL1NUVMRXX33F559/zj/+8Y/LilVERByMpZG67777LB07drT4+fnVSntNmjSxBAUFWYKCgiyjR4+ulTZFRKSibt26WVq1amVp27at5frrr7dMnTrVcurUKQtg+fzzz416sbGxlkcffdTYPnHihMXFxcWyb98+i8VisQCWtWvXGvsXLlxoGTZsmMVisVhGjBhheeutt4x9paWlFldXV0teXp5x7IXnOl+Wm5trbBcWFlpat25tOXbsmMVisVjGjh1ree655ywWi8UyadIky/jx4426hw8ftrRt29bi5uZmad68uc2+tm3b1nLrrbcax5//efPmzRYXFxfLTz/9VOE6rVu3zmKxWCze3t6WTz75xNiXmppq6datm8VisVg2bNhg8fDwqORql3v55ZctY8aMqbSvIiJy5Wi0I3AxMTGkpqbWWnuurq6YzWbMZjOrV6+utXZFRKSi5ORkjh49Sn5+Pv/4xz9wdXUFoGvXrkad77//nm7duhnbrVu3pkOHDhQWFhplF9bv1q2bMcUyPz+fhx56iHbt2tGuXTvc3d2xWCyVHmtLly5dGDx4MB999BFHjx5l7dq1xnNoHTp04IcffjDquru7c/ToUbKysozn2S7u69GjR0lOTuaXX37hww8/NNoaOHAg119/Pe+//36lsVx8LS7sqy05OTnccsstdO7cGTc3N5588kmKioou2V8REbkyNNoELjw8HHd3d6uyb7/9lhEjRtCvXz/CwsLYu3dvA0UnIiKXw8nJyfi5S5cuVs+tnTx5ksOHD+Ph4WGUHThwwPh5//79xgtCunbtyj//+U8jcTp69Ci//PILgwYNsnmuytx777289957fPjhhwwcONA490033cR///tfCgoKqt3HVatWcfz4caZNm0bnzp3p3LkzhYWFl5xGefG1uLCvtvoxdepUevXqRW5uLsePH+eZZ57BYrFUO1YREXE8jTaBsyUuLo7XX3+drKws5s+fz7Rp0+w+9vTp0wQHBxMaGkpycnIdRikiIvaYMGEC77zzDmazmTNnzvDkk08yYMAAunfvbtR54YUXOHLkCAcOHODVV19l/PjxAEyZMoVnn32W3bt3A3Ds2DE+/PDDS57v2muv5bvvvrMqGzNmDFu3buXVV19l4sSJRvnNN9/M0KFDGTNmDFu2bOHs2bOUlJTw9ddfV9mvJUuWEBsby86dO42ZH5s2bWL79u3s3Lmz0msxd+5cDh06RFFREXPmzOHuu+824j58+DDHjh0z6p84cQI3Nzdat27N3r17eeONN6qMS0RErgwuDR2AvYqLi9m8eTNRUVFG2flpLP/617+Ij4+vcIyHhweffvopUD7dxsPDg++++45hw4YREBDADTfcUD/Bi4hIBX/4wx/4f//v/zF27FiOHDnCoEGDSEpKsqpz66230q9fP44dO0ZMTAyTJk0C4LbbbqO4uJjo6Gjy8/Np27Ytw4cPt/o74mKzZs3i3nvv5ZdffiEhIYE77rgDV1dXxo4dy/Lly7n99tut6q9atYpnnnmGu+++m8LCQtzd3QkICDD+XrGlsLCQzz//nG3bttG5c2ejvHPnzowYMYIlS5Ywf/78Csf97W9/4/jx4wQGBgIQFRXF3/72NwB69erFhAkT8Pb2prS0lOzsbObPn09cXBzPP/88ffr0Yfz48XzxxRdVXHEREbkSOFka8ZyLvLw8brnlFnbt2sXx48fp2bOn1TMJlysmJoZbbrmFcePG1UKUIiJSF5ycnMjNzcXHx6dOzzNnzhxycnKs3kgpIiLSWDnMFEo3Nze8vLyMKTIWi4Xt27fbdeyRI0eM0bqioiI2bdqEr69vncUqIiKO4eeffyYxMZG4uLiGDkVERMQujTaBmzBhAgMHDuR///sfnp6eJCYmsmzZMhITEwkKCsLPz4+UlBS72tqzZw/BwcEEBQUxdOhQZs6cqQROROQq9+abb9K1a1dGjhxpLPQtIiLS2DXqKZQiIiIiIiLym0Y7AiciIiIiIiLWlMCJiIiIiIg4iEa5jMA111xjtQ6QiIiIiIjI1SQvL4+ioqIK5Y0ygevevTuZmZkNHYaIiIiIiEiDCA4OtlmuKZQiIiIiIiIOQgmciIiIiIiIg1ACJyIiIiIi4iAa5TNwIiIiIiJSe0pKSigoKOD06dMNHYpcpEWLFnh6etK0aVO76iuBExERERG5whUUFNCmTRu6d++Ok5NTQ4cjv7JYLBw+fJiCggK8vLzsOkYJXA0lJCRUKIuLi2uASEREREREbDt9+rSSt0bIycmJDh06cOjQIbuP0TNwIiIiIiJXASVvjVN1PxclcCIiIiIiUqdmzJjBK6+8YmxHREQwefJkY/svf/kLL730Emlpadxyyy3VanvIkCF1toa02WxmzZo1ddL25dIUShERERGRq4ytx4BqoqpHiAYPHswHH3zAww8/TFlZGUVFRRw/ftzYv3nzZl5++eVG95IVs9lMZmYmo0aNauhQDBqBExERERGROjVo0CC++uorAHbv3o2/vz9t2rThyJEjnDlzhj179tC3b18AiouLGTduHL169eKuu+7CYrEA8Pnnn9OnTx8CAgKIjY3lzJkzFc7z2WefMXDgQPr27UtUVBTFxcUV6rz22mv4+voSGBhIdHQ0ACdPniQ2Npb+/fvTp08fUlJSOHv2LPHx8axYsQKTycSKFSvq6vJUixI4ERERERGpU126dMHFxYX9+/ezefNmBg4cyIABA/jqq6/IzMwkICCAZs2aAbBt2zZeeeUVsrOz+e6779i0aROnT58mJiaGFStWsHPnTs6dO8cbb7xhdY6ioiLmzp3L+vXr2bp1K8HBwbz00ksVYpk3bx7btm1jx44dLFq0CICnn36aYcOGkZGRwYYNG3j00UcpKSlhzpw5jB8/HrPZzPjx4+v+QtlBCZyIiIiIiNS5QYMGsXnzZiOBGzhwoLE9ePBgo17//v3x9PSkSZMmmEwm8vLy+N///oeXlxc33ngjAPfeey/p6elW7X/99ddkZ2czePBgTCYTS5YsIT8/v0IcgYGB3HXXXbz33nu4uJQ/UfbZZ58xb948TCYTQ4YM4fTp0+zfv78Or8blqzKBi42NpVOnTvj7+9vcn5aWRtu2bTGZTJhMJubMmWPsS01NpWfPnvj4+DBv3rzai1pERERERBzK4MGD2bx5Mzt37sTf35/Q0FC++uorNm/ezKBBg4x6zZs3N352dnbm3LlzdrVvsVgYPnw4ZrMZs9lMdnY2iYmJFep98sknTJ8+na1btxISEsK5c+ewWCx89NFHxrH79++nd+/eNe90HagygYuJiSE1NfWSdcLCwozOxsfHA1BaWsr06dNZu3Yt2dnZLF++nOzs7NqJWkREREREHMqgQYP4+OOPcXd3x9nZGXd3d44ePcpXX31llcDZ0rNnT/Ly8vjmm28AePfdd/n9739vVSc0NJRNmzYZdU6ePElOTo5VnbKyMg4cOMDQoUN57rnnOHbsGMXFxURERPD6668bz9tt27YNgDZt2nDixIla6X9tqTKBCw8Px93dvdoNZ2Rk4OPjg7e3N82aNSM6OpqUlJTLClJERERERBxbQEAARUVFhIaGWpW1bduWa6655pLHtmjRgnfeeYeoqCgCAgJo0qQJU6ZMsarTsWNHFi9ezIQJEwgMDGTgwIHs3bvXqk5paSl33303AQEB9OnTh//7v/+jXbt2PPXUU5SUlBAYGIifnx9PPfUUAEOHDiU7O7tRvcSkVpYR+OqrrwgKCqJLly7Mnz8fPz8/CgsL6dq1q1HH09OTLVu2VNpGQkKC8TrT6qxELiIiIiIi1VPVa//rgrOzs9XSAQCLFy+22h4yZAhDhgwxthcsWGD8fNNNNxkjYxdKS0szfh42bBj//e9/K42hadOmbNy4sUK5q6sr//znPyuUu7u7X7K9hlDjBK5v377k5+fTunVr1qxZw5gxY8jNza12O3FxccaNFBwcXNOwRERERERErjg1fgulm5sbrVu3BmDUqFGUlJRQVFSEh4cHBw4cMOoVFBTg4eFR09OJiIiIiIhctWqcwP3444/Gw34ZGRmUlZXRoUMHQkJCyM3NZd++fZw9e5akpCQiIyNrHLCIiIiIiMjVqsoplBMmTCAtLY2ioiI8PT2ZPXs2JSUlAEyZMoWVK1fyxhtv4OLigqurK0lJSTg5OeHi4sKCBQuIiIigtLSU2NhY/Pz86rxDIiIiIiIiV6oqE7jly5dfcv+DDz7Igw8+aHPfqFGjGDVq1OVFJiIiIiIiIlZqPIVSRERERERE6ocSOBERERERqVOrVq3CZDJZ/WnSpAlr166t1ziSk5MJDAykd+/eBAQEkJycXOUxZrOZNWvWGNuLFy82ZiAuWrSIpUuX1lm8ttTKOnAiIiIiIuI4fl1+udZUtazcbbfdxm233XbB+RNYtmwZERERtRrHuXPncHGxneJs376dRx55hHXr1uHl5cW+ffsYPnw43t7eBAYGVtqm2WwmMzPT5qNhFy8mXpP47KUROBERERERqTc5OTnMmTOHd999l59++onw8HBMJhP+/v58+eWXAKSmptK3b1+CgoK46aabAPj5558ZM2YMgYGBhIaGsmPHDgBmzZrFPffcw+DBg7nnnns4dOgQY8eOJSQkhJCQEDZt2gTA/PnzefLJJ/Hy8gLAy8uLJ554ghdeeAEoX0Q8MzMTgKKiIrp3787Zs2eJj49nxYoVmEwmVqxYYdWXWbNmMX/+fAC+/fZbRowYQb9+/QgLC2Pv3r0AxMTEMGXKFAYMGMBjjz1W4+unETgREREREakXJSUl3Hnnnbz44otcf/31vPjii0RERPDXv/6V0tJSTp06xaFDh7j//vtJT0/Hy8uLn3/+GYC///3v9OnTh+TkZL744gsmTpyI2WwGIDs7m40bN+Lq6sqdd97JjBkz+N3vfsf+/fuJiIhgz5497N69m0ceecQqnuDgYBYuXFhpvM2aNWPOnDlkZmayYMECoHwKpS1xcXEsWrSIHj16sGXLFqZNm8YXX3wBlK+JvXnzZpydnWt6CZXAiYiIiIhI/Xjqqafw8/Nj/PjxAISEhBAbG0tJSQljxozBZDKRlpZGeHi4MVLm7u4OwMaNG/noo48AGDZsGIcPH+b48eMAREZG4urqCsD69evJzs42znn8+HGKi4vrtF/FxcVs3ryZqKgoo+zMmTPGz1FRUbWSvIESOBERERERqQdpaWl89NFHbN261SgLDw8nPT2dTz75hJiYGP785z/Tvn37arfdqlUr4+eysjK+/vprWrRoYVXH19eXrKwsgoKCjLKsrCxjrWoXFxfKysoAOH36dLXOX1ZWRrt27YwRwUvFV1N6Bk5EREREROrUkSNHuO+++1i6dClt2rQxyvPz87n22mu5//77mTx5Mlu3biU0NJT09HT27dsHYEyhDAsLY9myZUB5MnjNNdfg5uZW4Vw333wzr7/+urF9Pql65JFHePbZZ8nLywMgLy+PZ555hr/85S8AdO/enaysLABWrlxpHN+mTRtOnDhxyf65ubnh5eXFhx9+CIDFYmH79u32X6BqUAInIiIiIiJ1atGiRRw8eJCpU6daLSWQlpZGUFAQffr0YcWKFTz00EN07NiRhIQEbr/9doKCgozplrNmzSIrK4vAwEBmzpzJkiVLbJ7rtddeIzMzk8DAQHx9fVm0aBEAJpOJ5557jtGjR9OrVy9Gjx7N888/j8lkAsoTvDfeeIM+ffpQVFRktDd06FCys7NtvsTkQsuWLSMxMZGgoCD8/PxISUmprctnxclisVjqpOUaCA4ONt4A09gl2HgHa1xV71EVEREREalHe/bsoXfv3g0dhlTC1udTWU6kETgREREREREHoQRORERERETEQSiBExERERERcRBK4ERERERERByEEjgREREREREHUWUCFxsbS6dOnfD397e5f9myZQQGBhIQEMCgQYOs1jvo3r07AQEBmEwmgoODay9qERERERGRq1CVCVxMTAypqamV7vfy8uI///kPO3fu5KmnnqrwCv0NGzZgNpsdZlkAERERERGpfa1bt65QduzYMSZOnIiPjw833HADEydO5NixY0D5Qtuurq5W68adPXsWgOTkZAIDA+nduzcBAQEkJydXeX6z2cyaNWuM7cWLF/Pggw8C5evULV26tDa6WedcqqoQHh5urFZuy6BBg4yfQ0NDKSgoqJXARERERESkjthYy7hGLnMd5EmTJuHv728kT3//+9+ZPHkyH374IQA33HADZrPZ6pjt27fzyCOPsG7dOry8vNi3bx/Dhw/H29ubwMDASs91flBp1KhRFfZNmTKlWnGfO3cOF5cqU6k6UavPwCUmJjJy5Ehj28nJiZtvvpl+/frZXPD6QgkJCQQHBxMcHMyhQ4dqMywREREREWlkvvnmG7KysnjqqaeMsvj4eDIzM/n2228rPW7+/Pk8+eSTeHl5AeUzAp944gleeOEFAIYMGWLM/isqKqJ79+6cPXuW+Ph4VqxYgclkYsWKFVZtzpo1i/nz5wPw7bffMmLECPr160dYWBh79+4FymcmTpkyhQEDBvDYY4/V3oWoplpLGzds2EBiYiIbN240yjZu3IiHhwcHDx5k+PDh9OrVi/DwcJvHx8XFGdMv9byciIiIiMiVLTs7G5PJhLOzs1Hm7OyMyWRi9+7dBAYG8u2332IymQAYPHgwCxcuZPfu3TzyyCNWbQUHB7Nw4cJKz9WsWTPmzJlDZmYmCxYsAMqnUNoSFxfHokWL6NGjB1u2bGHatGl88cUXABQUFLB582armOtbrSRwO3bsYPLkyaxdu5YOHToY5R4eHgB06tSJ2267jYyMjEoTOBERERERkQvZmkJZl4qLi9m8eTNRUVFG2ZkzZ4yfo6KiGjR5g1pI4Pbv38/tt9/Ou+++y4033miUnzx5krKyMtq0acPJkyf57LPPiI+Pr+npRERERETkCuDr64vZbKasrIwmTcqf7CorK8NsNuPr63vJ47KysggKCjLKsrKy8PPzA8DFxYWysjIATp8+Xa2YysrKaNeuXaVJY6tWrarVXl2oMoGbMGECaWlpFBUV4enpyezZsykpKQHKH/abM2cOhw8fZtq0aeUNuriQmZnJTz/9xG233QaUP+R35513MmLEiDrsSt2r6jk+ERERERGxj4+PD3369GHu3LnGQM/cuXPp27cvPj4+lb5I8ZFHHiEqKophw4bRvXt38vLyeOaZZ1i5ciVQvpRZVlYW/fv3N8oA2rRpw4kTJy4Zk5ubG15eXnz44YdERUVhsVjYsWOHVbLY0KpM4JYvX37J/W+99RZvvfVWhXJvb2+rNeFEREREROTqderUKTw9PY3tP//5zyQmJvKnP/2JG264AYCBAweSmJh4yXZMJhPPPfcco0ePpqSkhKZNm/L8888bz8o98sgj3HHHHSQkJPDHP/7ROG7o0KHMmzcPk8nEE088UWn7y5YtY+rUqcydO5eSkhKio6MbVQLnZLFYLA0dxMWCg4Mb5bpx9o7AXbwWnoiIiIhIQ9qzZw+9e/du6DCkErY+n8pyolpdRkBERERERETqjhI4ERERERERB6EETkRERERExEEogRMREREREXEQSuBEREREREQchBI4ERERERERB6EETkRERERE6lzr1q0v67ju3btTVFQEgLOzMyaTyfhzfrHvjRs30r9/f3r16kWvXr3sWv4rLy+P999/39hOS0vjlltuAWD16tXMmzfvsuKta1Uu5C0iIiIiIleWhCz71je2V1y/+lkH2dXVFbPZbFX2448/cuedd5KcnEzfvn0pKioiIiICDw8Pq4W8L3Y+gbvzzjsr7IuMjCQyMtLuuM6dO4eLS/2kVhqBExERERGRevPDDz8QHh6OyWTC39+fL7/8EoDly5cTEBCAv78/jz/+uN3tLVy4kJiYGPr27QvANddcw/PPP2+MoMXExLBy5Uqj/vmRwJkzZ/Lll19iMpl4+eWXrdpcvHgxDz74IACHDh1i7NixhISEEBISwqZNmwCYNWsW99xzD4MHD+aee+65zKtRfRqBExERERGRevP+++8TERHBX//6V0pLSzl16hTff/89jz/+OFlZWbRv356bb76Z5ORkxowZY3XsL7/8gslkAsDLy4tVq1axe/du7r33Xqt6wcHB7N69+5JxzJs3j/nz5/Pxxx8D5VMobXnooYeYMWMGv/vd79i/fz8RERHs2bMHgOzsbDZu3Iirq+vlXIrLogRORERERETqTUhICLGxsZSUlDBmzBhMJhNffPEFQ4YMoWPHjgDcddddpKenV0jgbE2hrGvr168nOzvb2D5+/DjFxcVA+VTL+kzeQFMoRURERESkHoWHh5Oeno6HhwcxMTEsXbq0Ru35+vqSlZVlVZaVlYWfnx8ALi4ulJWVAVBWVsbZs2er1X5ZWRlff/01ZrMZs9lMYWGhMQ2zVatWNYr9ciiBExERERGRepOfn8+1117L/fffz+TJk9m6dSv9+/fnP//5D0VFRZSWlrJ8+XJ+//vf29Xe9OnTWbx4sTEyd/jwYR5//HEee+wxoPwtlucTvNWrV1NSUgJAmzZtOHHiRJXt33zzzbz++uvGdn2PAF5MUyhFRERERKTepKWl8cILL9C0aVNat27N0qVLue6665g3bx5Dhw7FYrHwxz/+kVtvvdWu9q677jree+897r//fk6cOIHFYuHhhx9m9OjRANx///3ceuutBAUFMWLECGPULDAwEGdnZ4KCgoiJiaFPnz4223/ttdeYPn06gYGBnDt3jvDwcBYtWlQ7F+MyOFksFktVlWJjY/n444/p1KkTu3btqrDfYrHw0EMPsWbNGlq2bMnixYuNt8AsWbKEuXPnAvC3v/2twgOGtgQHB5OZmVndvtQ5e9aTAIiLq5/XqIqIiIiI2GPPnj307t27ocOQStj6fCrLieyaQhkTE0Nqamql+9euXUtubi65ubkkJCQwdepUAH7++Wdmz57Nli1byMjIYPbs2Rw5cqQ6fREREREREZFf2ZXAhYeH4+7uXun+lJQUJk6ciJOTE6GhoRw9epQffviBTz/9lOHDh+Pu7k779u0ZPnz4JRNBERERERERqVytvMSksLCQrl27Gtuenp4UFhZWWi4iIiIiIiLV12heYpKQkGA8Y3bo0KEGjqZmbD0rp+fiRERERKQhWSwWnJycGjoMuYgdrySxUisjcB4eHhw4cMDYLigowMPDo9JyW+Li4sjMzCQzM9NYwE9ERERERGquRYsWHD58uNrJgtQti8XC4cOHadGihd3H1MoIXGRkJAsWLCA6OpotW7bQtm1brrvuOiIiInjyySeNF5d89tlnPPvss7VxShERERERsZOnpycFBQUOP9PtStSiRQs8PT3trm9XAjdhwgTS0tIoKirC09OT2bNnGwvgTZkyhVGjRrFmzRp8fHxo2bIl77zzDgDu7u489dRThISEABAfH3/Jl6GIiIiIiEjta9q0KV5eXg0dhtQCuxK45cuXX3K/k5MTCxcutLkvNjaW2NjY6kcmIiIiIiIiVmrlGTgRERERERGpe0rgREREREREHIQSOBEREREREQehBE5ERERERMRBKIETERERERFxEErgREREREREHIQSOBEREREREQehBE5ERERERMRBKIETERERERFxEErgREREREREHIQSOBEREREREQfh0tABSCUSEiqWxcXVfxwiIiIiItJoaARORERERETEQSiBExERERERcRBK4ERERERERByEXQlcamoqPXv2xMfHh3nz5uO4KHAAABsRSURBVFXYP2PGDEwmEyaTiRtvvJF27doZ+5ydnY19kZGRtRe5iIiIiIjIVabKl5iUlpYyffp01q1bh6enJyEhIURGRuLr62vUefnll42fX3/9dbZt22Zsu7q6YjabazlsERERERGRq0+VI3AZGRn4+Pjg7e1Ns2bNiI6OJiUlpdL6y5cvZ8KECbUapIiIiIiIiNiRwBUWFtK1a1dj29PTk8LCQpt18/Pz2bdvH8OGDTPKTp8+TXBwMKGhoSQnJ9dCyCIiIiIiIlenWl0HLikpiXHjxuHs7GyU5efn4+HhwXfffcewYcMICAjghhtuqHBsQkICCb+ufXbo0KHaDKvxs7Xmm4iIiIiIyEWqHIHz8PDgwIEDxnZBQQEeHh426yYlJVWYPnm+rre3N0OGDLF6Pu5CcXFxZGZmkpmZSceOHe3ugIiIiIiIyNWiygQuJCSE3Nxc9u3bx9mzZ0lKSrL5Nsm9e/dy5MgRBg4caJQdOXKEM2fOAFBUVMSmTZusXn4iIiIiIiIi9qtyCqWLiwsLFiwgIiKC0tJSYmNj8fPzIz4+nuDgYCOZS0pKIjo6GicnJ+PYPXv28MADD9CkSRPKysqYOXOmEjgREREREZHLZNczcKNGjWLUqFFWZXPmzLHanjVrVoXjBg0axM6dOy8/OhERERERETHYtZC3iIiIiIiINDwlcCIiIiIiIg5CCZyIiIiIiIiDqNV14MQONVnzrbJj4+Iuv00REREREXEYGoETERERERFxEErgREREREREHIQSOBEREREREQehBE5ERERERMRBKIETERERERFxEErgREREREREHIQSOBEREREREQehdeCuBLbWh9PacCIiIiIiVxyNwImIiIiIiDgIjcDVk4RfR8l6pacbZeHh4Q0VjoiIiIiIOCCNwImIiIiIiDgIJXAiIiIiIiIOwq4ELjU1lZ49e+Lj48O8efMq7F+8eDEdO3bEZDJhMpl46623jH1LliyhR48e9OjRgyVLltRe5CIiIiIiIleZKp+BKy0tZfr06axbtw5PT09CQkKIjIzE19fXqt748eNZsGCBVdnPP//M7NmzyczMxMnJiX79+hEZGUn79u1rtxciIiIiIiJXgSpH4DIyMvDx8cHb25tmzZoRHR1NSkqKXY1/+umnDB8+HHd3d9q3b8/w4cNJTU2tcdAiIiIiIiJXoyoTuMLCQrp27Wpse3p6UlhYWKHeRx99RGBgIOPGjePAgQPVOhbK39IYHBxMcHAwhw4dqnZHRERERERErnS18hKT0aNHk5eXx44dOxg+fDj33ntvtduIi4sjMzOTzMxMOnbsWBthiYiIiIiIXFGqTOA8PDyMETWAgoICPDw8rOp06NCB5s2bAzB58mSysrLsPlZERERERETsU2UCFxISQm5uLvv27ePs2bMkJSURGRlpVeeHH34wfl69ejW9e/cGICIigs8++4wjR45w5MgRPvvsMyIiImq5CyIiIiIiIleHKt9C6eLiwoIFC4iIiKC0tJTY2Fj8/PyIj48nODiYyMhIXnvtNVavXo2Liwvu7u4sXrwYAHd3d5566ilCQkIAiI+Px93dvU47JCIiIiIicqVyslgsloYO4mLBwcFkZmY2dBgVJCQk1LiNXunpxs/h4eE1bq9ScXF117aIiIiIiNSpynKiWnmJiYiIiIiIiNQ9JXAiIiIiIiIOospn4EQak4SsitNY4/ppuqiIiIiIXB00AiciIiIiIuIglMCJiIiIiIg4CCVwIiIiIiIiDkIJnIiIiIiIiINQAiciIiIiIuIglMCJiIiIiIg4CC0j0IDS09MrlIWHhzdAJI4n/csLNrLK/xNXy6sJJFRcsaDG57HVZm3HLSIiIiJXLiVwdaiXjQStQSl7qHO21qkDrVUnIiIiIrVDUyhFREREREQchEbgGhlNqxQRERERkcpoBE5ERERERMRBKIETERERERFxEHYlcKmpqfTs2RMfHx/mzZtXYf9LL72Er68vgYGB3HTTTeTn5xv7nJ2dMZlMmEwmIiMjay9yERERERGRq0yVz8CVlpYyffp01q1bh6enJyEhIURGRuLr62vU6dOnD5mZmbRs2ZI33niDxx57jBUrVgDg6uqK2Wyuux6IiIiIiIhcJaocgcvIyMDHxwdvb2+aNWtGdHQ0KSkpVnWGDh1Ky5YtAQgNDaWgoKBuohUREREREbmKVTkCV1hYSNeuXY1tT09PtmzZUmn9xMRERo4caWyfPn2a4OBgXFxcmDlzJmPGjKlhyFKrGnBtuMoWyr7YlbBU3fn14dJP/VYW3rJ2O2ZrDbpLrT9X2x99Y1hm8MJrcH6x9wuv85VwL4mIiMjVrVaXEXjvvffIzMzkP//5j1GWn5+Ph4cH3333HcOGDSMgIIAbbrihwrEJCQkk/Pp/gIcOHarNsERERERERK4IVU6h9PDw4MCBA8Z2QUEBHh4eFeqtX7+ep59+mtWrV9O8eXOr4wG8vb0ZMmQI27Zts3meuLg4MjMzyczMpGPHjtXuiIiIiIiIyJWuyhG4kJAQcnNz2bdvHx4eHiQlJfH+++9b1dm2bRsPPPAAqampdOrUySg/cuQILVu2pHnz5hQVFbFp0yYee+yx2u/FFU6Le4uIiIiICNiRwLm4uLBgwQIiIiIoLS0lNjYWPz8/4uPjCQ4OJjIykkcffZTi4mKioqIAuP7661m9ejV79uzhgQceoEmTJpSVlTFz5kyrt1eKiIiIiIiI/ex6Bm7UqFGMGjXKqmzOnDnGz+vXr7d53KBBg9i5c2cNwhMREREREZHz7FrIW0RERERERBqeEjgREREREREHUavLCFxN0tN7VSgLD99bj+e3frFJbm5nq+0N6emEh+8l7ipf+Koh1yY7vw5ZXbqwf+fXmAsPu3S9xqgxrCEnIo2PvhtERCpSAldLhuaupgc/NnQYhlqPx46/Re1dSLo+F7Wu6hy2Yj7vwmOtZJX/51KLZDdmOea7K5T9eOOvbzXN+q3M3v7V5POsj3uhtlX3Pq+qnohcWvqpi36XsvS7JCJXN02hFBERERERcRBK4ERERERERByEplBehbQwuIiIiIiIY9IInIiIiIiIiINQAiciIiIiIuIglMCJiIiIiIg4CD0D14hcvJZbZXr0sH95AFvPu12ui5u6eNU7m6/dP//K/Rq88dnWWmc1qWdLddZsM+pm2dhXzfPWBau+2Iixump7HaaafE71pT7WnqrJOew9tib1aqI656ite6m6567ta23vsTXR2NY/q8vvhitNXdxHtX2vN3ZXct8qczX2ua7Vxd9FDUEJXC35T9cd7HE7ZlUWebxHrZ8DqHAegINdDxo///5AYIX9q91yK5RVGp8df4uudksHs3VG15kL1hO7QK/0i9o7lQ5h1vXSTyXQOadismmrPXtd3F6v47A33L7fUFuxXKyy9uw5FiD9xl9/uIy1185/Rr0uOFV6sI1zXLx+EuWf0+Uy2rswMfyyPIjOOb8V5VBelvDKBfV+/cwbQ9Jm7xptVtfvEsnwpdYTrFDv1+uVc8H1ungdPnvvg0rju+gckcfD7br3bd0v1XH+3j//uce1DK/wt+LFv+sJr9iuVx22roO9n2dNrrXN9f9e+W2dxfPX39b3mK31Dqu8/o1wDcraXqPN1jqVNr+zGtE1sFdNrpXNe6OSf0Rs7Gtp2uvC3yUo/3260fReA0XTMGz9PsDVdQ3qwpVwXZXACWDfSN2FI4QXJowAnTp1qtV4Dh4sbz+X3/4vt8eNN1ZWXURERETkqqAETupMbk4OHE/HOTcHKJ/2qeUKREREREQunxI4aXC5v84zanLwYBU1Kzn2uPXooZJEEREREblS2ZXApaam8tBDD1FaWsrkyZOZOXOm1f4zZ84wceJEsrKy6NChAytWrKB79+4APPvssyQmJuLs7Mxrr71GRERErXdCrg65Fz40VE0HDx4k90AO6aRz/vUrcXY+c3OwssSyxWWHIyIiIiJyWapM4EpLS5k+fTrr1q3D09OTkJAQIiMj8fX1NeokJibSvn17vvnmG5KSknj88cdZsWIF2dnZJCUlsXv3br7//nv+8Ic/kJOTg7Ozc512SuqfrWfWbElPTyfHLZcfgdycmrxO49LnyHXLufwRPS5vNPD88RcfW9vPB9a2gwcPXvC5/TrVNUyjmCIiIiKNUZUJXEZGBj4+Pnh7ewMQHR1NSkqKVQKXkpLCrFmzABg3bhwPPvggFouFlJQUoqOjad68OV5eXvj4+JCRkcHAgQPrpjcijVBlI3iXmzQlJCTQ69eXzpx/sUyPHnrBi4iIiMjVoMoErrCwkK5duxrbnp6ebNmypdI6Li4utG3blsOHD1NYWEhoaKjVsYWFhbUVu0iNJCQkkH7q10ToMkYDc3PPT8m8gNvlx5P+Zfplr9uWm5tDrp3ntmd08cJY0tN7/XYeN+ukE6BzTvkSFQcPtrXR0m9LXpw/oqprHW6qMrxKpX/52+dhnMfqGcny6bPnP/cL2Xqdt/W0XfvXX7wUW9fr4mSeLPun+P4WY+WfSe6BHLBzULUmU5V/u7fKP/f04xBuox/W/6hxjPTj5Z+MvX22pcJ1uOB36fw9nOuWU6O32do6h62Ycy6+/rZmJhxPr/R5XVufQWN6C2/Cr8uYpKf3Mr4TahLfhe01OV1+b1Q2c6H83jlmHAM1u2/qQ0JCgtW1AvuvV3WOTf8yvfx774LvvCvlmfCcnFwOHmzLj+lXXt+q4+DBg1b3PjT++7+xSU9PN75nHJmTxWKxXKrCypUrSU1N5a233gLg3XffZcuWLSxYsMCo4+/vT2pqKp6engDccMMNbNmyhVmzZhEaGsrdd5evtzBp0iRGjhzJuHHjKpwnISHBuCn37t1Lr169KtSpb4cOHaJjx44NHYZItei+FUeje1Ycke5bcUS6bx1LXl4eRUVFFcqrHIHz8PDgwIEDxnZBQQEeHh4263h6enLu3DmOHTtGhw4d7Dr2vLi4uEb3rwjBwcFkZmY2dBgi1aL7VhyN7llxRLpvxRHpvr0yNKmqQkhICLm5uezbt4+zZ8+SlJREZGSkVZ3IyEiWLFkClI/YDRs2DCcnJyIjI0lKSuLMmTPs27eP3Nxc+vfvXzc9ERERERERucJVOQLn4uLCggULiIiIoLS0lNjYWPz8/IiPjyc4OJjIyEgmTZrEPffcg4+PD+7u7iQlJQHg5+fHHXfcga+vLy4uLixcuFBvoBQREREREblMVT4DdzVLSEhodNM6Raqi+1Ycje5ZcUS6b8UR6b69MiiBExERERERcRBVPgMnIiIiIiIijcNVn8ClpqbSs2dPfHx8mDdvXoX9Z86cYfz48fj4+DBgwADy8vLqP0iRi1R13y5evJiOHTtiMpkwmUzGMiAiDSk2NpZOnTrh7+9vc7/FYuH//u//8PHxITAwkK1bt9ZzhCLWqrpn09LSaNu2rfFdO2fOnHqOUKSiAwcOMHToUHx9ffHz8+PVV1+tUEfft47tqk7gSktLmT59OmvXriU7O5vly5eTnZ1tVScxMZH27dvzzTffMGPGDB5//PEGilaknD33LcD48eMxm82YzWYmT57cAJGKWIuJiSE1NbXS/WvXriU3N5fc3FwSEhKYOnVqPUYnUlFV9yxAWFiY8V0bHx9fT5GJVM7FxYUXX3yR7Oxsvv76axYuXFjh/xP0fevYruoELiMjAx8fH7y9vWnWrBnR0dGkpKRY1UlJSeHee+8FYNy4cXz++efosUFpSPbctyKNUXh4OO7u7pXuT0lJYeLEiTg5OREaGsrRo0f54Ycf6jFCEWtV3bMijdF1111H3759AWjTpg29e/emsLDQqo6+bx3bVZ3AFRYW0rVrV2Pb09Ozwg1+YR0XFxfatm3L4cOH6zVOkQvZc98CfPTRRwQGBjJu3DgOHDhQnyGKXBZ7722RxuSrr74iKCiIkSNHsnv37oYOR8RKXl4e27ZtY8CAAVbl+r51bFd1AidypRo9ejR5eXns2LGD4cOHG6PIIiJSe/r27Ut+fj7bt2/nT3/6E2PGjGnokEQMxcXFjB07lldeeQU3N7eGDkdq0VWdwHl4eFiNTBQUFODh4VFpnXPnznHs2DE6dOhQr3GKXMie+7ZDhw40b94cgMmTJ5OVlVWvMYpcDnvubZHGxM3NjdatWwMwatQoSkpKKCoqauCoRKCkpISxY8dy1113cfvtt1fYr+9bx3ZVJ3AhISHk5uayb98+zp49S1JSEpGRkVZ1IiMjWbJkCQArV65k2LBhODk5NUS4IoB99+2F89hXr15N79696ztMkWqLjIxk6dKlWCwWvv76a9q2bct1113X0GGJVOrHH380novPyMigrKxM/8grDc5isTBp0iR69+7Nn//8Z5t19H3r2FwaOoCG5OLiwoIFC4iIiKC0tJTY2Fj8/PyIj48nODiYyMhIJk2axD333IOPjw/u7u4kJSU1dNhylbPnvn3ttddYvXo1Li4uuLu7s3jx4oYOW4QJEyaQlpZGUVERnp6ezJ49m5KSEgCmTJnCqFGjWLNmDT4+PrRs2ZJ33nmngSOWq11V9+zKlSt54403cHFxwdXVlaSkJP0jrzS4TZs28e677xIQEIDJZALgmWeeYf/+/YC+b68ETha9UlFERERERMQhXNVTKEVERERERByJEjgREREREREHoQRORERERETEQSiBExERERERcRBK4ERERERERGpJbGwsnTp1wt/f3676H3zwAb6+vvj5+XHnnXdWWV8JnIiI1CtnZ2dMJhP+/v5ERUVx6tSpej3/K6+8Ytc5f/rpJ+688068vb3p168fAwcOZNWqVQCkpaXRtm1bTCYTJpOJP/zhD8ZxY8aMITQ0FIBPP/3UqNO6dWt69uyJyWRi4sSJFc539OhR/vGPf9jVh/OLR4uISOMTExNDamqqXXVzc3N59tln2bRpE7t37+aVV16p8hglcCIiUq9cXV0xm83s2rWLZs2asWjRIqv9586dq7Nzl5aW2pXAWSwWxowZQ3h4ON999x1ZWVkkJSVRUFBg1AkLC8NsNmM2m1m/fj1QnoRlZWVx7NgxvvvuOyIiIow6wcHBLFu2DLPZzNKlSyucszoJnIiINF7h4eG4u7tblX377beMGDGCfv36ERYWxt69ewF48803mT59Ou3btwegU6dOVbavBE5ERBpMWFgY33zzDWlpaYSFhREZGYmvry+nT5/mvvvuIyAggD59+rBhwwYAFi9ezK233sqQIUPo0aMHs2fPNtp677336N+/PyaTiQceeIDS0lKgfLTqL3/5C0FBQTz99NN8//33DB06lKFDh/L222/z8MMPG228+eabzJgxgy+++IJmzZoxZcoUY1+3bt3405/+dMn+/Otf/2L06NFER0eTlJRUab2XXnoJf39//P39jX9tnTlzJt9++y0mk4lHH32U4uJibrrpJvr27UtAQAApKSnVv8AiItIoxMXF8frrr5OVlcX8+fOZNm0aADk5OeTk5DB48GBCQ0PtGrlzqetgRUREbDl37hxr165lxIgRAGzdupVdu3bh5eXFiy++iJOTEzt37mTv3r3cfPPN5OTkAJCRkcGuXbto2bIlISEh/PGPf6RVq1asWLGCTZs20bRpU6ZNm8ayZcuYOHEiJ0+eZMCAAbz44osAvP3222zYsIFrrrmG4uJinn76aV544QWaNm3KO++8wz//+U82bNhA3759Lxn/l19+iclkAiAqKoq//vWvLF++nPj4eK699lrGjh3Lk08+WeG4rKws3nnnHbZs2YLFYmHAgAH8/ve/Z968eezatQuz2Wxcn1WrVuHm5kZRURGhoaFERkbi5ORUa5+BiIjUveLiYjZv3kxUVJRRdubMGaD8uz43N5e0tDQKCgoIDw9n586dtGvXrtL2lMCJiEi9+uWXX4zEJywsjEmTJrF582b69++Pl5cXABs3bjRGu3r16kW3bt2MBG748OF06NABgNtvv52NGzfi4uJCVlYWISEhxjnOT0NxdnZm7NixNmNp3bo1w4YN4+OPP6Z3796UlJQQEBBgjPidN336dDZu3EizZs3473//a8T+8ccfG3V++ukncnNz+d3vfoeTkxNNmzZl165dFR5i37hxI7fddhutWrUy+vDll18SGRlpVc9isfDkk0+Snp5OkyZNKCws5KeffqJz587VudwiItLAysrKaNeunfEPdBfy9PRkwIABNG3aFC8vL2688UZyc3ONv89sUQInIiL16vwzcBc7n9BU5eIRKCcnJywWC/feey/PPvtshfotWrTA2dm50vYmT57MM888Q69evbjvvvsA8PPz46OPPjLqLFy4kKKiIoKDgytt54MPPuDIkSNGEnr8+HGWL1/O008/bVe/LrZs2TIOHTpEVlYWTZs2pXv37pw+ffqy2hIRkYbj5uaGl5cXH374IVFRUVgsFnbs2EFQUBBjxoxh+fLl3HfffRQVFZGTk4O3t/cl29MzcCIi0uiEhYWxbNkyoPz5gP3799OzZ08A1q1bx88//8wvv/xCcnIygwcP5qabbmLlypUcPHgQgJ9//pn8/Hybbbdp04YTJ04Y2wMGDODAgQO8//77TJgwAYBhw4Zx+vRp3njjDaNeVS8+Wb58OampqeTl5ZGXl2e8+MRW35KTkzl16hQnT55k1apVhIWFVYjr2LFjdOrUiaZNm7Jhw4ZK+yMiIo3LhAkTGDhwIP/73//w9PQkMTGRZcuWkZiYSFBQEH5+fsZzzREREXTo0AFfX1+GDh3KCy+8YMwyqYxG4EREpNGZNm0aU6dOJSAgABcXFxYvXkzz5s0B6N+/P2PHjqWgoIC7777bGBWbO3cuN998M2VlZTRt2pSFCxfSrVu3Cm3HxcUxYsQIunTpYkyVvOOOOzCbzcZbwJycnEhOTmbGjBk8//zzdOzYkVatWvHcc8/ZjDcvL4/8/Hxj+QAALy8v2rZty5YtWxgwYIBR3rdvX2JiYujfvz9QPgLYp08fAAYPHoy/vz8jR47k8ccfZ/To0QQEBBAcHEyvXr1qellFRKQeLF++3Ga5rReUODk58dJLL/HSSy/Z3b6TxWKxXHZ0IiIi9Wjx4sVkZmayYMGCWm33lltuYcaMGdx000212q6IiEht0xRKERG5ah09epQbb7wRV1dXJW8iIuIQNAInIiIiIiLiIDQCJyIiIiIi4iCUwImIiIiIiDgIJXAiIiIiIiIOQgmciIiIiIiIg1ACJyIiIiIi4iCUwImIiIiIiDiI/w8mkj237EjD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48880"/>
            <a:ext cx="4756653" cy="143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99191"/>
            <a:ext cx="4761822" cy="14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 8"/>
          <p:cNvGrpSpPr/>
          <p:nvPr/>
        </p:nvGrpSpPr>
        <p:grpSpPr>
          <a:xfrm>
            <a:off x="905397" y="5765194"/>
            <a:ext cx="7800385" cy="400110"/>
            <a:chOff x="905397" y="5554448"/>
            <a:chExt cx="7800385" cy="400110"/>
          </a:xfrm>
        </p:grpSpPr>
        <p:sp>
          <p:nvSpPr>
            <p:cNvPr id="8" name="Rectangle 7"/>
            <p:cNvSpPr/>
            <p:nvPr/>
          </p:nvSpPr>
          <p:spPr>
            <a:xfrm>
              <a:off x="1504982" y="5554448"/>
              <a:ext cx="720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smtClean="0">
                  <a:latin typeface="+mj-lt"/>
                  <a:ea typeface="Yu Gothic Medium" panose="020B0500000000000000" pitchFamily="34" charset="-128"/>
                </a:rPr>
                <a:t>On conservera les outliers tout le long de la modélisation</a:t>
              </a:r>
              <a:endParaRPr lang="en-US" sz="2000">
                <a:latin typeface="+mj-lt"/>
                <a:ea typeface="Yu Gothic Medium" panose="020B0500000000000000" pitchFamily="34" charset="-128"/>
              </a:endParaRPr>
            </a:p>
          </p:txBody>
        </p:sp>
        <p:sp>
          <p:nvSpPr>
            <p:cNvPr id="20" name="Flèche vers le bas 19"/>
            <p:cNvSpPr/>
            <p:nvPr/>
          </p:nvSpPr>
          <p:spPr>
            <a:xfrm rot="16200000">
              <a:off x="1049414" y="5485626"/>
              <a:ext cx="288032" cy="576066"/>
            </a:xfrm>
            <a:prstGeom prst="downArrow">
              <a:avLst/>
            </a:prstGeom>
            <a:solidFill>
              <a:srgbClr val="C0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0" y="902406"/>
            <a:ext cx="3180457" cy="126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6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Routine d’optimisation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5576" y="2194986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ea typeface="Yu Gothic Light" panose="020B0300000000000000" pitchFamily="34" charset="-128"/>
              </a:rPr>
              <a:t>Génération d’un </a:t>
            </a:r>
            <a:r>
              <a:rPr lang="fr-FR" i="1" smtClean="0">
                <a:ea typeface="Yu Gothic Light" panose="020B0300000000000000" pitchFamily="34" charset="-128"/>
              </a:rPr>
              <a:t>Pipeline </a:t>
            </a:r>
            <a:r>
              <a:rPr lang="fr-FR" smtClean="0">
                <a:ea typeface="Yu Gothic Light" panose="020B0300000000000000" pitchFamily="34" charset="-128"/>
              </a:rPr>
              <a:t>incluant </a:t>
            </a:r>
            <a:r>
              <a:rPr lang="fr-FR">
                <a:ea typeface="Yu Gothic Light" panose="020B0300000000000000" pitchFamily="34" charset="-128"/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pré-traitement  des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(méthodes des modules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category_encoders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et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sklearn.preprocessing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variables</a:t>
            </a:r>
          </a:p>
          <a:p>
            <a:pPr lvl="1"/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sz="1600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SelectFromModel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fr-FR" sz="1600" i="1">
                <a:latin typeface="Yu Gothic Light" panose="020B0300000000000000" pitchFamily="34" charset="-128"/>
                <a:ea typeface="Yu Gothic Light" panose="020B0300000000000000" pitchFamily="34" charset="-128"/>
              </a:rPr>
              <a:t>PCA</a:t>
            </a:r>
            <a:r>
              <a:rPr lang="fr-FR" sz="160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régresseur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Recherche sur grille ou recherche aléatoire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appliquées à un pipeline incluant toutes les étapes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GridSearchCV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ou 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RandomizedSearchCV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ea typeface="Yu Gothic Light" panose="020B0300000000000000" pitchFamily="34" charset="-128"/>
              </a:rPr>
              <a:t>Multiscoring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avec scores personnalisés 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make_scorer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Evaluation sur le training set avec </a:t>
            </a:r>
            <a:r>
              <a:rPr lang="fr-FR" smtClean="0">
                <a:ea typeface="Yu Gothic Light" panose="020B0300000000000000" pitchFamily="34" charset="-128"/>
              </a:rPr>
              <a:t>validation croisée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cross_validate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48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Méthode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scores évalués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55576" y="1988840"/>
            <a:ext cx="7632848" cy="3970318"/>
            <a:chOff x="755576" y="1988840"/>
            <a:chExt cx="7632848" cy="3970318"/>
          </a:xfrm>
        </p:grpSpPr>
        <p:sp>
          <p:nvSpPr>
            <p:cNvPr id="7" name="Rectangle 6"/>
            <p:cNvSpPr/>
            <p:nvPr/>
          </p:nvSpPr>
          <p:spPr>
            <a:xfrm>
              <a:off x="755576" y="4941168"/>
              <a:ext cx="7488832" cy="10179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899592" y="1988840"/>
              <a:ext cx="7488832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MAE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 intuitif, importance proportionnelle à la valeur 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>
                  <a:ea typeface="Yu Gothic Light" panose="020B0300000000000000" pitchFamily="34" charset="-128"/>
                </a:rPr>
                <a:t>RMSE</a:t>
              </a:r>
              <a:r>
                <a:rPr lang="fr-FR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emplifie l’effet des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outliers et des grandes erreurs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MPSE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donne une évaluation proportionnelle des erreurs, mais peut être perturbé par les erreurs sur les plus petites valeurs.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R²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: évalue la proportion de variance expliquée par le modèle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fr-FR" smtClean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fr-FR" smtClean="0">
                  <a:ea typeface="Yu Gothic Light" panose="020B0300000000000000" pitchFamily="34" charset="-128"/>
                </a:rPr>
                <a:t>Taux de prédictions dans 90-110% </a:t>
              </a: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: intuitif, mais imprécis</a:t>
              </a:r>
            </a:p>
            <a:p>
              <a:pPr marL="285750" indent="-285750">
                <a:buFontTx/>
                <a:buChar char="-"/>
              </a:pPr>
              <a:endParaRPr lang="fr-FR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  <a:p>
              <a:r>
                <a:rPr lang="fr-FR" smtClean="0">
                  <a:ea typeface="Yu Gothic Light" panose="020B0300000000000000" pitchFamily="34" charset="-128"/>
                </a:rPr>
                <a:t>Choix du score d’optimisation :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R² pour les modèles à nombre de variables fixes,</a:t>
              </a:r>
            </a:p>
            <a:p>
              <a:pPr marL="285750" indent="-285750">
                <a:buFontTx/>
                <a:buChar char="-"/>
              </a:pPr>
              <a:r>
                <a:rPr lang="fr-FR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RMSE sinon</a:t>
              </a: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optimisation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067944" y="1916832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ea typeface="Yu Gothic Light" panose="020B0300000000000000" pitchFamily="34" charset="-128"/>
              </a:rPr>
              <a:t>Hyperparamètres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distance l1, nombres de voisins plutôt faible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binaire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cardinalité : ordinal</a:t>
            </a:r>
          </a:p>
          <a:p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29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179512" y="2636912"/>
            <a:ext cx="8685390" cy="3543403"/>
            <a:chOff x="119013" y="-1199090"/>
            <a:chExt cx="10729113" cy="437718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3" y="1113660"/>
              <a:ext cx="10729113" cy="206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296917" y="-1199090"/>
              <a:ext cx="4125980" cy="202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23528" y="836712"/>
            <a:ext cx="3340046" cy="163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3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4408" y="58842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smtClean="0"/>
              <a:t>Problématique</a:t>
            </a:r>
            <a:r>
              <a:rPr lang="fr-FR" sz="3200" smtClean="0"/>
              <a:t/>
            </a:r>
            <a:br>
              <a:rPr lang="fr-FR" sz="3200" smtClean="0"/>
            </a:br>
            <a:r>
              <a:rPr lang="fr-FR" sz="900" smtClean="0"/>
              <a:t> </a:t>
            </a:r>
            <a:r>
              <a:rPr lang="fr-FR" sz="3200"/>
              <a:t/>
            </a:r>
            <a:br>
              <a:rPr lang="fr-FR" sz="320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« Seattle Energy Benchmarking »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676800" y="1998123"/>
            <a:ext cx="6294107" cy="4095173"/>
            <a:chOff x="278633" y="2181053"/>
            <a:chExt cx="6227693" cy="3877882"/>
          </a:xfrm>
        </p:grpSpPr>
        <p:grpSp>
          <p:nvGrpSpPr>
            <p:cNvPr id="8" name="Groupe 7"/>
            <p:cNvGrpSpPr>
              <a:grpSpLocks noChangeAspect="1"/>
            </p:cNvGrpSpPr>
            <p:nvPr/>
          </p:nvGrpSpPr>
          <p:grpSpPr>
            <a:xfrm>
              <a:off x="278633" y="2239618"/>
              <a:ext cx="6227692" cy="3819317"/>
              <a:chOff x="1462088" y="2089778"/>
              <a:chExt cx="6219825" cy="381449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9"/>
              <a:stretch/>
            </p:blipFill>
            <p:spPr bwMode="auto">
              <a:xfrm>
                <a:off x="1462088" y="2089778"/>
                <a:ext cx="6219825" cy="379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696" y="5428019"/>
                <a:ext cx="1266825" cy="47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51"/>
            <a:stretch/>
          </p:blipFill>
          <p:spPr bwMode="auto">
            <a:xfrm>
              <a:off x="278634" y="2716319"/>
              <a:ext cx="6227692" cy="4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"/>
            <a:stretch/>
          </p:blipFill>
          <p:spPr bwMode="auto">
            <a:xfrm>
              <a:off x="278634" y="2186407"/>
              <a:ext cx="6227692" cy="544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125" y="2181053"/>
              <a:ext cx="35052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2" y="4709847"/>
            <a:ext cx="2501115" cy="9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76801" y="3485832"/>
            <a:ext cx="8217061" cy="2187471"/>
            <a:chOff x="676801" y="3216137"/>
            <a:chExt cx="8217061" cy="2187471"/>
          </a:xfrm>
        </p:grpSpPr>
        <p:sp>
          <p:nvSpPr>
            <p:cNvPr id="21" name="Rectangle 20"/>
            <p:cNvSpPr/>
            <p:nvPr/>
          </p:nvSpPr>
          <p:spPr>
            <a:xfrm>
              <a:off x="7044296" y="3216137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la consommation énergétique…</a:t>
              </a:r>
              <a:endParaRPr lang="fr-FR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>
              <a:off x="3171087" y="3405809"/>
              <a:ext cx="3839313" cy="151684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76801" y="4438610"/>
              <a:ext cx="2501115" cy="96499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084168" y="2101717"/>
            <a:ext cx="3059832" cy="923330"/>
            <a:chOff x="6084168" y="1832022"/>
            <a:chExt cx="3059832" cy="923330"/>
          </a:xfrm>
        </p:grpSpPr>
        <p:sp>
          <p:nvSpPr>
            <p:cNvPr id="10" name="Rectangle 9"/>
            <p:cNvSpPr/>
            <p:nvPr/>
          </p:nvSpPr>
          <p:spPr>
            <a:xfrm>
              <a:off x="7058697" y="1832022"/>
              <a:ext cx="20853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Une analyse comparative annuelle…</a:t>
              </a:r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84168" y="2293687"/>
              <a:ext cx="886738" cy="4247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H="1">
              <a:off x="6508673" y="2021537"/>
              <a:ext cx="550024" cy="25605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/>
          <p:cNvGrpSpPr/>
          <p:nvPr/>
        </p:nvGrpSpPr>
        <p:grpSpPr>
          <a:xfrm>
            <a:off x="4355976" y="3045654"/>
            <a:ext cx="4547622" cy="2933169"/>
            <a:chOff x="4355976" y="2775959"/>
            <a:chExt cx="4547622" cy="2933169"/>
          </a:xfrm>
        </p:grpSpPr>
        <p:sp>
          <p:nvSpPr>
            <p:cNvPr id="11" name="Rectangle 10"/>
            <p:cNvSpPr/>
            <p:nvPr/>
          </p:nvSpPr>
          <p:spPr>
            <a:xfrm>
              <a:off x="7054032" y="4785798"/>
              <a:ext cx="18495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mtClean="0"/>
                <a:t>…de tous les </a:t>
              </a:r>
              <a:r>
                <a:rPr lang="fr-FR"/>
                <a:t>bâtiments de Seattle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4355976" y="2775959"/>
              <a:ext cx="1944216" cy="289910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 flipV="1">
              <a:off x="6233661" y="4746622"/>
              <a:ext cx="810635" cy="17602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4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sélection de variables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7949" y="3489597"/>
            <a:ext cx="78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SelectKBest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l’ajout de variable améliore toujours le modèle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15" y="4065224"/>
            <a:ext cx="8281730" cy="1600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" y="1904984"/>
            <a:ext cx="8278927" cy="15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5125" y="5712116"/>
            <a:ext cx="8633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PCA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les 3 premières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composantes seules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aboutissent à un 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25966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KNN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323528" y="2034390"/>
            <a:ext cx="8532440" cy="2330714"/>
            <a:chOff x="307975" y="2132856"/>
            <a:chExt cx="8532440" cy="2330714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2132856"/>
              <a:ext cx="8532440" cy="212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Ellipse 7"/>
            <p:cNvSpPr/>
            <p:nvPr/>
          </p:nvSpPr>
          <p:spPr>
            <a:xfrm rot="2692093">
              <a:off x="1159501" y="316124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 rot="2692093">
              <a:off x="2469024" y="327688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 rot="2692093">
              <a:off x="5617200" y="323369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 rot="2692093">
              <a:off x="4201272" y="3255750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692093">
              <a:off x="7333007" y="323496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5191" y="476672"/>
            <a:ext cx="3905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avec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binaire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et </a:t>
            </a:r>
            <a:r>
              <a:rPr lang="fr-FR" sz="1600" smtClean="0"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standardisation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des 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de voisins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k faibles</a:t>
            </a:r>
            <a:endParaRPr lang="fr-FR" sz="1600" smtClean="0">
              <a:latin typeface="+mj-lt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Passage au log.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variable cible</a:t>
            </a:r>
            <a:endParaRPr lang="fr-FR" sz="16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2" y="4273510"/>
            <a:ext cx="7785460" cy="189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6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11560" y="2111945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encodages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augmentant le nb de colonnes et à l’encodage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à la corrélation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Donne de bons résultats sur les </a:t>
            </a:r>
            <a:r>
              <a:rPr lang="fr-FR" smtClean="0">
                <a:ea typeface="Yu Gothic Light" panose="020B0300000000000000" pitchFamily="34" charset="-128"/>
              </a:rPr>
              <a:t>3 premières composantes </a:t>
            </a:r>
            <a:r>
              <a:rPr lang="fr-FR" smtClean="0">
                <a:ea typeface="Yu Gothic Light" panose="020B0300000000000000" pitchFamily="34" charset="-128"/>
              </a:rPr>
              <a:t>principales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Forte amélioration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du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MPSE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grâce 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performance sur les petites valeurs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score pour un </a:t>
            </a:r>
            <a:r>
              <a:rPr lang="fr-FR" smtClean="0">
                <a:ea typeface="Yu Gothic Light" panose="020B0300000000000000" pitchFamily="34" charset="-128"/>
              </a:rPr>
              <a:t>nombre de voisins </a:t>
            </a:r>
            <a:r>
              <a:rPr lang="fr-FR" smtClean="0">
                <a:ea typeface="Yu Gothic Light" panose="020B0300000000000000" pitchFamily="34" charset="-128"/>
              </a:rPr>
              <a:t>faible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 smtClean="0">
                <a:ea typeface="Yu Gothic Light" panose="020B0300000000000000" pitchFamily="34" charset="-128"/>
              </a:rPr>
              <a:t>échantillon d’apprentissage plus grand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32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5499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transformation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7" y="4668270"/>
            <a:ext cx="8512945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44008" y="2262351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Ne pas modéliser l’ordonnée à l’origine,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Haute cardinalité : </a:t>
            </a:r>
            <a:r>
              <a:rPr lang="fr-FR" sz="1400">
                <a:latin typeface="Yu Gothic Light" panose="020B0300000000000000" pitchFamily="34" charset="-128"/>
                <a:ea typeface="Yu Gothic Light" panose="020B0300000000000000" pitchFamily="34" charset="-128"/>
              </a:rPr>
              <a:t>« leave_one_out 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»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Basse cardialité : ordinal ou « leave_one_out »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standardisation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264159" y="1061732"/>
            <a:ext cx="3767267" cy="3375380"/>
            <a:chOff x="264159" y="1061732"/>
            <a:chExt cx="3767267" cy="337538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3"/>
            <a:stretch/>
          </p:blipFill>
          <p:spPr bwMode="auto">
            <a:xfrm>
              <a:off x="264159" y="1061732"/>
              <a:ext cx="3244817" cy="174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67"/>
            <a:stretch/>
          </p:blipFill>
          <p:spPr bwMode="auto">
            <a:xfrm>
              <a:off x="264607" y="2811041"/>
              <a:ext cx="3766819" cy="162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>
              <a:off x="1270635" y="2961310"/>
              <a:ext cx="312420" cy="3055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864642" y="1214847"/>
              <a:ext cx="31242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3435460" y="2961310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906291" y="1218791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0375" y="257738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581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2966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72694" y="2204864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 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Modéliser l’ordonnée à l’origine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- Large plateau pour le choix de alpha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Pas de changement notable</a:t>
            </a: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Normalisation quantile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864642" y="1214847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365104"/>
            <a:ext cx="8497167" cy="16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302543" y="451143"/>
            <a:ext cx="3997336" cy="3913961"/>
            <a:chOff x="302543" y="451143"/>
            <a:chExt cx="3997336" cy="391396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" r="44059"/>
            <a:stretch/>
          </p:blipFill>
          <p:spPr bwMode="auto">
            <a:xfrm>
              <a:off x="302543" y="2515007"/>
              <a:ext cx="3997336" cy="185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à coins arrondis 8"/>
            <p:cNvSpPr/>
            <p:nvPr/>
          </p:nvSpPr>
          <p:spPr>
            <a:xfrm flipV="1">
              <a:off x="2016759" y="3175054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1"/>
            <a:stretch/>
          </p:blipFill>
          <p:spPr bwMode="auto">
            <a:xfrm>
              <a:off x="302543" y="489243"/>
              <a:ext cx="3170460" cy="202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 flipV="1">
              <a:off x="3025924" y="318020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à coins arrondis 21"/>
            <p:cNvSpPr/>
            <p:nvPr/>
          </p:nvSpPr>
          <p:spPr>
            <a:xfrm flipV="1">
              <a:off x="2079812" y="1315519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 flipV="1">
              <a:off x="561527" y="1326088"/>
              <a:ext cx="316865" cy="1586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618996" y="451143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mtClean="0">
                  <a:ea typeface="Yu Gothic Light" panose="020B0300000000000000" pitchFamily="34" charset="-128"/>
                </a:rPr>
                <a:t>R²</a:t>
              </a:r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91680" y="5949280"/>
            <a:ext cx="578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ea typeface="Yu Gothic Light" panose="020B0300000000000000" pitchFamily="34" charset="-128"/>
              </a:rPr>
              <a:t>Amélioration notable du meilleur score : 0,51 -&gt; 0,56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45891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Ridge</a:t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>
                <a:latin typeface="Yu Gothic Light" panose="020B0300000000000000" pitchFamily="34" charset="-128"/>
                <a:ea typeface="Yu Gothic Light" panose="020B0300000000000000" pitchFamily="34" charset="-128"/>
              </a:rPr>
              <a:t>passage au logarithme de la cible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295192" y="2268161"/>
            <a:ext cx="487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Grande importance de ‘Outlier’</a:t>
            </a:r>
          </a:p>
          <a:p>
            <a:pPr marL="285750" indent="-285750">
              <a:buFontTx/>
              <a:buChar char="-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des autres variables plus équilibrée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-818198" y="236382"/>
            <a:ext cx="31242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1" t="9171" b="14539"/>
          <a:stretch/>
        </p:blipFill>
        <p:spPr bwMode="auto">
          <a:xfrm>
            <a:off x="9351590" y="3666034"/>
            <a:ext cx="5287081" cy="233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1459594"/>
            <a:ext cx="5063561" cy="193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e 49"/>
          <p:cNvGrpSpPr/>
          <p:nvPr/>
        </p:nvGrpSpPr>
        <p:grpSpPr>
          <a:xfrm>
            <a:off x="307974" y="7937"/>
            <a:ext cx="2697239" cy="3061023"/>
            <a:chOff x="307974" y="7937"/>
            <a:chExt cx="2697239" cy="3061023"/>
          </a:xfrm>
        </p:grpSpPr>
        <p:sp>
          <p:nvSpPr>
            <p:cNvPr id="60" name="Rectangle 59"/>
            <p:cNvSpPr/>
            <p:nvPr/>
          </p:nvSpPr>
          <p:spPr>
            <a:xfrm>
              <a:off x="307974" y="332246"/>
              <a:ext cx="2695253" cy="18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utoShape 7" descr="data:image/png;base64,iVBORw0KGgoAAAANSUhEUgAABEsAAAEaCAYAAADpMtmOAAAABHNCSVQICAgIfAhkiAAAAAlwSFlzAAALEgAACxIB0t1+/AAAADh0RVh0U29mdHdhcmUAbWF0cGxvdGxpYiB2ZXJzaW9uMy4yLjIsIGh0dHA6Ly9tYXRwbG90bGliLm9yZy+WH4yJAAAgAElEQVR4nOzde1yP5//A8denE9FRJ6d0MKRQlGKk2LA55DTF5hAzG8aG2Yz9iDnNzMxss5mEmeMOxsaG6UubU1kmsZwq50lEKtWn6/dHulcqyimz9/Px8Ohz39d1X/f7PnzS/b6v+7p1SimFEEIIIYQQQgghhADAoKIDEEIIIYQQQgghhHiUSLJECCGEEEIIIYQQohBJlgghhBBCCCGEEEIUIskSIYQQQgghhBBCiEIkWSKEEEIIIYQQQghRiCRLhBBCCCGEEEIIIQqRZIl4bL3yyiu8++67pZbrdDqOHTv2ECO6e5mZmXTt2hVLS0t69+4NwDvvvIOtrS3Vq1cnOTkZMzMz9Hr9bdvZuXMnDRo0eBghP3IuXLhAmzZtMDc3Z+zYsQ913WZmZpw4ceKhrrOkc+ZOAgMD+fLLLx9wZPdfWFgY/fr1u+vl7/S74m49++yzLF269L63K4QQQgghHjyjig5AiLvl7OzMhQsXMDQ0xMzMjGeeeYYFCxZgZmYGwMKFCys4wvtn3bp1XLhwgUuXLmFkZERycjIffPABSUlJ2NvbA5Cenn7Hdvz9/fnrr7/uS0zOzs58+eWXPP300/elvQftiy++wNbWlqtXr6LT6R7YegIDA+nXrx9DhgzR5pXl2Nxvt54ztwoLC+PYsWN89dVXDz22R839+F1R0v7ctGnTPbcrhBBCCCEqhvQsEf9qGzZsID09ndjYWP744w9mzpxZ0SE9EElJSdSvX1+76E1OTsbGxkZLlIg7S0pKwt3d/YEmSh4lt54zFSk3N7eiQyjVnXpjCSGEEEKI/yZJlojHQvXq1enYsSOxsbHavNDQUN555x1t+v3336dGjRrUrFmT8PDwIstfunSJrl27YmFhQfPmzXnnnXdo3bq1Vn7kyBHat29PtWrVaNCgAWvWrCk1ltTUVAYNGkTNmjWxtrame/fuWtmiRYt44oknqFatGkFBQZw9e/aO65g8eTJTp05l9erVmJmZ8fnnn9O+fXvOnj2LmZkZoaGhJCYmotPptIvS0mKIjIykdu3a2jrPnj1Lr169sLOzw8XFhfnz52tlYWFhBAcHM2DAAMzNzfHw8CA6OhqA/v37k5ycTNeuXTEzM2P27NlkZWXRr18/bGxssLKyonnz5ly4cKHEfTRr1izq1q2Lubk57u7ufPfdd1rZsWPHCAgIwNLSEltbW0JCQkrd171796Z69epYWlrSpk0bDh06VGK90NBQli5dyuzZszEzM2Pr1q3Fzo9b942zszNz5syhSZMmWFpaEhISQlZWlla+fv16vLy8sLCwoG7dumzevJmJEyeyc+dOXn31VczMzHj11VeBoo98paWlMWDAAOzs7HBycmLatGnk5eUBEBERQevWrXnjjTewtrbGxcXltr0TDh8+TGBgIFZWVnh4ePDDDz8Axc+ZxYsXF1lu8+bNzJgxQyv39PTUypKSkmjVqhXm5uZ06NCBlJQUrWz37t08+eSTWFlZ4enpSWRkZKmxOTs7895779GkSROqVq1Kbm7ubZc/efKk9pjU008/zYgRI7RHa249NgXtb926tcR13+68CA0NZdiwYXTq1ImqVauyffv2IudCwTld8M/AwICIiAgAXnvtNRwdHbGwsMDb25udO3fedn8WfqwpLy+PadOm4eTkhL29PQMGDCAtLQ1A+/4uXbqUOnXqYGtry/Tp00vdt0IIIYQQ4iFQQvxLOTk5qS1btiillDp16pRq1KiRGjVqlFY+cOBANXHiRKWUUps2bVL29vbq4MGDKj09XfXt21cB6ujRo0oppUJCQlRISIi6fv26OnTokKpdu7Zq1aqVUkqp9PR0Vbt2bRUeHq5ycnLU/v37lY2NjTp06FCJcXXq1EkFBwer1NRUlZ2drSIjI5VSSm3btk3Z2NiomJgYlZWVpV599VXl7+9fpnVMnjxZvfDCC9o6tm/frmrVqqVNnzx5UgEqJyfntjEUXk6v16tmzZqpKVOmqBs3bqjjx48rFxcXtXnzZm2dlSpVUj/++KPKzc1V48ePV35+fiXuf6WUWrhwoerSpYu6fv26ys3NVdHR0SotLa3EfbRmzRp15swZpdfr1apVq1SVKlXU2bNnlVJK9enTR02bNk3p9XqVmZmpdu7cWWIbSim1ePFidfXqVZWVlaVee+015enpWWrdwudDSdO37lMnJyfVvHlzdebMGXXp0iXl5uamPvvsM6WUUnv27FEWFhbql19+UXq9Xp0+fVodPnxYKaVUQECAWrRoUZF1Fz7X+vfvr4KCgtTVq1fVyZMnVb169dSXX36plFJqyZIlysjISH3xxRcqNzdXffrpp6pGjRoqLy+v2PZkZ2erunXrqunTp6sbN26obdu2KTMzM3XkyBGlVPFz5lYllQcEBChXV1f1119/qYyMDBUQEKDeeustpZRSp0+fVtWqVVM//vij0uv16pdfflHVqlVTf//9d4ntOzk5KU9PT5WcnKwyMjLuuHyLFi3U2LFj1Y0bN9TOnTuVubm5Ft+tx6ag/YLz79Ztud15MXDgQGVhYaGioqK0c+zWc6HATz/9pGrUqKGSk5OVUkotX75cpaSkqJycHDVnzhzl4OCgMjMzb7s/C86FxYsXq7p166rjx4+ra9euqR49eqh+/foppf75/g4ZMkRlZGSo2NhYZWJiouLj40s9fkIIIYQQ4sGSniXiX6179+6Ym5vj6OiIvb09U6ZMKbHemjVrGDRoEI0aNaJq1aqEhYVpZXq9nm+++YYpU6ZQpUoV3N3dGThwoFa+ceNGnJ2dGTRoEEZGRjRt2pRevXqxdu3aYus5d+4cmzZtYuHChVhbW2NsbExAQAAAK1asYPDgwTRr1oxKlSoxc+ZMdu3aRWJiYrnWcSe3i6Gwffv2cfHiRSZNmoSJiQmurq689NJLrFq1SqvTunVrOnXqhKGhIf379+fAgQOlrtfY2JhLly5x7NgxDA0N8fb2xsLCosS6vXv3pmbNmhgYGBASEkK9evXYu3ev1k5SUhJnz56lcuXKRXr43Grw4MGYm5tTqVIlwsLCOHDggHa3/n4YNWoUNWvWpFq1anTt2lXrubR48WIGDx5M+/btMTAwoFatWri5ud2xPb1ez6pVq5g5cybm5uY4OzszduxYli9frtVxcnLipZdewtDQkIEDB3Lu3LkSe+js3r2b9PR0xo8fj4mJCe3ataNLly6sXLnynrZ50KBB1K9fH1NTU4KDg7Vt/uqrr+jUqROdOnXCwMCA9u3b4+Pjw08//VRqW6NGjcLR0RFTU9PbLp+cnMy+ffuYOnUqJiYmtG7dmqCgoLvehjudF926daNVq1YYGBhQuXLlEttISEhg4MCBrFmzBkdHRwCt55SRkRFjx47lxo0bZR4DaMWKFYwZMwZXV1fMzMyYOXMmq1atKvKI0uTJkzE1NcXT0xNPT8/bft+EEEIIIcSDJckS8a/2/fffc+3aNSIjIzly5EiRRwYKO3v2rHbBA/kXpAUuXrxIbm5ukfLCn5OSktizZw9WVlbavxUrVnD+/Pli6zl16hTVqlXD2tq6xBgKr9fMzAwbGxvOnDlTrnXcye1iKKwgIVF4nTNmzChyYV69enXtc5UqVcjKyip1/In+/fvTsWNH+vTpQ82aNXnzzTfJyckpse6yZcvw8vLS1hsXF6cdu9mzZ6OUwtfXFw8Pj2KPTBXQ6/WMHz+eunXrYmFhgbOzM0Cp58DduHX7CwZqPXXqFHXr1i13eykpKeTk5BQ5D5ycnDhz5kyp64SSB4gtOKcNDP75NX5rW3ejtG1OSkpi7dq1Rc6XqKgozp07V2pbt36PSlv+7NmzVKtWTdveW5ctj7KcF3dqOy0tjW7dujFt2rQiybo5c+bQsGFDLC0tsbKyIi0trczn263ffycnJ3Jzc2/7fauIgYGFEEIIIUS+ih/5T4j7ICAggNDQUN544w2+//77YuU1atTg1KlT2nRycrL22c7ODiMjI06fPk39+vUBitR1dHQkICCALVu23DEOR0dHUlNTuXLlClZWVkXKatasSVJSkjZ9/fp1Ll26RK1atcq1jnuJ4dZ6Li4uHD169K7Wc+tAqcbGxkyePJnJkyeTmJhIp06daNCgAS+++GKReklJSbz00kts27aNli1bYmhoiJeXF0opIP+CcdGiRQBERUXx9NNP06ZNG5544oki7Xz99desX7+erVu34uzsTFpaGtbW1lo7d1K1alUyMjK06fIkphwdHTl+/HiJZbcbQNbW1lbrOePu7g7kn4u1atUq87oL1KxZk1OnTpGXl6clTJKTk7Vz+E7KO9Cto6Mj/fv3145Neddxu+WTkpJITU0lIyNDS5gU/g7eeqz0ej0XL14scZ1lOS9ut+15eXk8//zztG3blqFDh2rzd+7cyezZs9m2bRseHh4YGBgUafdO+/PW739ycjJGRkY4ODhw+vTp2y4rhBBCCCEePulZIh4br7/+Olu2bCmx63pwcDARERHEx8eTkZFR5HEdQ0NDevbsSVhYGBkZGRw5coRly5Zp5V26dCEhIYHly5eTk5NDTk4O+/bt4/Dhw8XWU6NGDZ599lmGDx/O5cuXycnJYceOHQD07duXJUuWEBsby40bN5gwYQJ+fn44OzuXax13crsYCvP19cXc3Jz33nuPzMxM9Ho9cXFx7Nu3r0zrcXBw4MSJE9r09u3bOXjwIHq9HgsLC4yNjYv0eihw/fp1dDoddnZ2ACxZsoS4uDitfO3atdrFo7W1NTqdrsR2rl27RqVKlbCxsSEjI4MJEyaUKe4CXl5e/PTTT6SmpnL+/HnmzZtX5mVffPFFlixZwrZt28jLy+PMmTMcOXIEKL5fCjM0NCQ4OJiJEydy7do1kpKSmDt3rjaQaXn4+flRpUoVZs+eTU5ODpGRkWzYsIE+ffqUaXkHBwcSExO1wWXvpF+/fmzYsIGff/4ZvV5PVlYWkZGRZb7Qv93yTk5O+Pj4EBYWRnZ2Nrt27WLDhg3asvXr1ycrK4sff/yRnJwcpk2bxo0bN0pcz72eFxMnTuT69et89NFHxdo1MjLCzs6O3Nxcpk6dytWrV7XyO+3Pvn378uGHH3Ly5EnS09OZMGECISEhj8TbioQQQgghRHGSLBGPDTs7OwYMGMDUqVOLlT377LO8/vrrtGvXjieeeIJ27doVKV+wYAFpaWlUr16d/v3707dvXypVqgSAubk5v/zyC6tWraJmzZpUr16dt956q9SLteXLl2NsbIybmxv29vbaRfjTTz/Nu+++S69evahRowbHjx/Xxgcp7zrupLQYCjM0NGTjxo3Exsbi4uKCra0tQ4YMKfOYH2+//TbTpk3DysqKOXPmcP78eZ577jksLCxo2LAhAQEB9O/fv9hy7u7ujB07lpYtW+Lg4MDBgwdp1aqVVr5v3z78/PwwMzMjKCiIjz76CFdX12LtDBgwACcnJ2rVqoW7uzstWrQoxx7Kf2zI09MTZ2dnOnTocNu37tzK19eXJUuWMHr0aCwtLQkICNB6Dbz22musW7cOa2trRo0aVWzZjz/+mKpVq+Lq6krr1q15/vnnGTx4cLliBzAxMWHDhg1s2rQJW1tbhg8fzrJly8o0dgrkjxsDYGNjQ7Nmze5Y39HRkfXr1zNjxgzs7OxwdHTk/fffL3Oy5U7Lr1ixgl27dmFjY8M777xDSEiI9h20tLTk008/ZciQIdSqVYuqVasWeztOgXs9L1auXMnu3buxtrbW3oizYsUKOnbsyDPPPEP9+vVxcnKicuXKRR7nudP+HDx4MP3796dNmza4uLhQuXJlPv7443LFJoQQQgghHh6dKmufdSH+Q9566y3Onz/P0qVLKzoUIf6TQkJCcHNzK3XQZiGEEEIIIR4k6VkiBHDkyBH+/PNPlFLs3buXxYsX06NHj4oOS4j/jH379nH8+HHy8vLYvHkz69evp3v37hUdlhBCCCGE+I+Sh6WFIH88gr59+3L27FkcHBwYO3Ys3bp1q+iwhPjPOH/+PD179uTSpUvUrl2bzz77jKZNm1Z0WEIIIYQQ4j9KHsMRQgghhBBCCCGEKEQewxFCCCGEEEIIIYQoRJIlQgghhBBCCCGEEIU8dmOW2Nra4uzsXNFhCCGEEELcUWJiIikpKRUdhhBCCCFu8dglS5ydnYmOjq7oMIQQQggh7sjHx6eiQxBCCCFECeQxHCGEEEIIIYQQQohCJFkihBBCCCGEEEIIUYgkS4QQQgghhBBCCCEKeezGLBFCCCGE+DfLycnh9OnTZGVlVXQoQgghxGOtcuXK1K5dG2Nj42JlFZos2bx5M6+99hp6vZ4hQ4Ywfvz4IuXJyckMHDiQK1euoNfrmTVrFp06daqgaIUQQgghHrzTp09jbm6Os7MzOp2uosMRQgghHktKKS5dusTp06dxcXEpVl5hj+Ho9XpGjBjBpk2biI+PZ+XKlcTHxxepM23aNIKDg/njjz9YtWoVw4cPr6BohRBCCCEejqysLGxsbCRRIoQQQjxAOp0OGxubUntyVljPkr179/LEE0/g6uoKQJ8+fVi/fj3u7u5aHZ1Ox9WrVwFIS0ujZs2aFRKrEEII8ahSSqHy8sjLy0Pl6W9OK5TK08pQSvusyC/Pn5eXXxf1Tx1V8ueCdXHL5/xlb06j8osL6txsF0WR6ZvFFBSoW+vwTxv/tFVko4vWLVbhn31Twtxb6hRbSPtoXLkyTo29SmjjwZNEiRBCCPHg3e7/2wpLlpw5cwZHR0dtunbt2uzZs6dInbCwMDp06MDHH3/M9evX2bp1a4ltffHFF3zxxRcAXLx48cEFLYQQ4rGmlCJPn0vOjRvk3rhBTvbNnzdukJt9g9zsbPQ5OeTm5qDPzkafm5M/nZP/U5+bk18nN5e83Fz0+lzy9Pr8z7m55BVM63PR5+pvTueRl6dH6fXk6fUolXezzs35eQXT+n8SHnn6m8mRvIreZY+1arUcGTT3s4oOQwghHjk6nY4xY8bwwQcfADBnzhzS09MJCwu757ZDQ0Pp0qULzz333D23dau+ffty6NAhBg0axIEDB/jf//6HpaUlAIMHD2bUqFE4OzsTHR2Nra3tfV+/+Hd5pAd4XblyJaGhoYwdO5Zdu3bRv39/4uLiMDAo+vTQ0KFDGTp0KAA+Pj4VEaoQQogKlnMji8xr18hKv0bmtavcyLhOdkYG2ZkZ3MjMIDszM386KzN/3s2y7MwMLRmSc+PGPSUgdAYGGBmbYGhkhMHNf4aGhhgYGuXPMzTCwOifaSMTEwwMDTEwNESnM9A+GxgYoDMwxMAwf57OwAADg/yfBf8MCj7rDNAZ6P4p1+mKzNfpdOh0BqC7+dmgYJr8OgXzdTqtDjeX0en4Zx43P1NQDlBQn3/m36x3s8LN+YXv3Oi0drXy/A8lzNMV/nGzUkGR7tZZ/yxX5KAUn3fHXhs3y42MTW5f7zGWmJhIly5diIuLKzJ/yJAhjBkzpkhP4Iq0adMm/u///o+MjAwqVapEu3bttIu3soiNjeXs2bPamHg//PAD8fHxjB8/nosXL9KlSxeys7OZP38+M2fO5Ouvv8bKyqpMbUdERBAdHc2CBQsICwtj0aJF2NnZkZuby4wZMwgKCrqrbS7sfh6Pv//+G19fX3bv3k316tUBGDFiBLVr1+btt9++5/bF46VSpUp8++23vP32249UUiE3Nxcjo5Ivcc+fP8++ffs4duwYkJ+Uef/99x9IUqagd+at163i36XCkiW1atXi1KlT2vTp06epVatWkTqLFy9m8+bNALRs2ZKsrCxSUlKwt7d/qLEKIYR4+PL0ejLSrpB+OZX0y6lcv3yJ9MupZKRdIevaNTLTr5F17erNn9fIzcm+bXtGJpUwMTWlUpUqGFc2pZJpFSzs7DGpbIpxpcoYVaqEcaVKGJkU/VlQZmRigpGJCYZGxhgaG+cnRYwLPuf/NDAwfEh7R4iK8eWXX96Xdm53QVNWcXFxvPrqq/z444+4ubmh1+u1nsZljSE2Npbo6GgtWRIUFKQlMbZt20bjxo21bfb397+neEePHs0bb7zB4cOH8ff35++//y5yIXU3++R+HQ8Ae3t7xo8fzxtvvMFXX33F/v372blzJzExMXfd5v04zuLRZGRkxNChQ/nwww+ZPn16kbJbe4aYmZmRnp5OZGQkkydPxsrKioMHDxIcHEzjxo356KOPyMzM5Pvvv6du3boAbN26lVmzZnH16lXmzp1Lly5d0Ov1jB8/nsjISG7cuMGIESN4+eWXiYyM5P/+7/+wtrbmyJEj/PnnnwwbNozo6GiMjIyYO3cubdu2pUOHDpw5cwYvLy8+/vjjMm3n3LlzCQ8PB/KTk6+//nqp8xMTE+nYsSN+fn7ExMTw008/MXnyZKKjo9HpdAwePJjRo0ffl/0vHo4K++3VvHlzjh49ysmTJ6lVqxarVq3i66+/LlKnTp06bNu2jdDQUA4fPkxWVhZ2dnYVFLEQQoj7RSlF5rWrXDl/jrQL57jy93muX07lWuolrt9MjmRcuYJSRXt56HQGVDYzo7K5BaZm5pjb2WPv8gSVzc0xNbfA1NwcUzMLKpubU7mqGSamVTCpUgWTyqYYyh/s4l9oyoZDxJ+9el/bdK9pweSuHnesl5ubywsvvMD+/fvx8PBg2bJldOrUiTlz5uDj44OZmRmvvfYaGzduxNTUlPXr1+Pg4MCGDRuYNm0a2dnZ2NjYsGLFChwcHAgLC+P48eOcOHGCOnXqcObMGebPn4+XV/64MK1bt+aTTz7B09OzTNsxe/ZsJk6ciJubGwCGhoYMGzYMyH8s+5VXXiE5ORmAefPm0apVq2Ix/Pbbb2RmZhIVFcXbb79NZmYm0dHRDBkyhDfffFOb3rVrFw0bNtS65n/11VfMnz+f7Oxs/Pz8+PTTTzE0NGTJkiXMnDkTKysrPD09qVSpUrG4GzZsiJGRESkpKQQHB+Pl5UVUVBR9+/YlMDCQMWPGkJ6ejq2tLREREaSlpTFgwAD27t0L5Pf66dq1KwcPHiQwMFA7HitXrmTGjBkopejcuTPvvfce8M+FKsC6devYuHEjERERrF27lilTpmBoaIilpSU7duxg6NChLF26lO3btzNhwgQWLFhAcnIyI0aM4OLFi1SpUoVFixbh5uZW5uO8cuXKMh1PcXfOz5jBjcNH7mublRq6UX3ChDvWGzFiBE2aNOHNN98sc9sHDhzg8OHDVKtWDVdXV4YMGcLevXv56KOP+Pjjj5k3bx6Qf57v3buX48eP07ZtW44dO8ayZcuwtLRk37593Lhxg1atWtGhQwcA9u/fT1xcHC4uLnzwwQfodDoOHjzIkSNH6NChAwkJCfzwww906dKF2NhYIP/G/Lhx45g2bRoAy5cvp3HjxlqsMTExLFmyhD179qCUws/Pj4CAAPLy8kqcb21tzdGjR1m6dCktWrQgJiaGM2fOaD30rly5Uub9JB4NFfaXo5GREQsWLKBjx47o9XoGDx6Mh4cHkyZNwsfHh6CgID744ANeeuklPvzwQ3Q6HRERETLgmRBC/Esopbh+OZUr589x+cJZ0i6c5/L5c1w5n//5Rsb1IvVNzS0ws65G1Wo22Dm55H+2tsGsmg1m1tUws65GFUsrDAyl94YQD8Nff/3F4sWLadWqFYMHD+bTTz8tUn79+nVatGjB9OnTefPNN1m0aBHvvPMOrVu3Zvfu3eh0Or788ktmz56tPRoTHx9PVFQUpqamLF26lIiICObNm0dCQgJZWVllTpRAfs+SsWPHllj22muvMXr0aFq3bk1ycjIdO3bk8OHDxWIo/KgM5D86A+Dl5cXUqVOLlBU4fPgwq1ev5rfffsPY2Jjhw4ezYsUK2rdvz+TJk4mJicHS0pK2bdvStGnTYrHt2bMHAwMD7QZgdnY20dHR5OTkEBAQwPr167Gzs2P16tVMnDiR8PBwsrOzOXnyJC4uLqxevZqQkJAibZ49e5a33nqLmJgYrK2t6dChA99//z3du3cvdf9NnTqVn3/+mVq1amkXcQYGBnz22We0a9eOoKAg2rRpw1NPPcXChQupV68ee/bsYfjw4fz6669lPs7i8WVhYcGAAQOYP39+mY918+bNqVGjBgB169bVkh2NGzdm+/btWr3g4GAMDAyoV68erq6uHDlyhF9++YU///yTdevWAfkvADl69CgmJib4+vpqr36Niopi5MiRALi5ueHk5ERCQgIWFhbF4rndYzhRUVH06NGDqlWrAtCzZ0927tyJUqrE+UFBQTg5OdGiRQsAXF1dOXHiBCNHjqRz587atop/jwq9zdapUyet22OBqVOnap/d3d357bffHnZYQgghyik3J4dLp5O5mHiCv5NOcDHxJBeTThZJiOgMDLC0d8DKoQY167th5VADq+o1sHKogYW9A8Ymxe/ACvFfV5YeIA+Ko6MjrVq1AqBfv37Mnz+/SLmJiQldunQBwNvbmy1btgD5j1aHhIRw7tw5srOztQsYyH/MpeCiqnfv3rz77ru8//77hIeHExoaet9i37p1K/Hx8dr01atXtd4VhWO4G9u2bSMmJobmzZsDkJmZib29PXv27CEwMFBLgoSEhJCQkKAt9+GHH/LVV19hbm7O6tWrtRuABYmPv/76i7i4ONq3bw+AXq/XLiqDg4NZvXo148ePZ/Xq1axevbpITPv27Suy7hdeeIEdO3bcNlnSqlUrQkNDCQ4OpmfPntp8Ly8vGjVqxPDhw0lPT+f333+nd+/eWvmNGzeAsh9n8WCVpQfIg/T666/TrFkzBg0apM0zMjIi7+b4X3l5eWRn//OYbOHeVgYGBtq0gYEBubm5WtmtN8h1Oh1KKT7++GM6duxYpCwyMlJLXFS0wnFYW1tz4MABfv75ZxYuXMiaNWu0R3fEv4P0SRZCCFEuWdfT+fvkCS4mneDvxBNcTDzBpTOnyNPrATCqVAk7JxfcWoouE2QAACAASURBVAVg41gH6+o1sapeEwtbO+kVIsS/SEkXK4UZGxtr8wwNDbULnZEjRzJmzBiCgoKIjIws8naMwhcSVapUoX379qxfv541a9aUe2wMDw8PYmJiSuyNkpeXx+7du6lcuXKxsnu9qFJKMXDgQGbOnFlk/vfff3/b5QrGLCktHqUUHh4e7Nq1q1idkJAQevfuTc+ePdHpdNSrV6/M8RY+bllZWdrnhQsXsmfPHn788Ue8vb2JiYnBxsYGyL9wNTAwIC8vDysrK+2xhcLKepzF461atWoEBwezePFiBg8eDICzszMxMTEEBwfzww8/kJOTU+52165dy8CBAzl58iQnTpygQYMGdOzYUev5ZGxsTEJCQrExLyF/fKEVK1bQrl07EhISSE5OpkGDBpw7d65cMfj7+xMaGsr48eNRSvHdd9+xfPlylFIlzr9VSkoKJiYm9OrViwYNGtCvX79y7wdRsSRZIoQQ4ray0tM5fTiOU/EHORV/kItJJ0EpAKpaV8PeyQWXZs2xd3bFzskVq+rVZaBTIR4DycnJ7Nq1i5YtW/L111/TunVrNmzYcMfl0tLStAuYpUuX3rbukCFD6Nq1K/7+/lhbW5crvnHjxtGzZ09at25N/fr1ycvL44svvuCVV16hQ4cOfPzxx4wbNw7If+tNwdgohZmbm3Pt2rVyrfepp56iW7dujB49Gnt7e1JTU7l27Rp+fn689tprXLp0CQsLC9auXVuux4oaNGjAxYsXtX2ek5NDQkICHh4e1K1bF0NDQ959991ij+AA+Pr6MmrUKFJSUrC2tmblypXaYwgODg4cPnyYBg0a8N1332Fubg7A8ePH8fPzw8/Pj02bNnHq1CktWVLAwsICFxcX1q5dS+/evVFK8eeff+Lp6Vmu4yweb2PHji3yuNpLL71Et27d8PT05Jlnnrmr5FmdOnXw9fXl6tWrLFy4kMqVKzNkyBASExNp1qwZSins7OxKTFIOHz6cYcOG0bhxY4yMjIiIiChx/KA7adasGaGhofj6+gL5v68KHq0raX5iYmKR5c+cOcOgQYO0Xja3JljFo0+SJUIIIYrISk/n9JFDnI7/k1OH4vg76QQohZGxCTUbuPFk7+ep8UQD7JxcqGpVvosbIcS/R4MGDfjkk08YPHgw7u7uDBs2rEzJkrCwMHr37o21tTXt2rXj5MmTpdb19vbGwsKiSBf+smrSpAnz5s2jb9++ZGRkoNPptMeC5s+frw0+mZubS5s2bVi4cGGxNtq2bcusWbPw8vIq8+tx3d3dmTZtGh06dCAvLw9jY2M++eQTWrRoQVhYGC1btsTKyqrE5MztmJiYsG7dOkaNGkVaWhq5ubm8/vrreHjkP4oVEhLCuHHjStyfNWrUYNasWbRt21Yb4LVbt24AzJo1iy5dumBnZ4ePj4/2ONK4ceM4evQoSimeeuqpUhM7K1asYNiwYUybNo2cnBz69OmDp6dnuY6zePwUnEeQn5DLyMgoMr17925tumCw4cDAQAIDA7X5kZGR2ufCZQVjB93KwMCAGTNmMGPGjCLzb223cuXKLFmypNjyzs7ORV6HXtp6Cic9xowZw5gxY4rVKWn+re17enqyf//+Etch/h10St28PfiY8PHxITo6uqLDEEKIf428PD1njsRzPHoPp+IP8ndifnLE0NiYmvUb4ujRGEf3xlR/ogFGxsYVHa4Qj5WS/m45fPgwDRs2rKCIHq6zZ88SGBjIkSNHirxGVwghhHhYSvt/V3qWCCHEf1Benp7T8YdI2B3F0b2/k5F2JT85Us+NJ597/mZypD5GJiYVHaoQ4jG1bNkyJk6cyNy5cyVRIoQQ4pEjyRIhhPiPyNPrOX047maCZBcZaVcwqlQJ16bNqd+iFS5NfTCpLG8vEEI8HAMGDGDAgAFF5i1ZsoSPPvqoyLyjR48WG9C0VatWfPLJJw88RiGEEP9dkiwRQojHWJ5ez6lDB/MTJPt2kXk1LT9B0syXBi1a4eLlg3EJb4sQQoiKMGjQoLsav0QIIYS43yRZIoQQj6GMq2kc3PYzsb/8SHrqJYwrVcbV25cGLVrj7NUM40qSIBFCCCGEEKI0kiwRQojHyIWTx/lj0waO/P4/9Dk5ODVpSrvQl3Fu6o2xSflfmyeEEEIIIcR/kYymJYQQ/3L63Fz+2rWTVZPf5Kvxr5GwO4pGbTsQ+sFnPDfxXer5PSmJEiGEEELcN4aGhnh5edGoUSN69+5d5NXBD8O8efPKtM4LFy7w/PPP4+rqire3Ny1btuS7774D8l9dbGlpiZeXF15eXjz99NPact27d6dFixYA/Pzzz1odMzMzGjRogJeXV7ExlwCuXLnCp59+WqZtMDMzK1M9UXGkZ4kQQvxL3fqojaVDdQIHvIRH4FNUrir/AQshhBDiwTA1NSU2NhaAF154gYULFzJmzBitPDc3FyOjB3OpqdfrmTdvHv369aNKlSql1lNK0b17dwYOHMjXX38NQFJSEj/88INWx9/fn40bNxZZ7sqVK8TExGBmZsaJEyfo2LEjHTt2BCAwMJA5c+bg4+NT4joLkiXDhw+/180UjwDpWSKEEP8yVy/+zc8L5/PF8FCiVi3DpnYdur85icHzPse7czdJlAgh7tm/4Y6ns7MzKSkp5Vrm/Pnz9OnTh7p16+Lt7U2nTp1ISEh4QBEW1alTJ65cuQL8s38TExMxNTWladOmNGzYEF9fXyIiIrRlfvjhB2bNmlVqm7Gxsfz000+llkdHRzNq1KjbxjVjxowi0/e6j0JDQ1m3bl2Z64t/P39/f44dO0ZkZCT+/v4EBQXh7u5OVlYWgwYNonHjxjRt2pTt27cDEBERQbdu3QgMDKRevXpMmTJFa+urr77C19cXLy8vXn75ZfR6PZD/nRk7diyenp5Mnz6ds2fP0rZtW9q2bUt4eDivv/661saiRYsYPXo0v/76KyYmJrzyyitamZOTEyNHjrzt9nz77bd07dqVPn36sGrVqlLrzZ07l0aNGtGoUSPmzZsHwPjx4zl+/DheXl6MGzeO9PR0nnrqKZo1a0bjxo1Zv359+XewqDDSs0QIIf4lMtOvsefb1cT+vBGdzoBGgU/T9Jmu2NSuU9GhCSHEA3U/7lIrpejRowcDBw7ULoAOHDjAhQsXqF+//v0I87ZKS2rUrVuXP/74A4ATJ07Qs2dPlFIMGjSIoKAggoKCSm0zNjaW6OhoOnXqVKwsNzcXHx+fUu+AF5gxYwYTJkwAKn4fifLbuSaBlFPp97VNW0cz/IPLdrxzc3PZtGkTzzzzDAD79+8nLi4OFxcXPvjgA3Q6HQcPHuTIkSN06NBBS7zt3buXuLg4qlSpQvPmzencuTNVq1Zl9erV/PbbbxgbGzN8+HBWrFjBgAEDuH79On5+fnzwwQcAhIeHs337dmxtbUlPT2f69Om8//77GBsbs2TJEj7//HO2b99Os2bNbhv/zp078fLyAqB3795MnDiRlStXMmnSJBwcHOjVq5f2/SgsJiaGJUuWsGfPHpRS+Pn5ERAQwKxZs4iLi9N63eTm5vLdd99hYWFBSkoKLVq0ICgoCJ1OV7aDISqUJEuEEOIRl5N9gz82bWDv92vJzszEPaAdT/Z+AQtbu4oOTQjxoG0aD+cP3t82qzeGZ0vvrVCYUoo333yTTZs2odPpeOeddwgJCWHEiBF07NiRoKAgevTogbW1NeHh4YSHh3P8+HGmT59eYnvLli1jzpw56HQ6mjRpwvLly9mwYQPTpk0jOzsbGxsbVqxYgYODA2FhYRw/fpwTJ05Qp04dFixYQN++fTlz5gwtW7ZEKVWuzd6+fTvGxsZF7jJ7enredjsjIyOZM2eO1k3/1VdfxcfHh9DQUJydnRk4cCAbNmwgJyeHtWvX4ubmRnp6OiNHjiQ6OhqdTsfkyZPp1asXzs7OREdHY2trW2qMrq6uzJ07l7FjxzJo0CAiIiKIjo5mwYIFrF27lilTpmBoaIilpSVbt25l0qRJZGZmEhUVxdtvv83hw4eL7LOXX35Zi7+kuPbt20dmZiZeXl54eHjw4osvlnsfKaUYOXIkW7ZswdHRERMTE23ZmJgYxowZQ3p6Ora2tkRERFCjRo1yHTfxaCo4byC/Z8mLL77I77//jq+vLy4uLgBERUVpvTjc3NxwcnLSkiXt27fHxsYGgJ49exIVFYWRkRExMTE0b95cW4e9vT2QP0ZKr169SozFzMyMdu3asXHjRho2bEhOTg6NGzfWerIUGDFiBFFRUZiYmLBv3z4t9sKP4Vy4cIGjR4/SunVrdDodxsbGxMXF0ahRoyJtRUVF0aNHD6pWraptw86dO4slN5VSTJgwgR07dmBgYMCZM2e4cOEC1atXL8/uFhVEkiVCCPGIysvTE/+/X/lt7QrSL6Xg2qw5/n0HYlvHuaJDE0L8R3z77bfExsZy4MABUlJSaN68OW3atMHf31+7MDhz5gznzp0D8u/S9unTp8S2Dh06xLRp0/j999+xtbUlNTUVgNatW7N79250Oh1ffvkls2fP1u4ex8fHExUVhampKaNGjaJ169ZMmjSJH3/8kcWLF5drW+Li4vD29i7Xdt6Jra0t+/fv59NPP2XOnDl8+eWXvPvuu1haWnLwYH6S6/Lly+WKs1mzZhw5cqTY/KlTp/Lzzz9Tq1Ytrly5gomJCVOnTtWSKQBhYWFF9llkZKS2fElx9erViwULFmh3wefPn1/ufbRr1y7++usv4uPjuXDhAu7u7gwePJicnBxGjhzJ+vXrsbOzY/Xq1UycOJHw8PBy7Q9xe2XtAXK/FR6zpLCC5MGd3NqzQqfToZRi4MCBzJw5s1j9ypUrY2hoWGp7Q4YMYcaMGbi5uTFo0CAAPDw8+Oabb7Q6n3zyCSkpKbftbbVmzRouX76sJXyuXr3KypUrS00A38mKFSu4ePEiMTExGBsb4+zsTFZW1l21JR4+SZYIIcQjRinFyT+i2fl1BCmnkqhetx6dXh2Lo3vjig5NCPGwlbEHyIMSFRVF3759MTQ0xMHBgYCAAPbt24e/vz/z5s0jPj4ed3d3Ll++zLlz59i1axfz588vsa1ff/2V3r17az0rqlWrBsDp06cJCQnh3LlzZGdnaxcpAEFBQZiamgKwY8cOvv32WwA6d+6MtbX1A99OCwuL2y7Xs2dPALy9vbXYtm7dWmScg/LGWVqPmVatWhEaGkpwcLC23pIU3meF3Wtcpe2jHTt2aPNr1qxJu3btAPjrr7+Ii4ujffv2QP6gnNKr5L/F39+fFStW0K5dOxISEkhOTqZBgwbs37+fLVu2kJqaiqmpKd9//z3h4eFUqVKFbt26MXr0aOzt7UlNTeXatWs4OTkVa9vc3Jxr165pv0/8/Pw4deoU+/fv588//wSgXbt2TJgwgc8++4xhw4YB3PENOitXrmTz5s20bNkSgJMnT/L0008XS5b4+/sTGhrK+PHjUUrx3XffsXz5ci2uAmlpadjb22NsbMz27dtJSkq6+x0qHjpJlgghxCPk3LG/2LFiCafj47CqXoMur4+nfotW8myrEOKRUtC7YfPmzbRp04bU1FTWrFmDmZkZ5ubm5Wpr5MiRjBkzhqCgICIjIwkLC9PKynqXuiw8PDzKPfCokZEReXl52vStd4QrVcp/LbuhoSG5ubn3HiTwxx9/0LBhw2LzFy5cyJ49e/jxxx/x9vYmJiamxOXvZZ/dzT4qjVIKDw8Pdu3adV/aE/8+w4cPZ9iwYTRu3BgjIyMiIiK074yvry+9evXi9OnT9OvXT+vtMW3aNDp06EBeXh7GxsZ88sknJSZLhg4dyjPPPEPNmjW1x22Cg4OJjY3VEoE6nY7vv/+e0aNHM3v2bOzs7KhatSrvvfdeifEmJiaSlJSkvTIYwMXFBUtLS/bs2YOfn582v1mzZoSGhuLr6wvk92xp2rQpkJ/YbNSoEc8++yxvvfUWXbt2pXHjxvj4+ODm5navu1U8TOox4+3tXdEhCCFEuWVdT1c/L/xIzQnurD4Z8rzav3mDys3JqeiwhBAPWEl/t8THx1dAJEVVrVpVKaXUN998ozp06KByc3PV33//rerUqaPOnTunlFJq4MCBytHRUR09elTt3r1b1a5dW73++uulthkXF6fq1aunUlJSlFJKXbp0SSmllJeXl4qOjlZKKRUaGqoCAgKUUkpNnjxZvf/++9ryI0eOVO+++65SSqmffvpJAerixYtl3qa8vDzl6+urPv/8c23egQMH1I4dO0rdzuTkZOXk5KSysrLU5cuXlbOzs1qyZIlSSiknJydt/fv27dPifuutt9Rrr72mrSM1NbVY/YL9e/LkSeXh4aHVPXnypGratKkKDw9XSim1ZMkSNWLECKWUUseOHdPq+fj4qD/++EOtW7dODRgwQJt/6z7bvn276ty5823jsrKyUtnZ2Xe9jwrPP3v2rLKyslJr165VN27cUHXr1lW///67Ukqp7OxsFRcXV5ZDJR5zhc/r+6lz585q69at971d8fgr7f9deXWwEEJUsMQD+4l4YwRx27fi07UnQ+YvomnHLhje45sfhBDiXvXo0YMmTZrg6elJu3btmD17tjYwob+/P7m5uTzxxBM0a9aM1NRU/P39S23Lw8ODiRMnEhAQgKenJ2PGjAHyx9no3bs33t7etx38dPLkyezYsQMPDw++/fZb6tQp35vAdDod3333HVu3bqVu3bp4eHjw9ttvU7169VK309HRkeDgYBo1akRwcLB25/h23nnnHS5fvkyjRo3w9PQsNsjkrY4fP669Ojg4OJhRo0ZpYy4UNm7cOBo3bkyjRo148skn8fT0pG3btsTHx+Pl5cXq1avvKq6hQ4fSpEkTXnjhhbvaRz169KBevXq4u7szYMAA7fEFExMT1q1bx1tvvYWnpydeXl78/vvvd9x/QpTXlStXqF+/Pqampjz11FMVHY54jOiUKudQ4o84Hx8foqOjKzoMIYS4oxsZGfxv+Zcc/PUXqtWszTPDR1OjXoOKDksI8RCV9HfL4cOHS3wMQwghhBD3X2n/78ptSyGEqACJB/bzy+cfk556ieZBvXiy9wsYFXrdohBCCCGEEKLiSLJECCEeolt7k/SZOpua9WWwLyHE4+PSpUsldoXftm0bNjY2D3xder0eoNhrRh/E+oUQQjy+JFkihBAPSeHeJD5de9IquJ/0JhFCPHZsbGyIjY197NYlhBDiv6VCB3jdvHkzDRo04IknnmDWrFkl1lmzZg3u7u54eHjw/PPPP+QIhRDi3t3IyOCXLz7mmxmTMKpUiT5TZxPQb7AkSoQQQgghhHhEVViyRK/XM2LECDZt2kR8fDwrV64kPj6+SJ2jR48yc+ZMfvvtNw4dOsS8efMqKFohhLg7F5NOsnz8KOJ+3YJP1570f+8jeexGCCGEEP9qhoaGeHl50ahRI3r37k1GRsZDXf+8efPKtM4LFy7w/PPP4+rqire3Ny1btuS7774DIDIyEktLS7y8vPDy8uLpp5/WluvevTstWrQo0lZYWBi1atXStvuHH34oV8zOzs6kpKQUm//kk0+Wqx3x8FRYsmTv3r088cQTuLq6YmJiQp8+fVi/fn2ROosWLWLEiBFYW1sDYG9vXxGhCiHEXTn82//4+p03yM3OJjhsJgH9BmNsUqmiwxJCCCGEuCempqbExsYSFxeHiYkJCxcuLFKem5v7wNat1+vLlCxRStG9e3fatGnDiRMniImJYdWqVZw+fVqr4+/vT2xsLLGxsWzduhXIfxVxTEwMaWlpnDhxokibo0ePJjY2lrVr1zJ48GDy8vLKHHNp5JXaj64KS5acOXMGR0dHbbp27dqcOXOmSJ2EhAQSEhJo1aoVLVq0YPPmzSW29cUXX+Dj44OPjw8XL158oHELIcSd5On1RC5bxE/z38fepS79Zs6jtptHRYclhBBCCHHf+fv7c+zYMSIjI/H39ycoKAh3d3eysrIYNGgQjRs3pmnTpmzfvh2AiIgIunXrRmBgIPXq1WPKlClaW1999RW+vr54eXnx8ssva0kGMzMzxo4di6enJ9OnT+fs2bO0bduWtm3bEh4ezuuvv661sWjRIkaPHs2vv/6KiYkJr7zyilbm5OTEyJEjb7s93377LV27dqVPnz6sWrWqxDoNGzbEyMiIlJQUunfvjre3Nx4eHnzxxRdancIx79q1S5ufmZnJs88+y6JFi7R6kN/TJTAwkOeeew43NzdeeOEFlFIA/PTTT7i5ueHt7c2oUaPo0qXLnQ+MuGeP9ACvubm5HD16lMjISE6fPk2bNm04ePAgVlZWReoNHTqUoUOHAuDj41MRoQohBAAZaVfYOO89TsUfxKtjFwIHvIihkXFFhyWEEOViZmZGenp6RYdxW87OzkRHR2Nra1vmZQwNDWncuDFKKQwNDVmwYMEdu8APGTKEMWPG4O7uXuo6w8LCMDMz44033mDSpEm0adOmSJf+sij8Zp/z589jaGiInZ0dkN8j20TGuRIl2B7xBX8nnbhzxXKwd3KlbejQMtXNzc1l06ZNPPPMMwDs37+fuLg4XFxc+OCDD9DpdBw8eJAjR47QoUMHEhISgPxzOi4ujipVqtC8eXM6d+5M1apVWb16Nb/99hvGxsYMHz6cFStWMGDAAK5fv46fnx8ffPABAOHh4Wzfvh1bW1vS09OZPn0677//PsbGxixZsoTPP/+c7du306xZs9vGv3PnTry8vADo3bs3EydOZOXKlUyaNAkHBwd69erFhAkTii23Z88eDAwMsLOzIzw8nGrVqpGZmUnz5s3p1asXNjY2xWIGSE9Pp0+fPgwYMIABAwYUa/ePP/7g0KFD1KxZk1atWvHbb7/h4+PDyy+/zI4dO3BxcaFv375lOjbi3lVYsqRWrVqcOnVKmz59+jS1atUqUqd27dr4+flhbGyMi4sL9evX5+jRozRv3vxhhyuEEHd0/lgC6+fOIOvqVZ4ZPhqPgOKvzhRCCFF+ubm5GBnd+5+tBY8OAPz888+8/fbb/O9//7vtMl9++WW51jF16tS7iq3wm30KJ1+EeBRlZmZqSQZ/f39efPFFfv/9d3x9fXFxcQEgKipK68Xh5uaGk5OTlixp37699irvnj17EhUVhZGRETExMdq1XmZmpjYMg6GhIb169SoxFjMzM9q1a8fGjRtp2LAhOTk5NG7cWOvJUmDEiBFERUVhYmLCvn37tNg3btyo1blw4QJHjx6ldevW6HQ6jI2NiYuLo1GjRgB8+OGHfPXVV5ibm7N69Wp0Oh3z58/XxkE5deoUR48excbGpsSYu3XrxptvvskLL7xQ4rb4+vpSu3ZtALy8vEhMTMTMzAxXV1dtv/bt27dIDxbx4FRYsqR58+YcPXqUkydPUqtWLVatWsXXX39dpE737t1ZuXIlgwYNIiUlhYSEBFxdXSsoYiGEKN3B7b+wbfFnVLWyps/U2Ti4PlHRIQkhHgPv7X2PI6lH7mubbtXceMv3rTLVVUrx5ptvsmnTJnQ6He+88w4hISGMGDGCjh07EhQURI8ePbC2tiY8PJzw8HCOHz/O9OnTS2xv2bJlzJkzB51OR5MmTVi+fDkbNmxg2rRpZGdnY2Njw4oVK3BwcCAsLIzjx49z4sQJ6tSpw4IFC+jbty9nzpyhZcuWWvf0u3X16lVtXLzIyEjmzJmjXTS9+uqr+Pj4EBoaSmBgIHPmzCnWe3n69OksXboUe3t7HB0d8fb2BiA0NJQuXbrw3HPP4ezszMCBA9mwYQM5OTmsXbsWNzc3Ll68yPPPP8/Zs2dp2bIlW7ZsISYmpliPlWvXrtGkSRMSEhIwNjbm6tWreHp6kpCQQPv27fH09OR///sfubm5hIeH4+vry/Xr1xk5ciRxcXHk5OQQFhZGt27d7mlfiUdXWXuA3G+FE4+FVa1atUzL63S6YtNKKQYOHMjMmTOL1a9cuTKGhoaltjdkyBBmzJiBm5sbgwYNAsDDw4NvvvlGq/PJJ5+QkpJy2ycR1qxZw+XLl7XExNWrV1m5cqX2O2306NFFkpiRkZFs3bqVXbt2UaVKFQIDA8nKyio15latWrF582aef/75YvsAoFKlf8a2MzQ0fKBjv4g7q7AxS4yMjFiwYAEdO3akYcOGBAcH4+HhwaRJk7SRhTt27IiNjQ3u7u60bduW999/X8tACiHEoyA3J4ctixbwy8L51HLz4IUZH0qiRAjx2Pj222+JjY3lwIEDbN26lXHjxnHu3Dn8/f3ZuXMnkD8OXcEbDXfu3EmbNm1KbOvQoUNMmzaNX3/9lQMHDvDRRx8B0Lp1a3bv3s0ff/xBnz59mD17trZMfHw8W7duZeXKlUyZMoXWrVtz6NAhevToQXJycrm3p+BuuJubG0OGDOH//u//yt0GoA0UGRsby08//aTdpS6Jra0t+/fvZ9iwYcyZMweAKVOm0K5dOw4dOsRzzz1X6raYm5sTGBjIjz/+CMCqVavo2bMnxsb5j3dmZGQQGxvLp59+yuDBg4H8JE67du3Yu3cv27dvZ9y4cVy/fv2utlOIe+Hv78+KFSuA/LEok5OTadCgAQBbtmwhNTWVzMxMvv/+e1q1asVTTz3FunXr+PvvvwFITU0lKSmpxLbNzc25du2aNu3n58epU6f4+uuvtcdU2rVrR1ZWFp999plW706Dwq5cuZLNmzeTmJhIYmKi9l0vTVpaGtbW1lSpUoUjR46we/fu27Y/depUrK2tGTFixG3rFdagQQNOnDhBYmIiAKtXry7zsuLeVOiYJZ06daJTp05F5hXuuqjT6Zg7dy5z58592KEJIcQdXUtNYcPcmZw7+hfNg3rRus8ADG5z10MIIcqrrD1AHpSoqCj69u2LoaEhDg4OBAQEsG/fPvz9/Zk3bx7x8fG4u7tz+fJlzp07x65du5g/f36Jbf3666/07t1b6z1RrVo1IP9R7JCQEM6dO0d2Q7LxeAAAIABJREFUdrZ2RxcgKCgIU1NTAHbs2MG3334LQOfOnbVeIeVR+G74rl27GDBgAHFxceVuZ+fOnfTo0YMqVapocZamZ8+eAHh7e2vxR0VFad32n3nmmdtuy5AhQ5g9ezbdu3dnyZIl2qCQgHZR2KZNG65evcqVK1f45Zdf+OGHH7TETFZWFsnJyTRs2LDc2ynEvRg+fDjDhg2jcePGGBkZERERofWc8PX1pVevXpw+ffr/2TvvuKrL/v8/P2fBgYNMceEeqKhIDlIEBWdJKmqa6Z3j7q7UyPHra5ZaVNpdamWuWyuRcpt7hJk5KTeaIZqKkooj2ZuzPr8/DhzZjlAc1/PRp2tf1/tzBM7nvM77el8MGzbM6u0xffp0evTogdlsRq1Ws2DBAurWrVti7tdee41evXpRs2ZN63abQYMGcfLkSevvkyRJbNq0iQkTJjBz5kyqVq2Kvb09n332Wan2xsfH89dffxU5Mrh+/fo4Ojpy+PDhUsf06tWLRYsW0axZMzw9PUscN1waX331FaNGjWLSpElFxOGy0Gq1LFy4kF69emFvby9CUjxEHukArwKBQPCocvPiBTZ+9iH6nByCx0/Gs0OnyjZJIBAIHhq1atUiNTWVHTt2EBAQQHJyMmvXrkWn0+Hg4HBPc4WGhjJx4kT69OnD3r17CQsLs7bdrUv//dChQwcSExO5desWKpWqyBGgBW70FUHBh8P7dan38/MjPj6evXv3YjKZrLEToOytDOvXr7d+gy8QPAhKCwDdpUsXunTpYi3b2tqydOnSUsd7eHiwadOmEvWDBw9m8ODBd1wvNDS0xKk2UVFRTJgwoUhdjRo1yvQMKW5vvXr1SpzOCpagtWDxXimOjY0NkZGRpc5f3OYCzxCgyOtS0K+4PfPnz7fmAwMDOXv2LLIsM3bsWHGoyUOi0rbhCAQCweNK/KkTrPnwXRQqFS9Pny2EEoFA8MTi7+/PmjVrMJlM3Lp1i/3799O+fXsAnn32WebMmUNAQAD+/v7Mnj0bf3//MucKCgrihx9+ICkpCbC42IPFjb0gyP93331X5viAgABrfLvIyEhSUlL+0b2dPXsWk8mEq6srdevWJTY2lry8PFJTU/nll1/KHRsQEMCmTZvIyckhIyODrVu33tPafn5+rF27FoCdO3fe8V5eeeUVXn75ZWsshgIK3PGjoqJwdHTE0dGRnj17Mm/ePGtMlxMnTtyTbQLB40ZqaipNmjRBq9VaT5R60vjmm29o3bo1Xl5epKWl8frrr1e2SU8FwrNEIBAI7oEzUXvZsXAOLrU8GPDuh+hcRBwlgUDw5BISEsLBgwfx9vZGkiRmzpxJ9erVAYuQsnPnTho1akTdunVJTk4uVyzx8vJiypQpdO7cGaVSiY+PDxEREYSFhfHiiy/i7OxMUFAQly5dKnX8Bx98wJAhQ/Dy8qJjx47UqVPnnu+n8Akesizz3XffoVQqqV27NoMGDaJFixbUr18fHx+fcud55plnGDx4MN7e3ri7u9+zW3zBvSxbtowOHTpQvXr1cj1yhg4dytSpU0scGWpra4uPjw8Gg4Hw8HAApk2bxvjx42nVqhVms5n69esXOe1DIKhsRowYwYgRIypsPicnJ+spO08qEyZMKOE1I3jwSPI/DSX+iNG2bVuOHTtW2WYIBIInkGPbNrJv2RI8mreg79tTsbXXVbZJgicAWZbBYEAuuIzG23nrZUQ2GsBksrQbTWAyIptMyAbj7XxBvdGEbDaByQxmE3Lx1GgC2ZxfNhfJy7LZMk42I5steVk2gyyDWbakstlid5llOX8M1nKZ9eTnkS1zlNaWn5cpqKPY2JJpkb6l9SsnXzBWU8sDj3mlx9+oKEp7bjlz5oyIL/GEk5eXh1KpRKVScfDgQUaPHl3qySIFrFu3js2bN7Ns2TJrXVmn9AgEAoHg3ijrfVd4lggEAsEdkM1m9q+M4NjWDTT27cjzb76NSqOpbLMEDxhZlpH1eswZGZgyMjBnZmHOzsack42ck4M5Owdzbs7tfE7O7bbcPOS8PGR9HuY8vSWfl4dZn4esNxQq68FgqLybVCqRFArIv0rPS0hSfl6SLDESJKnMMhKW/gX11qu0epDIj7lQWv9ibVJB3lpXkC2I21CordSUomUKrVGsHklCVbXoMa4CQUVx+fJlBg0ahNlsRqPRFAnaWpzQ0FAiIyP58ccfH6KFAoFAIBBiiUAgEJSDyWjkp0VfcebAHrx79CZo5GsoFOLEm8cJc24uptTU21dKStFyaiqmjEyLKJKViTkjE3NmJqbMzHsSMiRbWxRaLQqtFkmrRbLRoNDYINnYoLC3Q2Fjg5RftrZpNJZLrS50qYqUUauRVCoktQZJpURSKkGlstQplaBUWcYU5JUKiwiiVFpED6USFMrb9Yr8tFhgSIGgokhKSio1bsAvv/yCq2vFbl0sbS2TyQRYAqo+6PXvl8aNG991LJF58+aVWr93794KtEggEAgExRFiiUAgEJSBPjeHrV/8l/jfo/Eb/C98QwaJD5iPCLLJhDEpCePftzDe+js/zb/+/tuSJiVhSk1Fzskpcx6FvT1KR0cUVaqg0Nmjdq+GokFDFA46lDodCp1DobwOhZ09Cq0tklaLws7utjhia2sRIQQCAa6uruVuKXlc1xIIBALB04UQSwQCgaAUstNS2fDph/wdH0eP19+iZVCPyjbpqcKcl4chIcFyXb2K/upVDFfzyzdvYEpKtsTaKIbS2RmVuzuqqlWxadgQpbMzSien26mTE0pnS6pyckIS26kEAoFAILhnlEolLVu2xGg00qxZM7777jvs7Owe2vpz5szhtddeu+OaN2/eZMKECRw6dAhnZ2c0Gg2TJk0iJCSEvXv30rdvX+rXrw+Am5sbu3btAqBfv37cuHGDQ4cOWecKCwvjm2++oWrVquTm5hIYGMiCBQtQlPNlybFjx/j++++ZO3cuERERHDt2rMiRwAXodDoyMzO5du0ab731FuvWrbuflwWwvDYuLi688sorpbZv27aNI0eO8NFHH933Gk8LQiwRCASCYqTevMH6T6aRmZxM37en0rBN+8o26YnEnJOD/tIl8uLi0F+6hP7KVQxXLZfx1q0ifSW1GnWtWqhr1cKmqSeqqlVR54siqqpVLQKJq6sQPwQCgUAgeAhotVqrV9fQoUNZtGgREydOtLYbjUZUqgfzUdNkMjFnzhyGDRtWrlgiyzL9+vVj+PDh1mPH//rrL7Zs2WLt4+/vX+K0qNTUVI4fP45Op+PixYs0aNDA2jZhwgTefvttzGYzAQEB7Nu3j8DAwDJtaNu27T0FYa5Zs+Y/EkqMRiPh4eFER0eX2ad3795MmzaNyZMnP1SB63FEiCUCgUBQiL/jL7L+k/cxm0y8OG06NZuIEyn+KabMTPRxceRdiLMII3GW1JCQcPsEEoUCdfXqqD08sPf3R+1RC02tWqg9PFB7eKCqWlVscxEIBAKB4BHE39+fU6dOsXfvXqZNm4azszNnz57l1KlTjB49mmPHjqFSqfjiiy8IDAwkIiKCjRs3kpaWRkJCAsOGDeODDz4AYPny5cydOxe9Xo+vry8LFy5EqVSi0+l4/fXX2bVrFwMGDODatWsEBgbi5ubGv/71L06dOsWcOXMA+Oabb4iNjSU4OBiNRsMbb7xhtbVu3bqEhoaWez8bNmzghRdeoFq1aqxevZr33nuvRB+9Xk9ubi7Ozs5A0dOpEhMTadu2LfHx8ezdu5fZs2eXEGQuXbrEyy+/TGZmJn379rXWx8fHExwcTExMDBEREWzZsoXs7Gzi4uIICQlh5syZACxZsoTPPvsMJycnvL29sbGxYf78+ezevZtnnnnGKlTNnTuXRYsWoVKpaN68OatXr0aSJLp06cK2bdsYNGjQvf5zP1UIsUQgEAjyuXnxAuumT0Vla8ug9/+Lq0ftyjbpsUKWZYx//03u6dPkxsSQExND3p/nMN68ae0jaTRo6tdH26oVjiH9sGnYCJtGDdHUqSO8QgQCgUAguEdSt8ahv5ZVoXNqatrj9ELDu+prNBqJjIykV69eAERHRxMTE0P9+vX5/PPPkSSJP/74g7Nnz9KjRw/OnTsHwJEjR4iJicHOzo527drRu3dv7O3tWbNmDb/++itqtZoxY8awYsUKXnnlFbKysvD19eXzzz8HIDw8nD179uDm5kZmZiYzZsxg1qxZqNVqli5dyuLFi9mzZw/PPPNMufYfOHCA1q1bA/Diiy8yZcoUVq1axfvvv0+1atUYMGBAEbHkyy+/ZPny5fz1118899xz1rH3yrhx4xg9ejSvvPIKCxYsKLPfyZMnOXHiBDY2Nnh6ehIaGopSqeTjjz8mOjoaBwcHgoKC8Pb2BuDXX3+lTZs21vGffvoply5dwsbGhtTUVGt927ZtOXDggBBL7oAQSwQCgQC4fv5P1n/yPjb2Oga9PwNH9+qVbdIjj/HWLXJiYsiNOU3u6dPknI7BdCvR0qhQYNOoEfbP+qLJF0RsGjZE7eFhOZ1FIBA80hTsn3+UqVevHseOHcPN7e6PeC6Is1DASy+9xOTJkx+EeXdty/3GfBgyZAinT59m5MiRpKSkEBAQQLdu3Yp8wy0QPChycnKsQoG/vz///ve/+e2332jfvr01BkhUVJTVi6Np06bUrVvXKpZ0797dejpV//79iYqKQqVScfz4cdq1a2ddw93dHbD8vgwYMKBUW3Q6HUFBQWzbto1mzZphMBho2bIle/bsKdJv7NixREVFodFoOHr0qNX2wl4fN2/e5Pz583Tq1AlJklCr1cTExNCiRQvg9jYcg8HAwIEDWb16NS+99NI9v36//vor69evB+Bf//oX77zzTqn9unbtiqOjIwDNmzfnr7/+IjExkc6dO+Pi4gJYRJ6C1/X69es0a3bbK7pVq1YMHTqUfv360a9fP2u9u7s7165du2e7nzaEWCIQCJ56Es7GsuHTD7Cr4sSL78+gipt7ZZv0yCGbTOSePUv20aNkHztG7h8xtz1GJAlNwwboOvph26IFtl5e2DZrikKrrVyjBQLBE0NFxT8oHGehorhf2/5JzIcbN25w9OhRLly4cH9GC54Y7tYDpKIp63fJ3t7+rsYXP11QkiRkWWb48OH897//LdHf1ta2xHHghXn11Vf55JNPaNq0KSNHjgTAy8vLKkgALFiwwLpFpizWrl1LSkqKVfBJT09n1apVzJgxo0g/tVpNr1692L9/Py+99BIqlQpzfuD53NzcO9z97Xu+EzY2Nta8UqnEaDSW21+r1RZZf/v27ezfv5+tW7cyY8YM/vjjD1QqFbm5uWjFc9odEWKJQCB4qrkaG8OGT8PQubjy4vszcHC5+28on2Rko5Hc2FiLOHLkKNnR0ZgzMgBQ166NXfv2aFt4WcSRpk1R3OXDkUAguDdufPIJeWfOVuicNs2aUr2UPfilIcsykyZNIjIyEkmSmDp1KoMHD2bs2LH07NmTPn36EBISgrOzM+Hh4YSHhxMXF1fig0UB33//PbNnz0aSJFq1asWyZcvYunUr06dPR6/X4+rqyooVK6hWrRphYWHExcVx8eJF6tSpw/z58xkyZAgJCQl06NABuSDmUQVQr149hg8fztatWzEYDPzwww80bdqUrKwsQkNDiYmJwWAwEBYWRt++fYmIiGDDhg1kZmZiMpmIjIxkxIgRxMTE4OnpybVr11iwYAGnTp0qNZbCl19+WWT9e4350KNHDxISEmjdujXz5s1jyZIlBAcHM3DgwCLz7ty5kw8++IC8vDwaNmzI0qVL0el0Ffa6CQTl4e/vz4oVKwgKCuLcuXNcvnwZT09PoqOj+fnnn0lOTkar1bJp0ybCw8Oxs7Ojb9++TJgwAXd3d5KTk8nIyKBu3bol5nZwcCAjI8PqWebr68uVK1eIjo7m1KlTAAQFBfHee+/xv//9j9GjRwOQnZ1drs2rVq1ix44ddOjQAbDEFunWrVuJv2myLPPrr7/i4+MDWP6GHD9+nPbt299VgFY/Pz9Wr17NsGHDWLFixR37F6Zdu3aMHz+elJQUHBwcWL9+vdVjrlmzZlYR1Ww2c+XKFQIDA+nUqROrV68mMzMTJycnzp07Z/WWEZSNEEsEAsFTy19/nGTTzI+pUtWdQe9/gr2Tc2WbVGnIRiM5f/xB9tFjZB85Qk50NOb8BwpNvXpU6dULu/btsGvXDnV1sUVJIHha2LBhAydPnuT3338nMTGRdu3aERAQgL+/PwcOHKBPnz4kJCRw/fp1wLL/vyyX9NOnTzN9+nR+++033NzcSE5OBqBTp04cOnQISZL49ttvmTlzpjUuQWxsLFFRUWi1Wt566y06derE+++/z/bt21myZMk930/hrQMA7777LoMHDwYsx4ZGR0ezcOFCZs+ezbfffsuMGTMICgoiPDyc1NRU2rdvT7du3QCsH8pcXFyYPXs2zs7OxMbGEhMTY11j0KBBpcZSKMz9xHzYsmULwcHB1m/2S3stEhMTmT59Ort27cLe3p7PPvuML774gvfff/+eXzeB4H4YM2YMo0ePpmXLlqhUKiIiIqyeEu3bt2fAgAFcvXqVYcOGWb09pk+fTo8ePTCbzajVahYsWFCqWPLaa6/Rq1cvatasad1uM2jQIE6ePGkNuipJEps2bWLChAnMnDmTqlWrWn8XSiM+Pp6//vqLZ5991lpXv359HB0dOXz4MHA7ZonBYKBVq1aMGTMGgLfffptBgwbx9ddf07t37zu+Nl999RUvv/wyn332WZEAr3dDrVq1eO+992jfvj0uLi40bdrUulXnueee41//+hdgOTVo2LBhpKWlIcsyb731Fk5OTgDs2bOnVA8eQTHkJ4w2bdpUtgkCgeAx4NKJY/KcoSFyxNtj5azUlMo2p1IwJCfLqVu2yFcn/j/5bHtfOdazqRzr2VS+0Lu3fC0sTE7bvl3W37xZ2WYKBE80pT23xMbGVoIlRbG3t5dlWZbHjx8vL1myxFo/bNgwefPmzfLVq1dlX19f+fTp0/Lw4cPlPn36yNeuXZM9PT3l9PT0UuecO3eu/N5775WoP3XqlNy9e3e5RYsWcpMmTeSePXvKsizLH3zwgRwWFmbt5+3tLcfFxVnLzs7O8q1bt+7rvopTt25d+erVq7Isy/KhQ4fkrl27yrJs+ffx8vKSvb29ZW9vb7l27dpybGysvHTpUnnEiBHW8X379pV3795tLfv4+MhHjx6VZVmWX331VXnDhg3ymTNn5LZt21r7KBQK67xvvvmmnJeXJ+/Zs0fu0qWLtU+/fv3kX375xVru1KmT/Pvvv8uXLl2Svby8rPXDhw+Xf/jhB1mWZblz587y0aNH5a1bt8qurq7WNZo1ayaPGjXqnl4vgeBBsHTpUnns2LEVPm/v3r3lXbt2Vfi8jyIZGRmyLMuywWCQg4OD5Q0bNljb+vXrJ587d67MsTdu3JCDgoIeuI2PE2W97wrPEoFA8NQRd/wIW7/4BBePOgyc8jF2VRwr26SHgizL5J07T+bevWTu20fOyZNgNqN0dcUhMBBd5wDsfH1R5QcMEwgEgrKoVasWqamp7Nixg4CAAJKTk1m7di06nQ4HB4d7mis0NJSJEyfSp08f9u7dS1hYmLXtbuMfVAQF33gXjgsgyzLr16/H09OzSN/Dhw/ftW2lxVKAfx7z4U7Iskz37t1ZtWpVhcwnEDyqFHh9eXt707Vr18o256EQFhbGrl27yM3NpUePHkWCt3766adcv36dxo0blzr28uXLVu89QfkIsUQgEDxVnD96kG1ffkbVuvUZMOUjtLp7e6h/3DDn5pJ16BCZ+/aRuXcfxnxXedvmzXF74w10XTpj26IFkkJRyZYKBIJHEX9/fxYvXszw4cNJTk5m//79zJo1C4Bnn32WOXPmsHv3bpKSkhg4cGCJmBmFCQoKIiQkhIkTJ+Lq6kpycjIuLi6kpaVRq1YtAL777rsyxwcEBLBy5UqmTp1KZGQkKSkpFXuzpdCzZ0/mzZvHvHnzkCSJEydOWGMUFMbPz4+1a9cSGBhIbGwsf/zxh7WttFgKd0tZMR8Ktj2Vx7PPPsvYsWO5cOECjRo1Iisri4SEBJo0aXJPNggEFc2IESMYMWJEhc1XEIPjaWL27Nlltnl6epYQeAtTcNqQ4M4IsUQgEDw1/Hkwih/nzaJag0YMeO8jbOyezKCksl5P5m+/kf7jj2Tu+gVzdjaSnR06v47oxo7B3j8AdTVx4o9AILgzISEhHDx4EG9vbyRJYubMmVTPj1vk7+/Pzp07adSoEXXr1iU5ORl/f/8y5/Ly8mLKlCl07twZpVKJj48PERERhIWF8eKLL+Ls7ExQUBCXLl0qdfwHH3zAkCFD8PLyomPHjtSpU+ee76d4zJJevXrx6aefltl/2rRpjB8/nlatWmE2m6lfv36RY0YLGDNmDMOHD6d58+Y0bdoULy8vawwBKBlL4W4pL+bDnahatSoREREMGTKEvLw8wBIPQoglAoFAcHdIslyBocQfAdq2bcuxY8cq2wyBQPCIcebXfUTO/5yaTZoS8k4YNnZ2lW1ShSKbTGQfPUb69u1k7NyJKS0NhaMjVXr0wKFnT+zat0Oh0VS2mQKBoBilPbecOXOGZs2aVZJFgvvBZDJhMBiwtbUlLi6Obt268eeff6LJ/7sbHBzMhAkTnpotAgKBQPA4Udb7rvAsEQgETzxnft1H5LzPqdWsOSHvfIDG9sk4V16WZXJ//520H38kI3IHxlu3kOzscOjalSrPP4fOzw/pMRJIZFnGJIMJGaMsY5bBWFAny5jk/HrAnF9nyVtSU/4Yc7F6swxmZGQZZCx5S52ljwzIBX3y8ybZjMFstF5GsxGj2YRBNmE0mzDJZoxmE2Y5P5+fmvLbTLLZMrdsxoQZs1nGjMlikyxjls2YZTMmWUbGUpYBs2yG/FS2pnL+XJbvNgrKRfMFtltSkK35wuPk/H7I3M5bCpa+1p75L4S1rlB9oTEF7YVbioyRS68vrbZIXRnf45SxSimlcriHr4jcbDT81DX07gcInlqys7MJDAzEYDAgyzILFy5Eo9E8lbEUBAKB4ElBiCUCgeCJ5my+UOLRzIuQdz5AbWtb2Sb9Y/SXL5O6fgPp27ZhSEhA0mjQdQ6gSu/e6Dp3RqG9OzFIlmWyzWayTZYry2Qm12Qmx2wmzyyTazaTa5ZL1pnM5MkyBrOM3iyTJ5uteb0sozebrXmDWcaQL3QY8stGWcaYL4RY28wWYePxQ5l/qSvbkJJIxVLBPZMjZVa2CY8lSUlJpQoDv/zyC66urg98LZPJBFgCtT7o9QtwcHAo1bP5aYylIBAIBE8KQiwRCARPLGd/28+P8z6nVtPmj71QIuv1ZOzeTeratWT+dpBcrR2mTv7Ib03A1K4dVzQ2pBtNpCVlkm5MI91otpSNJjJNJqsYkmUy5acWgeR+9mGqJLBRKNBIEhqFhFohYSMpUCssZUu9gioKBWq1hFqSUEqWfiqJ22VJwiwbMJhy0BtzMJjyMJhyMZhzyTPmoDflkGvMRm+0pDnGLHINWejNOfmeB2bAjGTNyyBbUim/bKNQo1ao0CjV2CjUaJSWy0apxkahwSa/rFaoUSuUqCU1GqUKtUKVX2cZq1GoUSlUaBQqVAolqoJUUqGSLGXLGCVK6Xa7UlLkly31SkV+WSpUVlg+0BXXNqypJBUpU6y9tLbCFVKx1nLHAVIplfeitxRfr+x+FU9ptgsePq6urqWe8vK4ryUQCG6j0+nIzKxcQTkiIoIePXpQs2ZNALp06cL169extbVFp9MRHh5ebqDTimbTpk00adKE5s2bl9uvXr16HDt2DDc3NwD27t3L7NmzS42HVBaFheIbN26gVCqpWrUqAEeOHLFuAfwnHDlyhEmTJpGQkICDgwM1atTg008/pWXLloSFhfHNN99Y1yyI/2Q0GqlRowb//ve/y40H9bhQqWLJjh07GDduHCaTiVdffZXJkyeX2m/9+vUMHDiQo0eP0rZt24dspUAgeByxBHOdTU3PZoRMfvSFkiyjiRt6AzfzjCQbjCQZLOnfSSncjP+Lv5NTSNPYktbnX6QNfZO8wqfX/HmtxHy2CokqKiVVVEp0SiX2SgU1bdTYK22wzy/bKRXYKxXYqyxlrUKBVqnAViFhq8hPlYr8vAKtQsJGoUCluPMn0gx9BgmZCdzIukFiTqLlyrSkN3JukZSTRGJOInmmvFLHqxQqHDWOONo44mbjiKPGkSoOVaiiqY6DxgF7tT12ajvsVfa382p762WnskOr0lqFBoFAIBAIBJWP0WhEpaqYj6ARERG0aNHCKpYArFixgrZt2/L111/zf//3f2zZsqXIGJPJVMLrrCIwGo1s2rSJ4ODgO4olFUFhoTgsLAydTsfbb79dYfPfvHmTQYMGsXLlSjp27AhAVFQUcXFxtGzZEoAJEyaUWPPnn3+mSZMm/PDDD/z3v/997J/DKk0sMZlMjB07lp9//hkPDw/atWtHnz59SvxwZWRk8NVXX+Hr61tJlgoEgseNc4ei2D53JjWbNKX/u2GVGqPEJMtczzNYr5t5hnxRxMCNPAM39ZY0w1T6JhT7nGwcTRIuzq54uDrzTDV3XDQqXNQqnNQWMcQxXxQpyDsoldgqH+xRwHmmPBIyE0jISLCk+dfVjKskZCaQrk8vMcbRxpGq2qq4al3xcffBTetmvVy1rjjZOFkFEiF0CAQCgUDweLF161amT5+OXq/H1dWVFStWUK1aNcLCwoiLi+PixYvUqVOHuXPn8vLLL3Pt2jU6dOjAzz//zPHjx3Fzc2P58uXMnTsXvV6Pr68vCxcuBODf//43x44dQ5IkRo0aRe3atTl27BhDhw5Fq9Vy8ODBIrYEBAQwZ84cwOIF8/rrr7Nr1y4WLFjAkSNHCA8PB+DVV19l/PjxxMfH06tXL9q0aUN0dDRkhD/PAAAgAElEQVReXl58//332NnZcfz4cSZOnEhmZiZubm5ERERQo0YNunTpQuvWrYmKiiIkJIQtW7awb98+pk+fzvr163nxxReJjo4G4Pz58wwePNhaLot9+/Yxbtw4wOJZun//fhwcHJg1axZr164lLy+PkJAQPvzwwxJjMzIyaNWqFefOnUOtVpOeno63tzfnzp2je/fueHt7s2/fPoxGI+Hh4bRv356srCxCQ0OJiYnBYDAQFhZG3759mT9/PsOHD7cKJQCdOnW648/AqlWrGDduHP/73/84ePBgkfGPI5Umlhw5coRGjRrRoEEDAF566SU2b95cQiyZNm0a77zzDrNmzaoMMwUCwWPGucO/su2rmdRo3JT+kx+8UCLLMn/rjVzJ1XM5V8/lnLxCeT0JeXqMxfa6aCSJajZqqmvUeNrb0tnFgeoaNVWzM9Ee2Id6xw50CVdxdbDHfUB/HPv3R12t2gO9j7LIMeZwMe0iF1IucD7lPBdSL3Ah9QI3s28WvSeFhpq6mtRyqEWrqq2opatFLV0tatjXoKpdVVxsXdAoH59gswKBQCAQPA5ERkZy48aNCp2zevXqPPfcc/c8rlOnThw6dAhJkvj222+ZOXMmn3/+OQCxsbFERUWh1Wp58803CQoK4t1332XHjh0sWbIEsJxIsmbNGn799VfUajVjxoxhxYoVeHl5kZCQQExMDACpqak4OTkxf/58Zs+eXerOg61bt1o9ILKysvD19eXzzz/n+PHjLF26lMOHDyPLMr6+vnTu3BlnZ2f+/PNPlixZgp+fH6NGjWLhwoWMGzeO0NBQNm/eTNWqVVmzZg1Tpkyxii16vd4ar+j8+fMEBwczcOBAABwdHTl58iStW7dm6dKljBw58o6v4ezZs1mwYAF+fn5kZmZia2vLzp07OX/+PEeOHEGWZfr06cP+/fsJCAgoMtbBwYEuXbqwfft2+vXrx+rVq+nfvz9qtSWuWnZ2NidPnmT//v2MGjWKmJgYZsyYQVBQEOHh4daA1N26deP06dMMHz68XFu//PJLli9fDsBnn31G586d2bVrF4sXLyY1NZVVq1YJseR+SUhIoHbt2tayh4cHhw8fLtInOjqaK1eu0Lt373LFkq+//pqvv/4agFu3bj0YgwUCwSPP+SO/sf2rmdRo5MmAd8PQaCvueOB0o4kLWbmcz87jQnYuF/LTK7l6cs1F1RA3tYo6Wg0+VezoY+tEHa2GmjYaatioqaZR46JWFvGayDl9muRFS0nfsQMAXWAXnMe/ib2fH9IDcBUtDZPZRHx6POdTzxcRRq5kXLGedKJRaGjo1JB21dtRp0odPHQeeDh4UEtXCzetGwrpwXqzCAQCgUAgeHS5evUqgwcP5vr16+j1eurXr29t69OnD9r8APRRUVFs3LgRsMS6cHZ2BixBmI8fP067du0AyMnJwd3dnRdeeIGLFy8SGhpK79696dGjR5k2FHia1KtXj3nz5gGWYM8DBgywrh0SEoK9vT0A/fv358CBA/Tp04fatWvj5+cHwLBhw5g7dy69evUiJiaG7t27A5bdETVq1LCuN3jw4DJtefXVV1m6dClffPEFa9as4ciRIwCles4W1Pn5+TFx4kSGDh1K//798fDwYOfOnezcuRMfHx8AMjMzOX/+fAmxpGDNmTNn0q9fP5YuXco333xjbRsyZAhg8bpJT08nNTWVnTt3smXLFmbPng1Abm4uly9fLjGvr68v6enp9OjRg6+++goouQ1n3bp1BAYGotVqGTBgAB9//DFz5sx5INueHhaPbIBXs9nMxIkTiYiIuGPf1157jddeew1AxDQRCJ5Szh89yLY5n1GtYWP6v/vhfQklsixzU2/kTGYOF7LzOF9IFPlbb7T2U0sS9bQaGtnZ0tW1CnVsNdTR2lDbVkNtWw12d7EFRpZlsg4cICl8KdmHDqGwt8dl+HBc/jUMdaE34QdFhj6DP279wclbJzn590lOJZ4iy5AFgEJSUMehDp4ungQ3CKaRcyMaOTWitkNtVIpH9m1DIBBUII9C8MY7UTxI4t0gSRJDhw61fhtaEIzQ19e33OCKx44d4/vvv2fu3Lnlzq9UKq3fZoPFc7qsmHwCQUVwPx4gD4rQ0FAmTpxInz592Lt3L2FhYda2AnGiPGRZZvjw4fz3v/8t0fb777/z008/sWjRItauXWv17ChOQcySwtja2t7VB/biIoYkSciyjJeXV4ltPgWUd18DBgzgww8/JCgoiDZt2lhP43J1dSUlJcX6tys5Odmanzx5Mr179+bHH3/Ez8+Pn376CVmWeffdd3n99dfveA9+fn7Ex8ezd+9eTCYTLVq0uOP9rV+/vkQgXC8vL6Kjo+nbty8Ahw8fZt26deX+nVy1ahVRUVHUq1cPsASh3b17t1VoehyptKfeWrVqceXKFWv56tWr1KpVy1rOyMggJiaGLl26AJYov3369GHLli1CEBEIBEW4cPQQ2778lGoNGjHg3Y+wsbuzUGIwy1zIziU2M4eYzBxOZ+ZwOjOXJMNtUcRJpaRxviDSUGtDY3tbGtnZUMfWBvVdBDktDbNeT/rWbSRHLCXv/AVU1arh/n//h9OgF1E6ONzXnHdClmUuZ1zm5N8nreJIXGocMjIKSUFjp8YENwimpVtLPF08qe9YHxulzQOxRSAQCO6HigoKaW9vT0xMDDk5OWi1Wn7++eciz59l0bZt27t6/tRqtRV+Ok9FBsQUCB4kaWlp1t+n7777rsx+fn5+rF27lnfeeYedO3eSkpICQNeuXenbty8TJkzA3d2d5ORkMjIysLe3R6PRMGDAADw9PRk2bBhg2XaSkZFxTzb6+/szYsQIJk+ejCzLbNy4kWXLlgFw+fJlDh48SIcOHVi5ciWdOnXC09OTW7duWesNBgPnzp3Dy8urxNzF7bG1taVnz56MHj3autUILKf2LFu2jI8++giTycTy5cvp168fgDWAasuWLTl69Chnz56lZ8+eTJs2jaFDh6LT6UhISECtVuPu7l7qPb7yyiu8/PLLTJs2rUj9mjVrCAwMJCoqCkdHRxwdHenZsyfz5s1j3rx5SJLEiRMn8PHxYezYsfj6+tKzZ0/rVprs7OwyX9f09HQOHDjAlStXsLGxPEMuXbqUVatWCbHkfmjXrh3nz5/n0qVL1KpVi9WrV7Ny5Upru6OjI4mJidZyly5dytyTJhAInl7ijh9m65efUq1+Iwa8V7pQkmMycyojmz8KRJGMHP7MziUvf/uMjULC096Wnm5V8NJpaWavpYm9La7Ftsv8E0zp6aSsXkPKsmUYb93CxtOTmp99SpXnnkOqgOPdinMr+xZRCVEcSDjAsRvHSMmzPIg4qB1o5d6KHvV60Lpqa1q6tUSn0VX4+gKBoGI4sPYciVcq1sPDrbYO/0FN7qqvLMtMmjSJyMhIJEli6tSpDB48mLFjx9KzZ0/69OlDSEgIzs7OhIeHEx4eTlxcHDNmzCh1vu+//57Zs2cjSRKtWrVi2bJldx0Ucv78+QwZMoSEhAQ6dOiALN/P4efw/PPPs337dgYOHMiqVasYMmQIBw4cACwx9caNG0dubi5arZalS5fi6elZ5GjPsLAwLl++zMWLF7l8+TLjx4/nrbfeKnfNevXqMXz4cLZu3YrBYOCHH36gadOmZQZXjIiIYMOGDWRmZmIymYiMjGTEiBHExMTg6enJtWvXWLBgAadOneLUqVPWQJbffPMNsbGxfPnll/f12ggEd0t2djYeHh7W8sSJEwkLC+PFF1/E2dmZoKAgLl26VOrYDz74gCFDhrBs2TI6dOhA9erVcXBwwM3NjenTp9OjRw/MZjNqtZoFCxag1WoZOXIkZrMlGH6B58mIESN44403Sg3wWhbPPPMMI0aMoH379oBl24qPjw/x8fF4enqyYMECRo0aRfPmzRk9ejQajYZ169bx1ltvkZaWhtFoZPz48aWKJS+99BL/+c9/mDt3LuvWraNhw4YMHTqUjRs3Ftk6NG3aNEaPHo23tzeyLNOrVy+rADRnzhz27NmDQqHAy8uL5557DhsbG86cOUOHDh0Ai+ff8uXLyxRLhg4dytSpU63bbgqwtbXFx8cHg8Fg9cyZNm0a48ePp1WrVpjNZurXr8+2bduoXr06a9as4Z133iEhIQF3d3fc3Nx4//33S11z48aNBAUFWYUSgL59+zJp0iTy8vKK1D9OSPL9vtNUAD/++CPjx4/HZDIxatQopkyZwvvvv0/btm3p06dPkb53K5a0bdvWGmRHIBA82Vw4dpitX/wX9/oNGDjlY2zs7JFlmYs5eRxPzyY6PZvotCxis3KsQVZd1Spa6LR46bR46WzxctDSSGt7V8fh3g/GxESSloSTumYN5uxs7Dt2xGXUKOz9OlboaS8ms4k/Ev9g/9X9RCVEcSb5DADudu48W+NZfNx9aF21NQ2cGojYIgLBI0Rpzy1nzpyhWbNmQOWJJQXbcNavX8+iRYvYsWMHiYmJtGvXjsOHD7Nv3z6OHz/OrFmzaN++PQqFgkOHDjFy5EheeuklevbsWWLO06dPExISwm+//YabmxvJycm4uLiQkpKCk5OTNSjkmTNn+PzzzwkLC2Pr1q3WoJBvvfWW9WF9+/btBAcHc+vWrXvahqPT6fjtt9/46KOPWL58Oc8++yxz5syxCiHp6enY2dmhUqnYtWsX//vf/1i/fn0JsWTnzp3s2bOHjIwMPD09uXHjBmq1usQ2nHfffZfBgwdTr149/t//+3+EhoaycOFCoqOj+fbbb3nvvfdo3rw5w4YNswZXPHHiBD/88ANTp07l1KlTuLi4MHv2bM6fP8/ixYuJiYmhdevWHDp0iKZNm+Lt7c3Zs2dRq9V07NiRxYsXF7FBIHjUyMvLQ6lUolKpOHjwIKNHj65wj6x7JT4+nuDgYGsQ2Ypi9uzZpKWl8fHHH1fovOWxbt06Nm/ebPWYAeF4cCcKv+8WplJ9+p5//nmef/75InUfffRRqX337t37ECwSCASPC+cP/8a2rz5D17gZrq9NYN7NDI6n3+BEejapRhMAOqUCnyp2jK1TjTZV7GjlYEc1jeqhHElrTE4mackSUlasRNbrqdK7N66jRmJbyh/i+yU5N5lfE37lQMIBfrv2G2l5aSglJd5VvRn3zDj8a/nTxLmJOIJXIHiMuVsPkAdFVFQUQ4YMQalUUq1aNTp37szRo0fx9/dnzpw5xMbG0rx5c1JSUrh+/ToHDx4sM67H7t27efHFF63ihouLC3D3QSH379/Phg0bAOjdu7c1KOS90qpVK+Lj41m1alWJ59C0tDSGDx/O+fPnkSQJg8FQ6hy9e/fGxsYGGxsb3N3duXnzJh4eHuVuw+nfvz8Abdq0sd5HecEVu3fvbn2NoqKirMeJtmjRglatWgEW8ScoKIht27bRrFkzDAaDEEoEjzyXL19m0KBBmM1mNBpNkSCkTxIhISHExcWxe/fuh7ZmaGgokZGR/Pjjjw9tzScZsQFSIBA8ViTpjWw4cpSNJ05xfch4ruuc4dx1JKCpvS29qzrSpoo9PlXsaGJvi/IhCwXGlBSSw5eSvGIFcm4uVYJ74zZ6NDaFHv7/CUk5SeyI30HkpUhO3TqFjIyLrQudPTrj7+FPhxodcLRxrJC1BAKBoCxq1apFamoqO3bsICAggOTkZNauXYtOp8PhHuMv/dOgkPdDnz59ePvtt9m7dy9JSUnW+mnTphEYGMjGjRuJj4+3xs4rTmGXcqVSidFoLLVfaWMK9y8ruOLhw4fv+t5fffVVPvnkE5o2bXpXR5MKBJVN48aNOXHiRGWbUYR69epVuFdJwYk/D5OCE4CKIxwP7g8hlggEgkeaW3oDh1Kz+C01k4OpmZzNygW0aJq1xdelCq+4VKGdoz2tHezQqSrvaDJTaipJERGkfL8Mc04OVZ5/HrexY7Bp0OAfz51tyGbPlT1su7iNg9cOYpJNeDp7Mrr1aAJqBdDMtZnYWiMQCB4I/v7+LF68mOHDh5OcnMz+/fuZNWsWgHULy+7du0lKSmLgwIEMHDiwzLmCgoIICQlh4sSJuLq6Wrfh3G1QyICAAFauXMnUqVOJjIy0BoW8H0aNGoWTkxMtW7Ys8iGisC13cyLjP6Ws4IrFKQiIGRgYSGxsLH/88Ye1zdfXlytXrhAdHc2pU6ceuM0CgUDwtCDEEoFA8EiRbjQRlZLB/pRMfkvJ5Fx2LgB2SgXNzXkEHN7LMzbw5utj0d3FqTcPGlN6OskR35H8/feYMzNxeK4XVceMwaZx4380r9Fs5PD1w2y/uJ1dl3eRY8yhhn0NRniNoHeD3jR2/mfzCwQCwd0QEhLCwYMH8fb2RpIkZs6cSfXq1QGLkLJz504aNWpE3bp1SU5Oxt/fv8y5vLy8mDJlCp07d0apVOLj40NERMQ9B4X08vKiY8eO1KlT577vy8PDo9SgrJMmTWL48OFMnz6d3r173/O8OTk5tG7d2lru1asXn376aZn9ywquWJwxY8YwfPhwmjdvTtOmTfHy8sLR8bYX4aBBgzh58uR9b00SCAQCQUkqNcDrg0AEeBUIHi/MsswfmTnsTcpgT3I6R9OzMMlgr1TQ3tGejk46OjrpUEYf5JfFX1HHqyX9/u991La2lWt3VhZJ331H8tIIzBkZOHTvjtubY7Et5kp9L8iyTGxyLNvithF5KZKk3CQcNA70qNuD4AbBPFPtGeFB8hQgyzJmU8Flvp03y8jmYvkiKchmM2YzyPn1spyfly3t5oJ8fhk5v498u6/FBm6Pl2UoSMGyDsXq5NtzFSnD7X6W/wr/L79f/hhrRZEuhdrlYuWi7UXGFm8r0r/oY0+Jh6BCFXaOGnxf+OfeYeVxpwCvAgGAyWTCYDBga2tLXFwc3bp1488//0STf5pacHAwEyZMoGvXrpVsqUAgEDx+PJIBXgUCwdPJLb2BfckZ7EnOYG9yBkkGy97tVjotb9apRhcXB9pWsUedf0LNqV9+4udv5lO3ZWv6vj0FtU3lCSWy0UjqunXcmr8AU2Iiuq5dqfrm2H8UuDXPlMePF39k1dlVnEk+g1qhprNHZ4IbBOPv4Y9GWfFHCwvKRzbLGPQmDHkmDLmWVJ9rxKg3YzSYLKnehNFgxmS4nTfm500GMyajGZNRxmwsyFvKpkJls1HGVFgQMclWweKJQQIJQJLy04I6qWi7tU2yZgt1yc9IhZMia1iS4gNK6VtKZYku+RVO7pXvvSYQgOWY1sDAQAwGA7Iss3DhQjQajfUEHW9vbyGUCAQCQQUjxBKBQPDAkWWZ3zNy+CkxjV+S0zmVkQNYjvHt4uJAoIsDnV0cqKpRlxj7+88/suvbhdRr3Ya+/28KKk3lCAeyLJO5ezd/z/4c/aVLaNu0odr8eWgLuVvfKzeybrDmzzWsP7eelLwUGjk1Ytqz0+hZr6cI0voPMepN5GQa0OcYycs2kJdtLHTll3NulwtEEX2eRRgx5pnueU2lSoFKo0CpVqBSK1CqFChUllSpklBplNjYK1AqLWVru1JCoVSgUEqFLkXpeYWEpCiWKiUkidvtkqXNcoEkWeqRKNROkRQpvywVKyvyBQiJIm2AZX6w9i1NFBEnMT2dJCUllfrB/ZdffsHV1fWBr2UyWX5/lcqicawexPoPCwcHh1I9p52cnDh37lwlWCR42pkxYwYrV65EqVSiUChYvHgxvr6+D239wsd5R0REcOzYMebPn//Q1i9OamoqK1euZMyYMYDlKOJmzZrh6emJXq8nICCAhQsXolA8PA/hTz75hPfee6/cPoVfxwJGjBhBcHBwuTGoirN06VK++uorAGJjY/H09ESpVN5xK+K98MUXX/D111+jVqtRKBR07dqVzz77DLVaTb169XBwcLD+3V+4cCEdO3Zk06ZNhISEcObMGZo2bXrPawqxRCAQPBD0ZjMHU7OITExjZ2Ia1/IMKIB2jvZMrl+dQNcqtNRpUZTzYerEjq3sXrqYBs+044WJ76FSlxRTHgY5v//OzVmzyDl2HE39+ngsmI8uKOi+PgjKskz039GsOLOC3Zd3IyPTxaMLQ5sNpV31dk/Fh0tZljGbzdbtIIXzpV0F7Xm5RrJSc8nJ0JObZSAn00Belp7cTD05+aJHbpaB3GzDbbFDKuylcTuvslGitlGgtlWi1ihR2SvQOCmws4odGlRqJUq1dFv8UN8WPpQqBZJSQqmSLIKHQirinlB8h2vpZRkwldmncF1Bz+ISjnWMDJRzGMc/2XH7uOzWfRB22traiu0w94Grq2uZx+c+zmsJBAILBw8eZNu2bURHR2NjY0NiYiJ6vb6yzbovTCZTCWH1fkhNTWXhwoVWsQSgYcOGnDx5EqPRSFBQEJs2bbIeIQ5gNBpRqSr+43jB89PdiCUVxciRI62ncdWrV489e/ZYj4mvCBYtWsTOnTs5dOgQTk5O6PV6vvjiC3JyclDnfz4obc1Vq1bRqVMnVq1axYcffnjP6wqxRCAQVBgZRhO7k9P5KTGdXUlppBvNaBUSgS5VmNzAkW6uVXBR392fnePbN7P3+29o2PZZXpjwDkrVwxdK9H/9xd9fziFjxw6Ubm5UDwvDaeAApPt4Y8s15vLjpR9ZeWYlf6b8SRVNFV7xeoXBnoOppat13zbKsozRaMRoNGIwGDAYDNZ84dRkMpVIy6ozm82lpsXrCoSMO12FBQ+z2Xzf93pXKAGH/OtuMAE5+ZdAUAw3NzchlggEAkExrl+/jpubm/U47IIPqMePH2fixIlkZmbi5uZGREQENWrU4MKFC7zxxhvcunULpVLJDz/8QIMGDZg0aRKRkZFIksTUqVMZPHiw9fhwNzc3YmJiaNOmDcuXL0eSJHbs2MH48eOxs7OjU6dOd7Rz9OjRHD16lJycHAYOHGj9sFyvXj0GDx7Mzz//zKRJk6hSpQoTJ07E3t4ePz8/Ll68yLZt28jKyiI0NJSYmBgMBgNhYWH07duX06dPM3LkSPR6PWazmfXr1zNt2jTi4uJo3bo13bt3Z+zYsVY7VCoVHTt25MKFC0RERLBhwwYyMzMxmUxs3LiRUaNGcfHiRezs7Pj6669p1aoVYWFhxMXFceHCBRITE5k0aRL/+c9/AJg1axZr164lLy+PkJAQPvzwQ+Lj4+nZsye+vr4cP36c9u3bWwNOe3l50bBhQ1xcXBg/fjwAU6ZMwd3dHW9v73Jfw8mTJ7NlyxZUKhU9evRg9uzZ3Lp1izfeeIPLly8DMGfOHPz8/EqMDQ8P59SpU8yZMweAb775htjYWMaNG0evXr1o06YN0dHReHl58f3332NnZ1fmz9CMGTPYv38/Tk5OAGg0GiZPnlyu7ZmZmURFRbFnzx5eeOEFIZYIBIKHT6LeSGRiKpG30ohKyUQvy7iolfSu6sRzbo74OzugVd69y6EsyxzZvI6oVd/R2Lcjvd+ahPIBqO7lYUxJIXHh/0hZvRpJpcJt7FhcRo5EqbO/57lSclNYFruMtefWkpaXRmPnxnzg+wFda3UFI+Rm5HLp1iVycnLIzc0lLy8PvV5vTUu7CtoKhJB/ikKhQKVSoVQqre60hdPi+QL3x/Iuy9aP23lJkjAbQZ9jQp9tJC/HRF6WkbwsI7mZllggtyNOWP6vsVVhY6fG1l6Nrb0G24K8nRqNnRobrQqNjcqyHSR/DaDcfHl1hdO7bSutXF7b3ZTvpa4s7rbvg/BkepK8oyri20aBQCB4kJw79zEZmWcqdE4HXTOaNJlWZnuPHj346KOPaNKkCd26dWPw4MF07NiR0NBQNm/eTNWqVVmzZg1TpkwhPDycoUOHMnnyZEJCQsjNzcVsNrNhwwZOnjzJ77//TmJiIu3atSMgIACAEydOcPr0aWrWrImfnx+//vorbdu25T//+Q+7d++mUaNGDB48+I73MWPGDFxcXDCZTHTt2pVTp07RqlUrwOKVFh0dTW5uLo0bN2b//v3Ur1+fIUOGFBkfFBREeHi4NT5Qt27dWLRoEePGjWPo0KHo9XpMJhOffvopMTExVk+3+Ph46zzZ2dn88ssvfPTRR9y8edN6zLeLiwuhoaH4+PiwadMmdu/ezSuvvGKd49SpUxw6dIisrCx8fHzo3bs3MTExnD9/niNHjiDLMn369GH//v3UqVOH8+fP89133/Hss88C8MMPPxSxp3///owfPx6z2czq1as5cuRIkWPIi5OUlMTGjRs5e/YskiSRmpoKwLhx45gwYQKdOnXi8uXL9OzZkzNnSv4MDho0iBkzZjBr1izUajVLly5l8eLFAPz5558sWbIEPz8/Ro0axcKFCxk3blypP0Nz5swhMzOT+vXrl/vvHRgYiFKpxMbGhsOHD7N582Z69epFkyZNcHV15fjx47Rp06bcOYojxBKBQHDPpBmMRCamsfnvVPanZGCSoa6thpEebjzn5kg7R3uU97NFxWxm3/IlHN++maZ+nek1ZsJDFUrMej0p339P4qLFmLOzcRo4ELc3x6J2dy97jNlMTk4OWVlZZGdnk5WVRVZWFolpiZy4eoK/kv5CZVQRqAxEJ+kwXzMTEx1DDDHl2qJSqdBoNCUunU5nzavVauulUqmKpMXrlEplibSwEFJRmExm0v7OIflaFkkJmaTezCbtVg5pf2ejzzVheduxAQkcnG1xddfiWF9LlapaHFxs0TnZoHOxxc5Rg/IeRDaBQCAQCAQPB51Ox/Hjxzlw4AB79uxh8ODBTJ06lZiYGLp37w5YtrfUqFGDjIwMEhISCAkJASzbGwGioqIYMmQISqWSatWq0blzZ44ePUqVKlVo3749Hh4eALRu3Zr4+Hh0Oh3169encePGAAwbNoyvv/66XDvXrl3L119/jdFo5Pr168TGxlrFkgKx5ezZszRo0MD6QXzIkCHWeXfu3MmWLVuYPXs2ALm5uVy+fJkOHTowY8YMrl69Sv/+/a02FafA00SSJPwbzpwAACAASURBVPr27ctzzz1HREQE3bt3x8XFxfo6rF+/HoCgoCCSkpJIT08HoG/fvmi1WrRaLYGBgRw5coSoqCh27tyJj48PYPGeOH/+PHXq1KFu3bpWoaQ49erVw9XVlRMnTnDz5k18fHxwdXUt8wsOSZJwdHTE1taWf//73wQHBxMcHAzArl27iI2NtfZNT08nMzMTnU5XZA6dTkdQUBDbtm2jWbNmGAwGWrZsSXx8PLVr17Z6owwbNoy5c+fSq1evUn+GivPTTz/xzjvvWOPEdOzYESi5DWfVqlWMGzcOgJdeeolVq1YJsUQgEDwYskwmfk5MZ9PfKexOykAvy9Sx1TC2tjt9qznT3N72H32jbDIa+WnRV5w5sAef517g/7N35uFRFOkf//RcyUwmk2MmJ5CDQ45IuEVOOVZAzIIoyOIJiLjIcrqroguLrriusK4/QVYREBQICCgIiotyiAjILXJDQgjkvjMzyZzdvz8mGTIhhCSCoNuf56mnqquqq6p7IDP97bfet+8TTyP8Qk6wJEnC/M035L45F+elS+j79CHsz88hRkdTUFqK+dw5SktLMZvNV+Xl5eXX9JXgUDiI9I8kIjSCEH0IWq0Wf3//6yaNRnPbv9GWRAlzoY2CTCuFmRYKMqwUZlopyrEiujz3QxAg0KQlOFxLZNMogsK0BIVrCQrTYjBqUaplMURGRkZGRubnUJsFyM1EqVTSp08f+vTpQ9u2bXn33XdJSEhg7969Pv3MZnO9x67c3lM5T0OsaC9cuMC8efM4cOAAISEhjB49GpvN5m0PCLi+tbAkSaxfv56WLVv61Ldu3ZquXbvyxRdfMHjwYN5//32aNr06zHylz5Lq1GVuqNkSVZIkZsyYwTPPPOPTlpaWdt1xx40bx7Jly8jOzmbs2LGAx8KmqKjIp19hYSEmkwmVSsX+/fvZtm0b69atY8GCBWzfvh1RFNm3b59X+LrenK+//jqtWrXy+jSp7dpq+jcEHuHlwoULxMfHM3DgQAYOHEhSUtI1feUUFhayfft2fvrpJwRBwO12IwgCc+fOrdfziiyWyMjIXBObW2RHYSkbcovZml9KuSgSqVEzppGJoRHBdAjU1esPjsdnhQNJciJJTkTRk5w2C9uWLyTr7Am6PXofrXt1pLjkAIKgRFCoUQgqBEGFIKgRBCUKhbriWIVCoUah0KJQ1O/PmSRJWCwWcn78kfRVyRRmZ2NreQf2pPuxAObVq2v8ctbpdBgMBgwGA40aNUKv16PT6bAr7ezI2cGO7B3YFXYGtBjAH9v9kRhDTL3WdTsiihJF2VbyLprJvWgm92IphZlWnFUixuhD/TBG64lJCMUYHUBotJ6QSB0qze0t+sjIyNSMXq/HYrHc6mXUSlxcHAcPHqyXE8HLly8zceJETp48iSiKJCUlMXfuXDTXibRW3VFi5f3JzMxk8uTJrFu3rsHXISPza+PMmTMoFAqvRcXRo0dp3bo1W7duZe/evXTr1g2n08nZs2dJSEigcePGbNiwgQceeAC73Y7b7aZXr168//77PPnkkxQWFrJr1y7mzp3L6dOna5yzVatWpKWlkZKSQrNmzUhOTq51jaWlpQQEBBAUFEROTg5btmyhT58+V/Vr2bIlqamppKWlERcXx5o1a7xtAwcOZP78+cyfPx9BEDhy5AgdOnQgNTWVpk2bMnnyZNLT0zl27Bjt2rVrkDDUq1cvVq5cycyZM9m5cycmkwmDwQDAxo0bmTFjBlarlZ07d/LGG2+g1WqZOXMmjz76KHq9noyMDK+D0+qo1WqcTqe3fdiwYcyaNQun08mqVasAaNGiBZmZmZw6dYrWrVtz8eJFfvzxR9q3b4/FYqGsrIzBgwfTo0cPryA0YMAA5s+fz1/+8hfA8/m3v0Z0yK5du3Lp0iXv1qNK0tPTvf9WVq1aRc+ePWnZsiV5eXk1/huaMWMGEyZMYPXq1QQHByNJko/4VZ1169bx+OOPe7f9ANxzzz1899133u1edaFOTxcpKSk0btwYPz8/du7cybFjx3jiiSe8DlZkZGR+O0iSxA8lVtZkF7I5txizWyRUrWREZAgPhIdwd3CAN4KNJEk4HPmUl1/C4SzE6SzyJEfRlbKzGIezCKezEJerBEmqOSSrIdGTylnI4SML671uhUKDUhmAUqmrSAEoFFpsNgNlZQFYrf5YrWrKrEosFrBYXLjdFRYh4WEQHkZAgI5QfQCNgoIxGAwEBgb65Hq9/iqv5WklaSz+aTGbz25GISgYljCMsW3H/iynrbcSSZQoySsn92KpVxjJu2TxRpdR+ykJiwmkdfcoQqMDMDbSExIVgJ9W1t5lZGRuHjciaoQkSTz44INMmDCBjRs34na7GT9+PC+//DJz586t9dxrRZWIjo6ul1Bys6JfyMj8klgsFiZNmkRxcTEqlYrmzZuzaNEixo8fz+TJkykpKcHlcjF16lQSEhL4+OOPeeaZZ5g1axZqtZq1a9cybNgw9u7dS7t27RAEgTfffJPIyMhriiX+/v4sWrSI+++/H51OR69evXzEiWXLlrFhwwbv8b59++jQoQOtWrXy2fJRHa1Wy8KFCxk0aBABAQF06dLF2zZz5kymTp1KYmIioigSHx/P5s2b+eSTT/j4449Rq9VERkby0ksvERoaSo8ePbjzzju57777fBy81sbs2bMZO3YsiYmJ6HQ6li9f7m1LTEykb9++5OfnM3PmTKKjo4mOjubUqVN069YN8Ai3K1asqNEiefz48SQmJtKxY0dWrlyJRqOhb9++BAcHe/v7+fmxYsUKxowZg81mQ61Ws3jxYoKCgsjKymLo0KHYbDYkSeKtt94C4J133mHixIkkJibicrno3bs377333jWv8eGHH+bo0aOEhIR461q2bMm7777L2LFjadOmDRMmTECj0bBu3boa/w1NmDABq9VK165d8fPzQ6/X06NHD+92pOokJyfzwgsv+NQ99NBDJCcn10ssEaQ6xNpr3749Bw8eJC0tjcGDB3u9AH/55Zd1nuiXonPnzjXGoZeRkamdSzYHa7ML+SS7kLRyBzqlgqSwIB4ID+YunQ2nPZ3ysouUl6dRVn6R8rKLlJVfxO2++s2jIKhRq0PQqENQqYPRqENRa0JQq4JRKgMQFCoUghp7mZ3DX2ymrKSU9gOH0qhFgsd6RKFGQECS3EiSC0lyIUouJNFVYZXirjh2IkpObOVWiorKKC62U1LioKRUwlwqYLWqEMUrWz2USgf+/pYrSWv2lv38rCiVbkCBSqVHpQpCrTagUgWhUhlQqwyo1EGoVUGo1EEUO+18mbaT77IO4UTNvfFDeSRhHFGBjX/BT+3nY7M6yU4tITulhOwLJeRdNFf4FgGVWoGpSSDhsZ4UFmsgJEKHoPjtOPCUkbnV1PS7pfINH8COZYvIvZh6Q+cMj21K39Hja+1TaTkhSVKNESsmTpzIwIEDGTJkCMOGDSMkJISlS5eydOlSUlJSmDNnTo3jfvTRR8ybNw9BEEhMTOTjjz9m06ZNvPbaazgcDoxGIytXriQiIsIbDSI1NZWYmBgWLFjAqFGjyMjIoFu3bnz99dccOnSozpYl27Zt45VXXmHXrl3eutLSUuLj47l06RKffPIJBw8eZMGCBQAkJSXx5z//ma+++oq5c+fStm1bEhISWLlypff+pKWlkZSUxPHjx3G73bz44ovs3LkTu93OxIkTeeaZZ9i5cyczZ84kJCSE06dPc/bs2Tp+UjIyMr8Elf42JEli4sSJtGjRgmnTpt3SNc2ePRu9Xs+f//znGzamKIp07NiRtWvXXtPPys0gKSmJadOm0b9/fwCfv5u3C1W/d6tSJ2m7MlLCZ599xqRJk7xee2VkZH7dWN1uvswrYU1WIbuLPaJHV73E6PB0Oot7cJuPU56bzg/uMu85gqDC378xOl0sQcGd0Glj0Wpj0GhMqNUhqNUhHkHkOttzCi6n8+X/zcJR5s8Dz8+hSZu2112vw+EgLy+P3NxccnJyyM3NJTe32MdUXBD8CA0NJSrKiMlkwmQyYTQaMRqNiD/sJ3feP7HlXcT/ni4EjxuDIsKAy2XG5SrF6SqtKJfgcppxukpwuUqwWnM9da5SRNHunasT0CkCoBzKPubkgY85rdBWCCsGVKpAj+iiMqBUBXqOlfqK+kBUKr2n3lunR6nU13tLUV2RJI/VSHZKCVkVqSjL6rlvCgFTYz133BVJWGwgEXEGQiJ1KGQnqzIy/9NcK2JFr169+O677xgyZAgZGRlkZWUB8N133/GHP/yhxrFOnDjBa6+9xp49ezCZTBQWFgLQs2dP9u3bhyAILF68mDfffJN//etfAJw8eZLdu3ej1WqZPHkyPXv2ZNasWXzxxRcsWbKkXtdy4sSJq5z7GQwGYmJiOH/+/DXPe+ONN1iwYEGNvgeqsmTJEoKCgjhw4AB2u50ePXowYMAAAA4fPszx48evG81BRkbml+eDDz5g+fLlOBwOOnTocJU/kN8CJ0+eJCkpiWHDhv1iQkllBKF27dp5hZJfG3X6Ra5Wq0lOTmb58uVs2rQJAKfTeVMXJiMjc3PwbrPJKuDz3CKsIkQrLTyi/oGuzs8wmbPADDZNBPrANoSEdEOrja0QRWLx92/0sx/mM8+e4rN/vopSpWLk7DcIj/N1iiWKIoWFhVUEEY84UvnDGjzRYsLCwmjWrBlhYWEYjR5xJCQk5CoTZ/u5c+RMnoJ1zx40TZsS9+8P0PfqVa81l9hLWPLTEj45vRKN4GJY0wE82HQQAUpFFaGlIjmvHDsceZRZU3C5zbhcZiTp+k7KFAq/ii1FAahUAd5tRUplACplAEqVDqVSj1Lhj1KpQ6H0R6nQVvTzR6HQolRqEfCnKFNBbpqDnAs2clItlJs9f7s1WhWRTYO4o0sEUc2CCI8zoPaT/YvIyNxuXM8C5GZzrYgVvXr14u233+bkyZO0adOGoqIisrKy2Lt3L++8806NY23fvp0RI0Z4LUEqo0FcvnyZkSNHkpWVhcPh8BEUhgwZglarBWDXrl18+umnANx///0+Jt23A1u3buXYsWPebTklJSWcO3cOjUbDXXfdJQslMjK3KdOmTbvlliTVmT179g0dr02bNqSm3lgrxesRHBxcoyVdXFzcbWVVUht1euL58MMPee+993j55ZeJj4/nwoULPP744zd7bTIyMjeQnHIryy+eYE2eiwyXDn/K6SrtoTc7SJAuExSQSKDhAYIMiQQaEvH3i7wp67hw5CCf//sf6ENCeeilvxMQavS+lczOziY7O5ucnByvICsIAqGhoURERJCYmEh4eDjh4eGEhoZeN+Stq6iI/PkLKFqzBoVeT8RLLxEy6g8I13CEVRNlzjJWnFrBsuPLsDgtJDVN4tn2z9K4AdttPA5ubbhcFo8Fi9uMu7LsMuNye8putxW3uwy3y4rLbcXttuJylWKzZV1pc1uvEl4kt5LyojjK8+6gLO8OyvKbI7k8nsrVAbloTSkE3ZFKQPgltCHFKJVqHAp/Lhf7kfmTPwqFHwpBjaDQoFBoUAhqFAqNx8muQoNC0FRpq3C6W+FsV1HhgNfrfLdiq5XHEa+yDrkSQVAgCEoQlAgofOu4UhaE28DaRZI8ieo5vnWVfetUpoZjaj5Guglt1dpr7Xct6ti3XmPeaOoxt0INhqvDFspAo0aNKC4u5quvvqJ3794UFhbyySefoNfrCQwMrNdYkyZNYvr06QwZMoSdO3f6PCTUNWpEXWjTps1V/kVKS0tJT0+nefPmHDt2DFEUvW21OQ+sCUmSmD9/PgMHDvSp37lz5w29DhkZGRmZX4Y6iSVff/21z1uC+Pj4OoUKkpGRuXVIkoTZcpatGT+yJh/2OJviRkMrzjPN/xwDQ1REBCcQZHgQrTb2F3kAPbp9K1+vXI5/k2YEtu3IynXryc/P94be9fPzIzIykk6dOhEREUFERARhYWHX9PJ9LSSnk6LVa8hbsADRYiFk5EhMk/6Eqh5vIZ1uJ2vPrmXRsUUU2Aro06QPkztMpkVIw00XBUFAqfRYffj5hTV4HO8a7XayL+STcbaIrPNmci/YcDk999IQLhHfwYUxxkxIYzOagHJEtwFRbI0oNsMt2hBFO6K7IhftuEU7bncZoqu4IlKRJ3KR6LaDy47C5QCXA8HtQiFJKEQJhQgKSUKoyBUiKEQJQfLkCgmEymMJBMlTFirbqtZdVQaBmtugsl2odgxU5J56ydtOtXbfNgnvxrGKeX3KlXP87E9N5teE3WDEb/ov+ybuduNaESsA7r77bt5++222b99OQUEBw4cPZ/jw4dccq1+/fgwbNozp06djNBopLCwkNDSUkpISGjXyOMWu6tywOr1792bVqlX89a9/ZcuWLVeFu7we/fv358UXX+Sjjz7iiSeewO1289xzzzF69Gh0Oh1xcXEsXLgQURTJyMhg//793nOrR5WoiYEDB/Kf//yHfv36oVarOXv2rPe6ZGRkZGR+fdRJLFm+fDlTpkzxqVu2bNlVdTIyMrcWh6OQwsLdpOQf4LMCBV+77yZHuAM9Vh4KuMhj0SY6Rg5Fpbr5b7isVitZWVlkZWWRmZnBhXPnsblc0KQFVsCRkUFkZCStW7cmMjKSqKgogoOD6xWKuCYsu78n541/4DifQkD3boS/+CL+d9xR5/PdopsvL3zJu0ffJcOSQeeIzrzd923ah9ccEu2XxO0UyUkrJeNsERlni8lOLcHt9LwFNTbS07pnIxo10xHdRIFWVQ62Ek+yC1CoBAfgcIPDDg4XOMrBYa1IFk/usoGzDJw2cJV7cre99oXVAwkBFEokhRKUKiRBUXGsAEFxJRcUIAgVxwKSIFypEwQQ8OQISAIgCIhCxfjeNqkix9tP8hQ9axEEpCoqiEcukTzjeddbpT8SVI4nVfarMgZUO1e6cnLluZLv+Hj7VB3l6nUgVZm7Wu+a7vKVdVa3o5B8FJ+62VjU3RKjfj1vofRUx6mV2gjibupCbn+uFbECPELK1q1bad68ObGxsRQWFtKrli2OCQkJvPzyy9xzzz0olUo6dOjAsmXLmD17NiNGjCAkJIR+/fpx4cKFGs//29/+xqhRo0hISKB79+7ExNQvNLsgCHz22Wc8++yz/P3vf0cURQYPHszrr78OQI8ePYiPj6dNmza0bt2ajh07es+tHlWiJsaNG0daWhodO3ZEkiTCwsJ8onPIyMjIyPy6qDUaTnJyMqtWrWL37t0+X35msxmFQsG2bdt+kUXWBzkajsz/GlZrCrm5W8jJ+4b9FtjGvRwUuuJGRQdtGU82iuSB6Dj8b6KjTrPZXEUYySQrK4vS0lJvuwYJsbSIxk1i6D7490Q3aoRer7+ha7BfuEDuP9/EsnMn6pgYIl58AX3fvnUWXyRJYnfGbv59+N+cKzpH69DWTOk4he7R3X+2gFNvJAkcVtyl+RSmpFOYegnzpQxs+Tn4SaX4K0oJCrARqLOj1ZShEcpQOErBVuoROK6LABo9aAKqJD1odKDWgkoLav9r5FpQ+YPKz5OUGk+qLF9Vp/ZsZVCqQaEChewXRUamKteLhiMjIyMjIyNzc2lQNJzu3bsTFRVFfn4+zz33nLc+MDCQxMTEG79KGRmZ6yJJElbrWXJzvyI3bwu51ky+pR/blZPJEkIJUsLYKCOPRYfRMuDGbpeTJImSkhKvMFKZqkajMRqNxMTEEB0djU4pcGDVh1jycun/1AQS+w+sZfSG4TabyV/4HwpXrECh0RD+lz8T8vjjKDSaOo9xouAE/z74b37I/oHG+sbM7T2XAXEDUNzIrUmSBLZisOSCJaciryhb88CSg2TOQSzNRbAVopCcKIGwigRAQIX1g38wgi4UtMHgbwS/ePAPAn9DRR4MfoYrdX6BFWJIhUCi1vpYKcjIyMjIyMjI1JWCggJvdJPs7GyUSiVhYWGkpaURHR3NyZMnrzpn1qxZ9O7dm9/97ne1jr1z507mzZvH5s2bWbZsmU8471tBcXExq1at4tlnnwU8YW9bt25Ny5YtcTgc9O7dm4ULF17Xj96N5PXXX+ell16qtU/V+1jJ6NGjSUpKqnW7ZHU+/PBD/u///g/wRNRp2bIlSqWSQYMG8cYbbzTsAqrx1ltvsWjRItRqNQqFgv79+/PPf/4TtVpNXFwcgYGBKJWel20LFy6ke/fubNiwgWHDhnHq1ClatWp1Q9ZRE7WKJbGxscTGxrJ3796btgAZGZnrI0kSFstJcnO3kJv3X8rKUkmjKd9qHudbxZ3YJQVd9AG81MhIUlgw2htgRSJJkje6QdVUVuYJIywIAiaTiWbNmhEZGUl0dDSRkZH4+fkBcO6HPWx5919odDpGzv4H0Xfc2LekkstF8dq15M1fgLuoiKCHHiR86lRUFVEW6sIl8yXmH57PlrQthPiF8OJdL/LwHQ+jVtbPRwouB1iyoTQTSjOgNMtTNmdW1GV6RBG34+rrEFQ4VEbK3EGU2AyUuxIol4JQBhrRRUZhaBJNcNMY/IwRoA1F0AbL1hnXwONAV/TJq6dr1VdPlePV1lY9r62tan69urqWr1VXi8Fog9pqO+fn9L2VY9YVPz8/2rRpc8vm/7VS9UGqKtu2bcNoNN70udxuN4D3x/XNnF9G5n8Ro9HoDaU9e/Zs9Ho9f/7zn0lLSyMpKanGc1599dUa691u91X/V28EN2rc4uJiFi5c6BVLAJo1a8bRo0dxuVz069ePDRs28OCDD3rbXS7XVZEZbwSVvzXqIpbcKMaMGcOYMWMATxSbHTt2eCOa3Qjee+89tm7dyr59+wgODsbhcPDWW29RXl7u9RFV05zJycn07NmT5ORkXnnllRu2nurU6VP89NNPeeGFF8jNzfV+SIIg+JjZy8jI3Fg8DlpPkJvzBbm5X1FuS8cl+HFc9yj/1b7CMZsOrVvBiMgQRjcycmegrsFzud1u8vLyfCLSZGdnY7d7fFUoFArCw8Np2bIlUVFRREVFERERgaYG6w1JFNmzdiX7Pl1DVPOWDHnuJfShN+7HqSRJWHbsIHfev3CkpqLr3JnwGS+iTUio8xhFtiIWHVvE6jOrUQkqnm77NGPvHIteU8PWIEmC8iIoToeSS1B8qSJPh5LLHiHEmnv1eSotGKI9KbY76COwq00UlQaQm68lI0tDRqYau6hHoVASFhtIVEIw0c2DiG8ejH9APQWbG4gkSbhcLlwuF06n0yevLLvdblwuV4159XJlEkXRJ69eV59UkzAiI3OjMZlMsljSAKo+SP2W5pKRkbk+brebp59+mj179tCoUSM2btyIVqv1sWqIi4tj5MiRfP311zz//PMEBwczdepUdDodPXv2vO4cEyZM4MCBA5SXlzN8+HDvw3L1cQ0GA9OnTycgIIAePXqQmprK5s2bsVqtTJo0iePHj+N0Opk9ezZDhw7lxIkTjBkzBofDgSiKrF+/npkzZ5KSkkL79u259957mThxoncdKpWK7t27c/78eZYtW8ann36KxWLB7Xbz2WefMXbsWFJTU9HpdCxatIjExERmz55NSkoK58+fJz8/n+eff56nn34agLlz5/LJJ59gt9sZNmwYr7zyCmlpaQwcOJCuXbty6NAh7rrrLsrLy2nfvj0JCQk0a9aM0NBQpk6dCsDLL79MeHg47dq1q/Uevvjii3z++eeoVCoGDBjAvHnzyMvL449//CPp6ekAvP322/To0eOqc5cuXcqxY8d4++23Afjggw84efIkU6ZMYdCgQXTq1InDhw+TkJDARx99hE6n49ChQ0yfPh2LxYLJZGLZsmVERUUxZ84cdu3aRXBwMAAajYYXX3yx1rVbLBZ2797Njh07+P3vf3/rxZLnn3+eTZs23fD9s1999RVTpkzB7XYzbty4q27MW2+9xeLFi1GpVISFhbF06VJiY2Nv6BpkZG43bLYssnM+Jzv7M6zWcwiCClfQvXwb8Fc2msPILxOJ12p4tbmJkZGhBKnrp1zb7XZycnK8wkhWVhZ5eXneN3FqtZqIiAjatm3rFUbCw8PrpJDby6x8OX8eqYcPcGffe+n/1LOo6hnJpjbKfzpO7ptvUnbgAJr4eBovfLdefknKXeWsOLmCpceXUuYqY1jzYUxI/CMRggpyz0BxGhRdrCaMXAan1XcgtQ6CmkBQY4hKBEMjCIzy5IYoMETjVhrIz7SSm1ZKTlopWUdKKM3z+BNRaRRENg0icbBHHImID0Lt17C3H5Ik4XQ6sdvt2Gw27Ha7N1UeOxwOb3I6nbWWKwWRn4sn8o/SJykUCp+8almlUnmPFQoFgiB4yzWlyvaq+fXqGpoqr6f6cdX66nW15Q2pq16+Vl1d+tyItvr0uRnn/lzqOvcvaVYtIyMj0xBmnrvMcUtd/JXVnTv1Wv7eonGDzj137hzJycl88MEHPPzww6xfv57HHnvsqn5Go5HDhw9js9lo0aIF27dvp3nz5owcOfK6c8yZM4fQ0FDcbjf9+/fn2LFjXhcR1cfdtWsX8fHxjBo1yuf8fv36sXTpUoqLi7nrrrv43e9+x3vvvceUKVN49NFHcTgcuN1u3njjDY4fP+4VZdPS0rzjlJWVsW3bNl599VVycnI4fPgwx44dIzQ0lEmTJtGhQwc2bNjA9u3beeKJJ7xjHDt2jH379mG1WunQoQP3338/x48f59y5c+zfvx9JkhgyZAi7du0iJiaGc+fOsXz5cu6++24A1q5d67OeBx98kKlTpyKKIqtXr2b//v389NNP17x/BQUFfPbZZ5w+fRpBECguLgZgypQpTJs2jZ49e5Kens7AgQM5derUVec//PDDzJkzh7lz56JWq/nwww95//33AThz5gxLliyhR48ejB07loULFzJlyhQmTZrExo0bCQsLY82aNbz88su8/fbbWCwW4uPja/28+/bti1KpxM/Pjx9++IGNGzcyaNAg7rjjDoxGI4cOHaJTl/UAawAAIABJREFUp061jtFQ6vSUFRERccOFErfbzcSJE/n6669p3LgxXbp0YciQIT5vcDp06MDBgwfR6XT85z//4fnnn2fNmjU3dB0yMrcDLpeF3LyvyM7eQFHRPkDCYOhIaZN/sbG8DVsLypCAe416xjQycU9oIIrr/NiXJIni4mJycnLIzs725lVDLep0OiIjI+natStRUVFERkZiNBob9IBQkHGJjfPmUJKTRf+xE2g3YPANexhyZmSQ+/b/UbppE8rQUCJmzSRkxAiEOgoxrvJCvv3pI7499hH6sgL+4R9JF78mBBz5CnYsuloM0YZCcBMwtYDm/a8II8FNICgGdKG+kUlEieLcMo8wcshMTloK+ZfNiC6PtYPWoCEy3kDbexoR1TwYUxM9ympbpSRJwm63Y7VaKSsro7y83JuudVwpiNTFqkKpVKLRaFCr1Wg0Gm/S6/XeslqtRq1Wo1KpUKlU3nJNdZXiRmVevXwzTGplZGRkZGRkbm/i4+Np394TQbBTp04+4kJVKkWR06dPEx8fT4sWLQB47LHHWLRoUa1zfPLJJyxatAiXy0VWVhYnT570iiVVx23atKn3QXzUqFHecbdu3crnn3/OvHnzALDZbKSnp9OtWzfmzJnD5cuXefDBB71rqk6lpYkgCAwdOpT77ruPZcuWce+99xIaGgrA7t27Wb9+PeAJm15QUODdlTF06FC0Wi1arZa+ffuyf/9+du/ezdatW+nQoQPgsZ44d+4cMTExxMbGeoWS6sTFxWE0Gjly5Ag5OTl06NABo9F4zd/ggiAQFBSEv78/Tz31FElJSd6tU998842Pv5nS0lIsFstVQRn0ej39+vVj8+bNtG7dGqfTSdu2bUlLS6NJkyZea5THHnuMd955h0GDBnH8+HHuvfdewKMDREVFXbW2//73v7zwwgtePzHdu3cHrt6Gk5yc7I3K+4c//IHk5ORbI5Z8+umngMdT+8iRI3nggQe8/ggAn71Z9WX//v00b96cpk2bAp4L3bhxo49Y0rdvX2/57rvvZsWKFQ2eT0bmdkMUXRQVfU9W9gby8rYiija0/jGEx05jj+J3rMgVOXfZTqjazrMx4TwRbSRG61fjWA6Hg7y8PB9RJCcnx7uNBiA0NJSoqCjat29PZGQkkZGRGAyGGyJopBz6gS/nz0Op1jDir3No3ObOnz0mgLu0lIJFiyj86GMQBIzPPIPx6XEoq0fScTkqLEEueixDitKg+CJSURrOgvNo7Gb6A95d7Ro3hKggNB6a9oGQWAiOrchjPA5Rr7Umt0hxppXCTCv5GRbyLpaSe9GMvcxjjaHyUxIeE0i7fk2IiDMQ2liHqLRjsViwWMxczM3mRKoFi8WC1WqtqLd4zTavReWXqlarJSAgAJPJhL+/P/7+/vj5+XlTTccajUYWL2RkZGRkZH6DNNQC5GZR9VlRqVRSXl6z1UtAQECDxr9w4QLz5s3jwIEDhISEMHr0aGw2W73GlSSJ9evX07JlS5/61q1b07VrV7744gsGDx7M+++/731WrUqlz5Lq1PWaarIKlSSJGTNm8Mwzz/i0paWlXXfccePGsWzZMrKzsxk7dizgsbCp+oIUoLCwEJPJhEqlYv/+/Wzbto1169axYMECtm/fjiiK7Nu3D3//6weIGDduHK+//jqtWrXy+jSp7doSEhJq9IOq1+u5cOEC8fHxDBw4kIEDB5KUlITDcbWfv8pr2L59Oz/99BOCIOB2uxEEgblz594Ui9VaxZJNmzZ5yzqdjq1bt3qPBUH4WWJJRkYGTZo08R43btyYH3744Zr9lyxZwn333Vdj26JFi7xKYV5eXoPXJCPzS2CxnCEraz3ZOZ/jcOShUgURFfUgZcEPsL4kgk8yCjG7y0kM1PJ/rWIYGh7sDftb1VqkaiooKPCOr9FovNtoIiMjiYiIIDw83OfL60bhdNjZnfwRh7/cSETT5gx57mUMprDrn3gdJIeDojWfkP/uu7hLSggakkTYUyNRa2xw/nPPNpnK7TLFFz1OVSXxygAKNeX6MM7i4IxGojy0KR1bPsidLe5HCIkDbch1o8FIooS50EZBppWCDAuFFXlxThmi22PJISggOFJLREsdfsEiQoANO2bM5kx+yitl9/kSr0PcqgiCgE6nQ6/XExAQgNFo9JYDAgLQ6XRotVpv7u/vL28HkJGRkZGRkfnN0apVK9LS0khJSaFZs2YkJyfX2r+0tJSAgACCgoLIyclhy5Yt9OnT56p+LVu2JDU1lbS0NOLi4nx2JwwcOJD58+czf/58BEHgyJEjdOjQgdTUVJo2bcrkyZNJT0/n2LFjtGvXDrPZXO/r6tWrFytXrmTmzJns3LkTk8mEwWAAYOPGjcyYMQOr1crOnTt544030Gq1zJw5k0cffRS9Xk9GRobXwWl11Go1TqfT2z5s2DBmzZqF0+lk1apVALRo0YLMzExvSNyLFy/y448/0r59eywWC2VlZQwePJgePXp4BaEBAwYwf/58/vKXvwBw9OhRr5VQdbp27cqlS5e8W48qSU9PZ+/evXTr1o1Vq1bRs2dPWrZsSV5enrfe6XRy9uxZEhISmDFjBhMmTGD16tUEBwcjSZKP+FWddevW8fjjj3u3/QDcc889fPfdd/Tu3buuH0+dqVUs+fDDD2/4hA1hxYoVHDx4kG+//bbG9vHjxzN+/HjAYwUjI3O74XSWkJOzmcystZjNPyEIKozGPoRHPMiPQidmZ5awM9OMWihgSHgwYxuZSPBTkpuby0+HU3yEkapKa2hoqFcYiYiIICIiguDg4F/kwTrr/Bm2vPtvijIv027A/dzz+FjUmgYKMi4HmDORCtIo27kJ2+4tKN1FNLknAD+TGkX5Elj1fpUTBI+PkOAYj/PU4FgIiYOQWM5INuadTWZf9n6iAprwbPtneajp71HWEEFGEiWsJXZK822U5pdTkl+OOd9GcW4ZhZlWnPYrlh5+gQo0gRIBsTYcCjMWZwHFtlxyRQmy8CTA398fg8GAwWAgOjraWw4MDESv16PX69HpdLL4ISMjc1tTGdXi+PHjPvV1Cf9ZNTrGL01cXBwHDx6sV7QGQRCYPn06//rXvwCYN28eFouF2bNnX/Oczz//nJMnT9bqiLCm0J0/Z51VaUgI0Fs5rozMtfD392fRokXcf//96HQ6evXq5SNOLFu2jA0bNniP9+3bR4cOHWjVqpXPlo/qaLVaFi5cyKBBgwgICKBLly7etpkzZzJ16lQSExMRRZH4+Hg2b97MJ598wscff4xarSYyMpKXXnqJ0NBQevTowZ133sl9993n4+C1NmbPns3YsWNJTExEp9OxfPlyb1tiYiJ9+/YlPz+fmTNnEh0dTXR0NKdOnaJbt26Ax+JixYoVNVoGjx8/nsTERDp27MjKlSvRaDT07duX4OBgb38/Pz9WrFjBmDFjsNlsqNVqFi9eTFBQEFlZWQwdOtS7lfutt94C4J133mHixIkkJibicrno3bs377333jWv8eGHH+bo0aOEhIR461q2bMm7777L2LFjadOmDRMmTECj0bBu3TomT55MSUkJLpeLqVOnkpCQwIQJE7BarXTt2hU/Pz/0ej09evTwbkeqTnJyMi+88IJP3UMPPURycvJNEUsEqQ6b3SdPnnxVXVBQEJ07d2bo0KENmnjv3r3Mnj2b//73vwD84x//AGDGjBk+/b755hsmTZrEt99+S3h4+HXH7dy5MwcPHmzQmmRkbiSS5KawcA9ZWevIy9+KKDrQ61sRFTUc/9D7WVcAyzLySS+301R08oDazZ2ucsz5eVf5FvH39/eKIZUpLCzspliLXA+3y8m+9av5YcNa9CFGBv5xCrGJNavOgCeaTFlhRUjdTM92mZLLV/LiS0jmLAR8/xSJ6mCE8OYIlVtjgivykDiP/xCV77WnFqcy/8h8vkn/hhC/EJ5uO54HYh7EZZUoNzsoK3ViLvSIIpXiiLnAhtsl+oyj0koIfk5cKitlYhE2SnCrypAUHuFEr9cTEhLiTUFBQRgMBm9+Kz4TGRmZXy81/W6pfBMIULwpBUemtaZTG4wmOoDg3zertc+1xJK68EuJJTWF52yICOHv709UVBQHDhzAZDLVSSypCzdLLHG5XIwbN04WS2RkrkOlvw1Jkpg4cSItWrRg2rRpt3RNN+PvoyiKdOzYkbVr117Tz8rNICkpiWnTpnnDt/+c741bTdXv3arUycGrzWbj9OnTjBgxAoD169cTHx/Pjz/+yI4dO7xhg+pDly5dOHfuHBcuXKBRo0asXr3aazZUyZEjR3jmmWf46quv6iSUyMjcDpSVXSQrez1ZWZ9it2ehUgURHT2SqKjhnHU04e3TKfy0ey9B5mJ62ywYLCWIDgdlwH6u9i0SERFBUFDQLY0cUUleehpb3n2LvLRUEu7pT98nnsJPKofMIx4hpDTziihSteyqZk6n1IChEVJQY5x+LbCcVmK7bEYwxhI48mkCBj6EQuMJhSxJEi6HiMPmwlHuwmF248iz4iwvxWFzkVdcyJ6UH7icm43e1Zw/Kn9HgCsI624XH7n2XXUNKj8BdQCgcSKYrDhcxZS5SxGV5biVdhRKgdDQUEJCQogLiSYkJMF7HBwcXGO4ZBkZGZnfIjWFAJ0wYYL3YfrLL7+sMSwnwMmTJ+nTpw/p6elMnTq1xhdvlXz00UfMmzcPQRBITEzk448/ZtOmTbz22ms4HA6MRiMrV64kIiLCG3YzNTWVmJgYFixYwKhRo8jIyKBbt24NCiOuUqkYP348//73v5kzZ45P27VCaS5btoyDBw+yYMECUlJSePTRR7FarQwdOtQb4QE8D2vDhw/n+PHjdOrUiRUrVni/z9988022bNmCVqtl1apVNG/enLS0NMaOHUt+fj5hYWF8+OGHxMTEMHr0aPz9/Tly5Ij3TfquXbt46623yM7O5s0332T48OFIksTzzz/Pli1bEASBv/71r4wcObLW+kmTJvH111/TpEkT+TtO5jfFBx98wPLly3E4HHTo0OEqfyC/BU6ePElSUhLDhg37xYSSyghC7dq18wolv1XqJJYcO3aM77//3mvWM2HCBHr16sXu3btp27ZtwyZWqViwYAEDBw7E7XYzduxYEhISmDVrFp07d2bIkCH85S9/wWKxeEWamJgYPv/88wbNJyNzM3G5rOTmbSEraz3FxfsBBUGGXgTqJ1FqbcwXhzLIzNqG1lyMQZLoAajUGqIiI4hoGusVRSIiIm7oDxVJkhBFCbdTxO0ScTtFXE4R0S0hiRKi29PuU3ZLiG4RyWFGac1GWZ6DUJZFacohyjNO0VNTjqmDCm3Je6j+9XeQfJ2SioIKpyYchzoCh7oF9tCe2FXh2FQR2JVhlCvCKReDsV3OovzweVxWG5L+AZQdYyAwCPePEu6Dx3A53ThtbhzlLq7321dHE+7QRhMaGkRgkBaVP4gKBw6xnDJHKebyIorMeTgpR1J4HLHqdDpMJhNNjUZMpjswmUyYTCYfE0YZGRmZW831LEBuJjWFAK3EZrPxzDPP1BiWEzyRKHbs2IHZbKZly5ZMmDChxv33J06c4LXXXmPPnj2YTCYKCwsB6NmzJ/v27UMQBBYvXsybb77p3SZz8uRJdu/ejVarZfLkyfTs2ZNZs2bxxRdfsGTJkgZda6Xp+fPPP+9TX5dQmlOmTGHKlCmMGjXqKpP1I0eOcOLECaKjo+nRowfff/89PXv2BDxW2j/99BMfffQRU6dOZfPmzUyaNIknn3ySJ598kqVLlzJ58mTvFoTLly+zZ88elEolo0ePJisri927d3P69GmGDBnC8OHD+fTTTzl69Cg//vgj+fn5dOnShd69e7Nnz54a6/fu3cuZM2c4efIkOTk5tGnTxusgUkbm1860adNuuSVJdX6uxVp12rRpQ2pq6g0d83oEBwdz9uzZq+rj4uJ+lVYltVEnsaSoqAiLxUJQUBAAVquVwsJCb7zjhjJ48GAGDx7sU/fqq696y998802Dx5aRudlIkkhx8QGystaRlf01JSX+2G0tcDqfprRUS0FBMZJ0CjhFuVqDPSiU6MQO9GoWR9NGjQgJCanRb4UkSdjLXNgsTsrNDmxlLpw2F44K4cBhc3lEhIo6b5vNjdvp9ggiFcKI2yleJTSoBBsBikJ0iiIClIUEKAoJUBZV5IXoFYUEKIpQK3ytQaIAW2AAZe5Qikv0ZIjRWN09sIqhWN1GLG4jVtFImRgEXLkuQQBBKaAQBASFgEKyQ3kKgqMcpTIUTdNQNMYglColKrUChUqBSu1Jaq0Kjb8Sjb8KTUW5RCpia+YWtud8A5JI74iedA3tgr3ETm7ucS7m5eEovOLXxWAwEB4VTrN2bb2CiMlkQqfT3cB/DTIyMjK/PWoLAVpbWE6A+++/3xuVKzw8nJycHBo3vjpqx/bt2xkxYoR3O0pl2M3Lly8zcuRIsrKycDgc3nkAhgwZglarBTzWFZXRG++//36fvfP1wWAw8MQTT/DOO+94x4Zrh9Ksyt69e72CxiOPPOJjXn/XXXd5r7t9+/akpaV5xZJKgWnUqFHeB7q9e/d6r+fxxx/3EW9GjBjhI+Y/8MADKBQK2rRpQ05ODuAJVzpq1CiUSiURERHcc889HDhw4Jr1u3bt8tZHR0fTr1+/Bt0/GRkZmd8idRJLnn/+edq3b0+fPn2QJIldu3bx0ksvYbVaa3XwJSPzW8RqvcjpM+tJOb+fwkIlZksYZdahSJLHrFYdoKIwUMeZmHAKA4NpFxvDY81i6Kz1x1Jkx1JkJ/ukjdTSi5RXCCLlZic2S2XuRBSvbUohCKD2rxARtCrUfp48IEiNTlWCjgK0Uj5aMR8/MQ9/dx4aZx4aZy5qRy5K19UevUWlP25tJKI2HFHXFEdABDZdBJkZxfx06AQ2QU+bpMeJ79ILpVIgWBAIUQgIgoCg8DjHUygrxJCKJChAqOgjuVyYt26lYOmH2I4fR92kCaZnnyXo90kIquv/GXK73RxLO8bqw+u5cPkCQY4geol3gR2kHBf72ItOpyM8PJz27dsTHh5OeHg4YWFhPj96ZWRkZGTqTl1DgNblXJfLVa+5J02axPTp0xkyZAg7d+70eRvb0JCj12Pq1Kl07NjRJwxmfUJp1kRt96Hq9tq6bLWtft1Vx27I9iMZGRkZmdqpk1jy1FNPMXjwYPbv3w/A66+/TnR0NABz5869eauTkbkNKCkpIT09lfPnv+fS5XSKi9SIohpohUajpHHjJugjojkjBLCnWEF5mYLGdhhsVxNTDNJxM7nmI2xxuFELAhoBNAIoBFCrFOjUCtQqBSqlgNKgQhmiQakApUJAASiUCgS1gFJVhlqZj4pclGIeCjEXpSsHhTMHhTUboSgXQfL9MSoJCtBHIBiiIbA1GPp7osgYoiEw0lMOjEThZ0BR5Yda5tlT7Px4CVlnTxPfvhMPPDMZfaix3vfObbFS8ul6Cpctx5mZiSY2lsi/v0rwAw8gXCMcWnl5OdnZ2d50KfMSBfkFCJKAChUtFC0wmUw0imrkExpZr9fXe30yMjIyMg2jtrCc9aFfv34MGzaM6dOnYzQaKSwsJDQ0lJKSEho1agTgE0WiOr1792bVqlX89a9/ZcuWLT7O0etLaGgoDz/8MEuWLPFuRalLKM27776b9evXM3LkSFavXl3n+dasWcOLL77ImjVrvBEwunfvzurVq3n88cdZuXIlvXr1qtc19OrVi/fff58nn3ySwsJCdu3axdy5c3G5XNetz83NZceOHTzyyCP1mlNGRkbmt0qtYsnp06dp1aoVhw8fBqBJkyYA3oeYjh073vwVysj8goiiSE5ODunp6Vy6lE5a2nksFjsAguAmMNBNXJMwwrUJ6OxhmHNFxDMOAn8UGYCLoYqqYsiVrSCoBVBX+e+mVqDQKBFUAigVnq0qCjMqIQcV2SjFbJRSFkp3Ngp7Nkp3DoLkuy1GQokbE27JhF28A7fUHbdk9EkiIWBXobCpUFrVKErVKPRqlEF+qEL9UTr9UUlqVCESglqgOCeb75KXc3bvdwQEhzBwwlQS7ulfb+eyzpwcilasoGj1GkSzGW2nTkS8NAN9374IFSbEkiRRUlLiI4xkZWVRUlJy5fNQi+Sp8rAEW7gz9k6GdhxKi0YtZJ8iMjIyMreY2sJy1oeEhARefvll7rnnHpRKJR06dGDZsmXMnj2bESNGEBISQr9+/bhw4UKN5//tb39j1KhRJCQk0L17d2JiYn7OZfHcc8+xYMEC73FdQmm+/fbbPPbYY8yZM4dBgwZ5t61fj6KiIhITE/Hz8yM5ORmA+fPnM2bMGObOnet18Fofhg0bxt69e2nXrh2CIPDmm28SGRlZa/327dtp06YNMTExXtFGRkZGRuY6oYPHjx/PokWL6Nu379UnCgLbt2+/qYtrCHLoYJn6YLfbuXz5coU4conLly/jcHhEDo3KRZBCIMRlIszZGJMzFK1biVYBymrigV0BUoAav2B/VAYNfsF+qA1+KHSqiqRG4S+gcGWjKEtDKL4ARWlQdBGKL3pyR7XtMf7BUBk2N6gJGBpBUKMrZX04KK4ID5JTRCxzIlpdiFYnbqsT0eJEtDqvHFckV7EdqoXMdalcFFuzsbpLCW7WiMZd2+EfFYQ6QofCv05GaNjOnKFw6YeUfPkluN0EDhiAccxoNHfeSUFBAVlZWT7iSFWTbqPRSGRkJHadnYNlB9lduhuVVsUjrR7h8TaPE+LfsH3oMjIyMrcz1wsdfDtzO4blvBWUlZWh1WoRBIHVq1eTnJzMxo0bb/WyZGRuKkqlkrZt2yJJEkqlkgULFtC9e/dazxk3bhzTp0+nTZs21wyfXTW07qxZs+jdu/fPcvuwYcMGhg0bxqlTp2jVqlWDx5H5bdOg0MGVjrp27Nhxc1YlI/MLY7VaSU9PJy0tjYsXL5KTk4MkSQhAoFJLtMtAhDOUJqKRILQIeEQRhwBWjYJLakjxh4xAJUExBno0N9ElJhRVpZggSZ5QuYUpUHAeClLgXIrnuPACiM4ri1HrPEJIcCzEdvfkIbFXcv+6vZkCj3gpaJQoNEoIvn5/SZQQLU4ceRZSd/1A5uET+Is6wk1xhGnikLJdmDekUSnfKEP8UEcGeFKUJ1cZtQhKAUkUsX6/h8IPP8S6Zw9uvR73ww9TfndXzttsZO/fT86mTd592pXO5Vq3bk1kZCSRkZEYjAa+uvQVH5/+mAv5FzD6G3mq81M80uoRgvzqfh9kZGRkZH45/hfCctaFQ4cO8ac//QlJkggODmbp0qW3ekkyMjcdrVbL0aNHAfjvf//LjBkz+Pbbb2s9Z/HixfWao2rgj4aSnJxMz549SU5O5pVXXvnZ48n8b1Gn18VlZWW89dZbpKens2jRIs6dO8eZM2dISkq62euTkflZWCwWrzCSlpZGXl4eAEqUGCUDia5YoqRgwsUgNKiwSSI2jYgiTI892sClKD826UU+M5spFyXaBPjzSLSRaeFBhFouQ94hOHAK8s5A3inIPwfOsisLUPqBsRmY7oCWgz1lY3MIbeaxDKnn9pYbhgCppw6ya9WHFGdnEZvYgfaPPURYrCfagOQScRXbceWV4cwuw5ltxZllxXamECoNUpQCKKxYCtIoKsshRxfJ5Ucfo0B0Ibld8P33+Pn5ERkZSefOnYmMjCQqKgqTyeTdRnPJfInVp1fz2e7PMDvNJBgTeL3n6wyKG4RaWbNPE5nfCJIEkgiiC0S3J5fcnnrR7WmT3L5ln7aKhOR7XDmuJFXrI12jjG/9dXNqKeNbX69jfOuvaqvWr85t1+hzzX41cRMcR/5anFH6B0PiiFu9ituW+oTlLCgooH///lfVb9u2DaOx/j6x6juX2+0Jc199G+eNmL9Xr178+OOPP2sMGZlfM6Wlpd5IVDt37mTevHls3rwZgD/96U907tyZ0aNH06dPH+bNm0fnzp19zp8zZw7Lly8nPDycJk2a0KlTJwBGjx5NUlISw4cPJy4ujieffJJNmzbhdDpZu3YtrVq1Ii8vj0ceeYTMzEy6devG119/zaFDhzCZTFgsFnbv3s2OHTv4/e9/7xVLRFHkT3/6E9u3b6dJkyao1WrGjh3L8OHDOXToENOnT8disWAymVi2bBlRUVG/4N2UuZ2ok1gyZswYOnXqxJ49ewBo1KgRI0aMkMUSmduO0tJS0tLSPCnlAoUlHkdvKpREuIPoLDYjUgwmRAzEipMyvwLcQbmY4x006dKF6MZxHCix8mlOEZvyiilyWEnIz+VvyhwGSFlEXUpBOHzaI4q4qkQFCIyGsJbQ8ckrgoixGRgaQw3hgW8lmWdPs2vlUjJOn8TYOIYHZ7xCXLuOvl75VQrUJi1qkxZtayOSJFFaWkrWxUvk7D5K+cVClM5AAlUhhBqa0cTQhiZAxzIJu0FCEa3DcEcYIa0jUQX7RhCQJIkfsn5gxakVfHvpW5SCkntj7+WR1o/QLqxdvf2jyFwHtxMcVnCWe/7NOm2+ZVe559hZDi4buOzgtoPLUXPudlSUHR5LKberInd6BA+307dedFURRNxXjiX3rb4zMjLXx9RSFktuEEaj0fsW+rc0l4zMreaVTSc4mVl6Q8dsE23gb79PqLVPeXk57du3x2azkZWV1WD3DIcOHWL16tUcPXoUl8tFx44dvWJJdUwmE4cPH2bhwoXMmzePxYsX88orr9CvXz9mzJjBV199xZIlS7z9N27cyKBBg7jjjjswGo0cOnSITp068emnn5KWlsbJkyfJzc2ldevWjB07FqfTyaRJk9i4cSNhYWGsWbOGl19+WbYW+x+mTmJJSkoKa9as8Tqf0ul0cogymdsCs9lMWloaqef+n703D5ejKvP4P+fU0vty95uVJCQEAiQECBiWwKAoDgz+kE0UYXBcRkVEHsdlBM346DMzLr/REf0JOg4oGFAUURQ0CpkzZ7EMAAAgAElEQVQkJMMOIUDYkmu2uy+9L1V1zu+Pqu67JBduMCHB6W+e87zvec9Sle663V3fepdX2PryVjJF/8vC0gadKs18NZ82L42to5TDOQrJLQy1/Z7yvAzTZv4N89rPIxZbwHOFMjfv2s1z999F2/AWjiu8zIfKXczJvozp5EcPmJwBbUfCnNOh/Uhfbz0CIlOIfTmIUMrjlUcf5vHf/YpdW54jmkpz9oev5pgzz0ZOeMqmlGJwcHBc0tXuXbsoVfxEt2hNQpfoSKWwlrQhj5xDMt6CNehR2Z6j+ucs1ZfyVJ7fQc89OzBSIezDEqjpNo+am/iv/tt4MfsiTaEmPnjsB7l04aV0xDoOwqtyCENrn7goZ/bSRkb1Sh6qeZ8MqeaDfiFoOV961dc+3mQwQmCGwLBHpWGDGUhpgWEFY1bQN0ft0pzQjKAFfTG2b4z2/brTfqvZ6/qYMT8z8p4NEYyJMf1g/qvqjK59NQn7oI9BvT9xfLJ5E8b2IBKnODbpnEnm7Q0HhMQ8AHvu7/MUhxbZ3UADDTRwqGBsGM7GjRu54oor2Lx58z7vs27dOi644AKi0SgA559//qRz3/3udwPUCQ+A9evXc/fddwNwzjnn1D1cwA/B+eQnPwnAe97zHlatWsUJJ5zA+vXrufjii5FS0tnZWc/P+cILL7B582bOPvtswPdIa3iV/N/GlMgS27YplUr1J76vvPLKuNruDTTwRiGfz9O1tYuXNr9I15+7yFTGkiNNLFTzSbhpIpEUbtsIlaZHGGr6HWZ0hHh8EXPb3kF7+0piOklv12M8/cAqyt2bmJV5kX8q7sQIYky0HUd0HAPz3gMdx/itbSGEkwfzv7/PqBSLbH5wNU/e/2syfb2k2js484oPcexZZ2NHolQqFfp27x6XdLW3t3c0v4gQpIslOnfvpimbZfq8ecw771yazjyzXtWmjk6IHO0n6dKuwukuUOoaZtcLW+HFYZKboiymlX+XH6M8A2bMm098Ritm8OX4V41KHgr9UByC4uAkLRgrDflEyGuRHIYNoQTYMbADGUpAchrY8aDFAhkFKwJmBKywny/HDPu2uj3i2+qkiHXwwsQaaKCBBhpooIEp4bU8QN4ILF++nIGBAfr7+zFNE6VGiwiUy+VXWblvqN1/GoZR/606GYaGhnjggQd45plnEELgeR5CCL7+9a9PukZrzdFHH83GjRv32zk38ObGlMiSf/mXf+Gcc85hx44dvO997+Ohhx7illtuOcCn1kADPjmy7cVXePGpF9nevYOMM95zZJ53OAnRQqq5HXN2BT3zSUriNjLFlwBIJo/j8NhltLkd2IO7yK5fi+r+Tyj20gF0AL3R6VTaFlGZdSnR6Yuh81hE+rBDLnxmX5Dp6+XJ+3/NMw/8gWqpxPQjF3Hihe8j3Dmdvr4+7rn3t/T09DA4OFhfEw6H6Wht5dhUivgrrxB79DHiw8NE5s4lfeGFpN51PuYU4rq11mwafobf7PoNv9/1e0asEZqPaubCzv+Hd1hn0t4bp/LyCIXfbqfw2+3IpE14fprQgibCh6cxkvaBfGn2H5SCQh/keiDfB/leyI/Rc72BrQ+cwt73kCZEW0Zb+5EQafLzJIRTY9rEfsonPfYjtNYoDUprPzVIUC1JBXY9RuravGAcjT/G+Dk6sI2d7zslBuOMnzNWZ+JYcI71jB/BPqPzxqwJNhg/199r7MBk43qP8fH7jb5oY9Xxo3tzvtyrbU/TXj0398WXc/87fh5cT9KD6cgaC5msOKLt4J1AAw000MCbAFu2bMHzPFpaWjjssMN47rnnqFQqlEol/vSnP3HaaadNunbFihX8/d//PZ///OdxXZff/OY3+5Qs+tRTT+VnP/sZn/3sZ/nDH/7A8LAfgn/XXXfx/ve/n5tuuqk+94wzzmDdunWceuqp3HrrrVx55ZX09/ezZs0a3vve97Jw4UL6+/vZuHEjy5cvx3EcXnzxRY4++uATUg0cHEyJLLn11ls599xzueiii5g3bx7f/va39yjz1EAD+wO5XI6XN73Ii0+/wO7B3WQ8PwTG0gbtKsUs73DSdhuts6aTODKMMe0ZcqX7GBpaj+tmCWWgU82hzTmReLaMfGIzIv9HABSC3ugsnokvZmTuMbTMPoETF76Fmem/jh/CWmt2v/A8j/72bl565hlUOEJi4RLi6Wb+nMnywpq19bnpdJrOzk6OPfZY2iIR4lu2oB9cQ+nR28DzsKZPJ/F3f0fynHcQXjK1PCI7czu5d+u93Lv1Xv6c/TMhI8RZs87ivMPPY/n05VhyfMJWd6hM5eURyi8PU94yRPGJPgDMjqhPnhzRRHheGmG9saSVpzTlqkM104Ma2Yk3sguR3Qm5bozcbsz8buxiD3axF6n3fKpRMRMU7RYKVgt56whyLW8hZzWTlWnyRpqcTJKTKbIySYEorgZPKVxPo0oat6Dx1GhTuiarKN2Hp3rH2bUGT/t9pWrkhsZTNYJjlARRagIhMma8gQYa2BPz2+P88bozDvZpHBR0dXVx3nnn7eFWP5VSnmNLf77RmKwc6WS4++6796iQsWnTJn7729+yZMkSrrnmGu66665X3aOnp4drr72WRx99lHQ6TUdHB9/61rc44ogjpnQOY5NYNtDAmwW1nCXg/9649dZbMQyDWbNmcckll3DMMccwd+5cli5d+qr7HH/88Vx66aUsWbKE9vZ2li1btk/n8aUvfYnLLruMn/zkJyxfvpzOzk4SiQSrVq3is5/97Li5F154IatWreK73/0uf/rTn1i0aBGzZs3i+OOPJ5VKYds2d911F9dccw2ZTAbXdbn22msbZMn/YQg9heQjDz74IOvWrWPdunW88sorLF26lBUrVtRjwA4lnHjiiTz22GMH+zQamCKywxm2PPIcLz//Mj2ZHrLafwLvkyNp0qqJ5kQHnfNn07q0DatpK8PD/8Pg0P9QHnqGRM6lqRiipRwjmslgFHw2WQtJd2IOD0cX8HjsCF5IHknbrOM4Y9p03taSpMWeEk94SEMpxcjICDu6trHlySfY0bWNouuh7HA9fMKyLDo6OvZocmCQ3OrV5FavpvTkk6A19ty5JN7+dhJvP5vwokWvSZBorenKdrF251oe2P4AT/Q9AcCyzmX83by/422HvY2EnZjS/0UrjdNdoPLyMOWXRqh0ZcDVCFsSPqKJ8FEthI9sxoiNJ1wcT5EtOeQrrt/KLoWqS67sUqh45CsO+bJLPtCLVY+y41GuVomU+0lVuml2emhxe2jzepmm+phOP9PFIJYYn4C0rC26dTM9uoXdNNOjm+nWLfTpNP06TT9p+nWKCuM9Y0wpMA2BJSWGITClwJACU8pACqQctRtSIEWgC4GU7MXmSyNYKwVIIYLmzxdCYEjfLiCYF8wdqwt/rhQgGB0H6nPEmHmC0b4MOmPXikD3U4bUjj1qA8btU59L7bId2x8zL5hbTy0yZpwxe43qtYGaGB0bY65f53vax28wcbw+OjYx8h5j7AGxx6ypRzvtS1TU3o7zl+BgR2QdrOPbhmReW/yAHmNvv1uef/55jjrqqAN63NfCZGTJVPBGkSWu62Ka47/P95UsmYibb76Z22+/nQcffBA5BQ9TrTWnnHIKV155Jf/4j/8IwNNPP002m+X000+f0jEbZEkDDbx+VCoVDMPANE02btzIRz/60SkleM7n88TjcQYHBznppJN46KGH6OzsfAPOuIFDEZN9707pjvFv/uZvWLFiBY8++igPPvgg3//+93n22WcPSbKkgUMXSil6tu5my8PPs2PnDvpK/RTwK8pY2qBNpZkpptPeMoMZx8ylc2k7wt7B8MjDZPvvoueZ/yGayZDMe8zMS0Ilf61GUG5KsaXjdDZGF3CvNZdNsflEwwne0ZrkHa0pvtCUIGK8ecNq8vk8fX199PX10dvbS093N319fXhjYkJNYdA+rZ35Ry5i+syZdHR00NTUhJQSVSpRfPwJCj/7Gbs3bKTy/PMAhI46itZPXE3y7W8nNH/+a56H4zk81vsYa3euZe3OtWzPbQdgQdMCrll6DefOO5fp8en7/P9TQC5lMXRkmsFZUYYzzejtORI7C3S8OEx08yAK2BaGxy14CIctlSqF6mQVVTQpChwmepkt+1hg9nOc0c9M0c803Ueb6sdk/Nqs1Uo2NJ185Hg2R6ZRjk6jGp2GE5+GF58O0WZCloFtSuaYkoWmr1uGxJQCy5BYhsAMZM3eqO7TwP7GuGccY2OWpmJjTFDNlGOF9sH1aKpz92HPgxlWdCj8/d5333309PTs1z07Ozt55zvf+ZrzPM/jQx/6EBs2bGDGjBncc889fPSjH63f2P/ud7/juuuuIxaLceqpp7J169Z6udDnnnuOM888k+3bt3PttddyzTXXTHqcH//4x3zjG99ACMHixYv5yU9+wm9+8xu+8pWvUK1WaWlp4fbbb6ejo4OVK1fyyiuvsHXrVmbPns2NN97IZZddxq5du1i+fPlfVIDgxRdf5Mtf/jIbNmxASjmOMLrlllu4++67yWQy7Nq1i8svv5wvfelLPPjgg1iWVSdKAJYsWQL4f6uf+cxnuO+++xBCcP3113PppZeiteYTn/gEq1evZtasWdj2KMneKFvaQAP7hu3bt3PJJZeglMK2bX7wgx9Mad15553HyMgI1WqVG264oUGUNLBXTIkseetb30qhUGD58uWcfvrpPProo7S3tx/oc2vgTQ6nUuWlR17glU0v0z3YzYA3TFU4AIS1RbNKM8c6jI5pM5l74gI6FzVTcbYy0vsglT9/h77fPUUsk6Ul7zKrNEoK6PQssrOX8mTySP4YWsDP5Sx6RQQBLE5EWNGU4PrWFMcno8hD4IfuvqBQKNDf319vfX199Pf3UyiM5rwwAIo5ZLlIMmQz/+hjWHr6mUw/fEF9jnZdys8+y9DPf05hw0ZKTz6JdhywLKLHHUf7P32axNlnY8+e/ZrnNFgaZN2udazduZYNuzdQcArY0uakaSfx/kXvZ8XMFXslSMqOR3+uQl+uQn+uQn/elwP5CkP5KkOFKoOFCsNFh+FiddIborApOT5mcxoWJ1YFl5ThEixGIiGGZ3ropgFi4T/TVN1FsrSTaGEHodx2jOqEMnqRdmg6DNKnQXr2mHYYpGaStMK8udL3HjxorcF10dUqqlpFVx20U0VXq2jH8WV1TN91/Tmui3Ydf+04W83uoT2/xLB2PbTn1m11XXmBVKCU3/dGpW9T4HlorfxkKkpNqqMVuqYr5eceUUECFaX8/6uuzdWj/QnNT6EyiT0Y07UGKOHfsitACeHnZqEmQQfjdZsQgd3/TPPHfRs1Pfi4q82tzWPsGKP92loYM3+irTZv7Ps/xr1n3FhwHuPnjo7tscferq0pfmSP7jvJPlPb5jXXRJMpzrv73tex218HXnrpJVatWsUPfvADLrnkEn7xi1/Ux8rlMh/5yEdYu3Ytc+fO5bLLLhu3dsuWLTz44IPkcjkWLlzIRz/6USzLmngInn32Wb7yla+wYcMGWltbGRoaAuC0007jf//3fxFC8MMf/pCvfe1rfPOb3wR8Imb9+vVEIhGuueYaTjvtNL74xS/y29/+dlzZ0H2B4zi8973v5Zvf/CazJ/lufOSRR9i8eTPRaJRly5Zx7rnnsnnz5knLnP7yl7/kqaee4umnn2ZgYIBly5axYsUKNm7cyAsvvMBzzz1Hb28vixYtapQtbaCB14kFCxbw5JNP7vO6NWvW7P+TaeCvDlMiSxYvXszjjz/O5s2bSaVSpNNpli9fTiQSOdDn18CbBEopel/YzUuPvcTu3bsYKA0wrLN4wic5kirKNNpoibczc/5c5r3lcBLtIYojT1F85R68bTcw/L8vEcsWmVkafeLvxpph5lKGOpbxdOJI7rXm8vuiyYDj54o4PBLinc0JTm+Kc0o6TpP1xoTXaK0puSWy1SwjlREylQwjlRGy1Swlp0TJHW1lrzzOVnSLFKtFKk4Fx3VwPAfXc3GVi9IKLYLbpVoF0jaQrYCrkEpjCINwKEokEsMORXhIdnPb8w8gn3axcmWs4RxG/zChoovtQnRWC4mTF5OYfTipOfOJRJLErBgxcxfx/gxxO07cihOzYkTMCHknz9P9T/NE7xM83P0wzww8g0bTHmnnnXPfyUntK5gVOYZsUdCbK/Prx0v0Zp/1CZEaKZKtkKvsmc9DCGiK2jTH/HZER4LmmE1LzKYlHqrrzXGb5qhN0taE87tgeBsMPQ9DW3F7Bij3JAnlDie982jY2YYBRMzdRNIV7I5OxLy3QNNcaJ4LTXP8ZsfekGvjUIDW2icy8nm/FQqoYhFVKqEKgSwW0KWSby+W6uO6XEZVyuhypS5923h5wLJuGoZfack0ERN0DImQgc0wEEZQKtgwEHKMlBIh/blYEiF8mxbgCYErBK4AD40LuGiUAFf75IWH9pveUyodSPRofhitxugaNaY/mjdGHeQ0qW8MfJ5lYmjSaAzT2JGJoVITZk8gWMSeptrIFEnx1+Mlkkod/LLwU/EAOVCYO3duPSfBCSecQFdXV31sy5YtzJs3j7lz5wJw2WWXcfPNN9fHzz33XEKhEKFQiPb2dnp7e5k5c+Yex3jggQe4+OKL62Ezzc3NAOzcuZNLL72U7u5uqtVq/Tjglxat/QZdu3ZtvYToueeeO65s6L7ghhtu4Oijj+bSSy+ddM7ZZ59NS5Do/N3vfjfr169/1VCd9evXc9lll2EYBh0dHZxxxhk8+uijrF27tm6fPn06Z511FtAoW9pAAw00cKhhSneW//Ef/wH4yTdvueUWrrrqKnp6eqhUKgf05Bo4NKG1ZmBbPy898iK7d+xksDDAsM5QDrxGDC1J6ThzrcPoaJ/B4UsXMGvJdNzsJkrb7kPt+i/Ur1+kMjJAvORSy2rhRGJ4HYspzDiVrtaTWB+ez3onwuPZAkOOB0Vot03ObE5wWlOc05sSzAjvv8opjnIYLA0yUBqgv9jPQHmAgeIA/aV+hsvDjFRGfEKk4hMkVfXqpV0NYRA2wtjCxtQmhjIQrkBXNdKTCC2wsIgYESKhCJFIhGg4gvQUqlikNDJCaWQYrTRmOESis4NEewd2IoZbKVEZHqTaP0w1O0A1n8NTDnlLUIlaOHMiVMMmFUNR9gpU1dMw9DQMvfbroLUEbYCyMIkTYgGmTpEtxvjZrgy3VVejvfVoFQEvgvYihI047bEm2uNxjupMsmJBiLZEiLZ4iLakL9sTPhliTgyHquQDMuQFX27fFvS3QmYn6FGvIqwYZvM84vPmEG9OoOJJytnDKO6YTX5bO/kBjeGFiLS2EZ3dijUjfki40e8rtNY+wZHJ4GWzeJksXjaDqumZDF4ui8rl64SIVyigcrm6juNM+XgiGkVGo8hwGBkJI0JhRDiEEU8gWtuQoRAiHEaGQ/5YyPZtto2wbF/aNsKyAt2XMrBhWv6YZSJMv2Gagc0atRnGpO+XUh7lfJ5SNkulmKdSKFAp1lqRSiHvyzG2aqmIUy5RLZdxymXc6r5/Z0nDwLRtTDuEYVuYlo1hWRimiWFaWKaJYVlI08Q0fWlYFoZhIk0DaZhIw8AwfSmlgazpRk0aSCmRAdlTl9Ko67W+kMLvC4mU0s/bUieHgr6o9QNdCISfYGa8LUgGI6QczQcjpM91jB2nth5/D1HLHSNG5zXwV4lamU7wS3WWgvDX17P2tcp8TsQnPvEJrrvuOs4//3zWrFnDypUr62Ox2P4lv9esWcMvfvELnnjiiVedN/FaF0Jw9NFHv2YC2KmiUba0gQYaaODQwpTIkhtvvJF169bx+OOPM2fOHD7wgQ9MOWlVA29uKE/R/exu/vxMF73d3QzlBxlWI+RlUDNdQ1LHaDfaaU23M3P+YSw4eR6h6vOUu36P2vUz5GMvoVcPEHE8ar5I5WgEp3UuuY5jGZr+Vp5IncgGJ8bj2QJbCmX0CIDDgqjk7S0pTkhFOSkV54ho6HX9MM9Vc/QUevxW9GVvoZf+Uj/9pX4GigMMV4b3urYp1ERzuJlUKMXsxGxSrSnSoTTJUJKEmcB0TCiDKiqcrEN+OE9mMEMhO75cbCqVoqWlhdZZrbS0tNDW1kZLSzOlgX62b36aHc9uYueWZ3ErFYSQdMxbwOxjljB70bG0KkFl82ZKf9pEadNjODt2+JtKSWjBAiKLzySyZAnRk0/GnjVr3HG11gwUyuwYHmH78DDP9G7j+YHt7Mj0MVTMU3U1IP0ntkYZIcsIWQGjjDbKaKuAawygrSIyWmaygrWDQNGMMBxK0SfSpKopUoUUKSdJesgk5bmkqmVSpSzpwiCpbC/pkR0k8/3jP4giTb5XyMxlsPhSaJ7nt6a5EG8f99RaAtGgqZJL6blBSpv6ya/bRf5/dmK2hIksbiOyuA2rM3pQbuq01qhcDm9oCHd4GG94BG94GG9kGG94GHdkZNRWa7kceJPlYwEMAyOZRCYSGPE4Mh7HmjYNuWB+0E8g43FkPOb3YzFkJIKMRhGRKDIWHe2HwwfldVGeRzEzQqGvh8LIMIWRYUq57B6tnMtSyuUoF/Kv6s0iDYNQNEYoFvNlNEY02YkdjmCFw1jhCFYojBUOY9f64bBvC4WxQiGfFLHsgBzxCRJpGG/gq9JAA28eLFy4kK1bt9LV1cWcOXO48847X9c+Z511FhdccAHXXXcdLS0tDA0N0dzcTCaTYcaMGYBflXEyrFixgp/+9Kdcf/313HffffWyoVPF8PAwV111FT/96U9JJF49Kfnq1asZGhoiEonwq1/9ih/96EeccMIJ/PM//zM333wzH/7whwG/mk4mk+H000/npptu4sorr2RoaIi1a9fy9a9/Hdd16/a+vj4efPDBRtnSBhpooIFDEFMiS8rlMtdddx0nnHDCHlnHG/jrQbY7S9cTW9m9bRdDIwNkqhkyIlf3GAGI6jBNRpp5yVZmzJ3BEUeahIqP4nZvgP4tmC/sIvx4Fqk0Nn5cfikeozhzAcPtS+huP51nm5azyQmxpVDmuXyJXEZBpkzKdDg+GeXctjQnJKMsTUZJTyGspupV6S300l3oZndhN92FbnoLvePIkYIznriQQtIaaaU90s6M+AyOazuOtkgbLZEW2iJttEXbaI200hxqxnM8hoeHGRoa8uXAUF3fmd05bt9QKERLSwuHzzmclpYWnxxpbaW5uRnbtnHKZfq3b6PnlZfZvP5P7Hh2k38TCLTMnMWiZcvpjKdoKTnori4qP/81xZf/X7YHXgJmZyeRxYtpuvQSQsceizt/IQOewbasnxukd2uZnqeepTdbZtdwnt0jRYaKHp6aeDM8m7DsJG1rOkIWMyMxZkXjdFgWbZZBu2HQJg2SY6qNoMHVHjmdJ68L5HTebypPXg+QVz3kKwNky8NkdQ9ZttJHlRHpkZUSb+INuQW0RaBtNnERIm0lSIVbSEdaSIXTpIOWCkHaHSKdVaSqA6Rsn6yKWbFxN/kyYhI7oYPYCR14BYfys4MUN/WTW7OD3IM7MNsiRJe0EV3ajtnyl4UQ6moVd2gId2AQb2gQd3AIb3DAl0HfHRrEGxzCHRqa1MtDWBZGU1O9hY5ciJFOYyRTGMkkRiqJTCYxUmmMVNInSJIpZOzgED9TgdaaUi5LbqCf7EAfucFBCiNDdUKkMOzrxWxmr+SHadmEk0kiCb8lW9uJJBL1fjiRJByL1wkRnxyJYtqvj0htoIEGXh8ikQjf+973OOecc4jFYvtc7rOGo48+mi984QucccYZGIbB0qVLueWWW1i5ciUXX3wxTU1NnHXWWWzbtm2v62tlQ48++mhOOeWUSfONTIbvf//79PX18dGPfnSc/fOf/zwnn3zyONtJJ53EhRdeyM6dO7n88ss58cQTAb/88LXXXsu///u/Ew6HmTNnDt/61rc47bTT2LhxI0uWLEEIwde+9jU6Ozu54IILeOCBB1i0aBGzZ89m+fLlAI2ypQ000EADhximVDr4zYRG6eBXh3IVg9sG2fXsTvp39TGSGSRXyZLVeTKigBb+5SC1JEWMlJWmNZXksA7FtI4+QsXN0P8c5tAO7OwIhhq9fMohg3IyRbVpJsMti9naejqb4st4rip4Pl9me3k0bCVhSBbFIxwZC7M0GeWEZIzDo6E9ErJqrclWs3QXuunOd/uy1oL+QGkAPSEbQEu4hc5Y52iLjuod0Q7aom2Y0kRrTbFYZGRkpN4ymcw4fWK4WSwWo7m5maamJpqbm8fp0ejoTWylWKS/ayu9216hd9vL9G17haFdO/3kkkA8kWRaqplWV9PU0498eSuqUMARBiPRJnKzFpKfNZ9s60yGk20M2TEGXegvOvRXHAYqLpW9/PlGgDYErcigCVoRtNV1SQsCe2/R/wKEKf3cEKZAGAKoYuh+DPr8pvsx9KiUqh9Jefx1RgKXTjzdgas7cLx2MqKZERlnWEbIGVWyRoFc0LJB8/U8OaNIzihQMCZ3+TYxScoEKTNJ0kqSCqVIhVOko02kY2nSkSaSoSRNbpLmrjCRFz3Y7p+nPSdJ9Ph2ose2ISM+Iac9z/f+GBzE7R/AHRzAGxgI9EHcgQHcgX68gUG8kZG9npMIhTBbWjBaWzGbmzFamjGbWwLZ7JMiaZ8YMZvSiOihS3pMBs91yPb3ke3vJzvYF5Ai/eQG+skN9pMbGMB1xoeoCSmJpZuIpZuJpdPEmpqJpZuJNzURTTcRTzcTSzcRSSaxQpP5LjXQwF8nDtXSwVNBrfSm1pqPf/zjLFiwgE996lMH+7QOCG655RYee+wxbrzxxoN9Kg00cEhACMH73vc+brvtNsAv5T1t2jROPvnkelWs/QXXdfniF7/Iz3/+83oY3sUXX8wXvvAFwA/1O/bYY+vzf/WrX9VJy8997nP09vaSSqX22/mceeaZdHd313MnXX/99Vx00UXE43Hy+fx+O48lqOwAACAASURBVE4Dbxz+otLBDby5oDxFridPz5Zueru6GRocJFfKkPfy5ClQkONv/qOESMsoR0TjTEvkaE92kxBdGJmdmNlB7MESYhB4zp9ftiWlRIKeuYvpbTqGrvRSnkscx8s0sa1UZUe5iquBLMhsjsOjIY5LRnnvtGYWxSMcFY8wM2QhhKDsln3vj+xLbN7dXfcE6c5318NlSu74G+aQEWJabBqdsU5Om3YqM+1WpslmOo1m2kSCZmKYnsYrVyjncxR7MxSzWcq55yjlHuaFfJ5NhQJOqUi5WEJ7nl/3QYPQGtOQtIRCTLdswiGbkGUTCoUIx6KEo1FMw4R8HlEqI3p70UC5VGJXIUchlyWbGSEzNEAumwFpIYwQItxE2E7QIY+gomxKMsKAl+SFYpKhcJzhw0IMzzUYBnIT39ASUHKJk6kTHUcJSApNTDqEZAnbKGEZRUJWiWQ0RDyWJJ1oojXZRnu6k0Q8ibANhC19aUmE8BCVAUSpF0p9iGIvotALuW7I9UKuB3K7oTg44YQExDsgNRNSx0NqFiRnBJVmDoP0bGQ4ycRsMk3KrzKiHYWueqiqh64qtBPIqocKxnTVQ1c8qqUKmXKGTGmYkWqGjJMl42bIeDmyKktW+gRL3iiy0+ji+YB0qUj/Zt3wNMkipAqQLGpmuc0sc0/mqJffQrIry9Bdz1Mc3oy742Hk9qcRas/QFx0OIVuaMVtbsefMIbpsGWZrK2ZLK2ZrC0ZLi99vbn5Tkh8TobWmXMiT6elmpK+HTG8PI709ZPp6GOntJjc4MN4jRAji6SYSrW20zTmcw098C4mWNhKtrSRb2ki0tBJJJP3Eqw000MBfFX7wgx9w6623Uq1WWbp0KR/5yEcO9ik10EADbxBisRibN2+mVCoRiURYvXp1PXRuf+P666+np6eHZ555hnA4TC6Xq1fHAt/T7amnntpj3apVq1i2bBm//OUvueqqq/bLuXhBmPTtt99e9y7bn3BdtxHJcQih4VnyJoTnemR25uh9qYfB3f1kh0bIF3IUnTwlVaIoShREBSVG39qI9pgmXNplmVa7QDo8TNLsJaJ7sYsZ7FJpnJ9B1RQUImEykTQjsWaGwi0MhJvYHW5iBIOyV0HiYOFi4hISLgmpiBkeMelhCY2BRglNVSvKWlNWmqoWOErjKImLwNMGnjDRWqIx8DAAE42BEiZKG3W7RqK1QGuBCmRdF9KXSL8kpV9zk3H1MmttQl9okFojxjWQAXkiAKE00vP8phRSKYxASqX3tHkehlIYyp9veL7uS4UMpOm5oEEhqZW/8RMvKrTUeNLDkVXKZpmq6VA0KxRtF9s2iVomSdskbZq02H7YzDRDYmoF2kV4LigXlONLzwXPCfqOr9dejrHlJ6wohOJgJyCcgngrOt4ByWmQnAnpmWg7Xn8xNUGZVDQaNUbfm50xuqrP8aXay3rl61qj3CqqWESXCnilIqpcQhUKeIUCXr7gJ0QtFVClIqpSRFXK/v9RMK5poVFSoOJNyNR07Ggn0jBxdZVBvZseo5shK0vFhqoFyhgNRRICTCGxhIVt+M2SFpY0saSJOUaa0sAUgazpQmJIA0MYY7yoggux9jrUbezFtjc7ddu492TCPuPtoDwXt1rBrVRxnApupYLrVPGqVdQE0sgwzXHJTU3LCpKcWhiWyfgaJXsWmt0De/na2eP/M9nafakps5+/3fZ+joci3izneegjEpnF4mP/vwN6jDezZ8m+YHBwkLe+9a172P/0pz/VK8wcyGPVbnCMCXmIDsTxG2jg/wLi8TjXXHMNxx9/PBdddBFXXHEFRx99NOvWrePee++lUCjwiU98gs2bN+M4DitXruRd73oXXV1dvP/976dQ8EPkb7zxRk455ZR6IufW1tZ6Se7bbruNUqnErFmz6OrqmjSv0N48Ol555RXOP/98vve97/HVr36VP/zhD4DvJXb33XeTyWTYtWsXl19+OV/60pcAuO222/jP//xPqtUqJ598Mt/73vcwDIN4PM5HPvIR/vjHP/Ld736X66+/nm984xt7kCW189Ba85nPfIb77rsPIQTXX389l1566aT2NWvWcMMNN9DU1MSWLVt48cUX9/fb1cBroOFZ8iaA53oU+ksMbR9kePeQT4Jk8pRKBUpOkYoqU6FMSRaomnmk6WAZZZIyTyKaYxplkhSJUcTSJaQuYnplhFcFrakIQUUIqgh2VwRbtEnessg0Jcm2t5G1wmSsCBkrSlHaOBg42sBF4nkCWaxgZHqQrsBwBYYjMBwwXL+ZroHpSgzPxPRAKoGhfCk1GDXp+USE1CAVaGGgpImSAUEiDbS08KSJkiZamHjSxDMsKrZNxbKpWjYV26Zqjtocy8AxLSohm2I4gmuawS2cZnzBytEbCR1YVHAnrWorxKH7FFxoDwOFgYuBQuIFdJLfJCqQNZs/d7x9vC7xMPcyR47Zz8hmEdlnMHY+XT/O6Lzxc0f1vY1NtI3v7zlv/NjYZsQUIqYQ7a/nlRwChinxnM8WabC1YLYWzMYC/OtDQUBO+LpPUzgoHJ/E8TRa+dSPCkrOuozh5Wp8BXtKQVDVRPhSMKpL4VcoGdv3dQOJQApjvD2wjVuvwXUc3Go1aBVfVqqo4MZBa58EMiw/oWkoGcewbSw7hGn7SU9rXiFiHCkywYPmVTxqxMS5k86fmm2v+0168P3t6fPm9hxqYN8QsjsO9in81aClpWWvT37f7MdqoIGDjvs+Bz3P7N89O4+Fd/7ba057z3vew5e//GXOO+88Nm3axAc+8AHWrVsHwFe/+lXOOussfvSjHzEyMsJJJ53E2972Ntrb21m9ejXhcJiXXnqJyy67rE4YP/nkkzz77LNMnz6dU089lYceeohkMsns2bNfNQFzqVSqlzmfO3cud999N3fccQfvec97OP3003nhhRfo7e2lo8P/TH/kkUfYvHkz0WiUZcuWce655xKLxbjzzjt56KGHsCyLj33sY9x+++1cccUVFAoFTj755HHeLO973/vqYTgTSddf/vKXPPXUUzz99NMMDAywbNkyVqxYwYYNG/ZqB3jiiSfYvHnzuDLpDRx8NMiSAwSlNJVclfxAgWxPhpH+PvLDPRSLg1SdLFWdpSKylIw8VbNAxShRNUooWQRRBu2gpIPbpHHSGlcrHDRVrXE1OFr7TWhKQlAWkqoG5QqEI7BdQciJEnaihKuasAMhB0JVCDvsYetwPGY5BUJOnpAb2Mc061UKc7xeeAKU9D07am1/UhSOhKolqJgSx5Q4hsAxJK6UeNLAkQYVw6ZshClYEQp2hIIVpWhHccwwSlpIYQASA4GFwsbFlCUMK4cIZ3FiGcqJCuW4i2N6eNL3ELGR2FpgC4GtJWZgCwmTsDAwhYWNgYHh+5RogdL+a+Jh4ErD99kREleauAE14moTV4ZxZBhX2H7DxBG+j4+HgSf8uZ6WuNQ8eHzd0xYuPmHmCYkrDZQ08IT/mnhS4gkDTxooIXENEyVkXT9UIQFDgBQCU4CBQAowhMCoScS4vhQCg5oeSKURRRdyDpRdJGBFLaykjRmxAi8ijXA10lNIVyM8jXCVb3MVuB7KdfE8B085eMLFw0UF0hMu7lhpuHjSxRUurnBwhb/G1S4ODh4OjnaoUTWjHiR+E1oTqkqiFUmkIomUJdFy0K8GJIf21zm2phoBNyxwowIvaqLiBkRtLNPyPWKExJSG7wGjTMyKxJQmhpSYwsSQBpbwxyVj5iIxZOA5g4Eh/HVSSIyAvDGCcrcGvmeNFEZgC3TEKAFUJ4pEnRCSdUJIBJ45vieWRCInKWE7ZUpmiqTKvlAlbwZa5U0eNXbAYR/CxHkDDTTQwMHG4sWL6erqYtWqVfzt3/7tuLE//OEP/PrXv+Yb3/gG4BcM2b59O9OnT+fqq6/mqaeewjCMcV4UJ510EjNnzgTguOOOo6uri8WLF4/b97//+7/59re/zeDgIBs2bGDWrFl7DcNZtWoVd999N1JKLrzwQn7+859z9dVXA3D22WfXyY13v/vdrF+/HtM0efzxx+vJqkulEu3t/tM4wzC48MILx+3/amE469ev57LLLsMwDDo6OjjjjDN49NFHJ7Unk0lOOumkBlFyCOKg3v3cf//9fPKTn8TzPD74wQ/yuc99btx4pVLhiiuu4PHHH6elpYU777yTOXPmHJyTHYNv/vC9FEWJknQpCQ9HOjjCxUER3Bbh4uFojYvCUx7a1QhHgefnbcAD2w2ao7FrBIULtuMTGrajiQW2SFUTCexhRxCq+oSI7YBd1YQcjeE/AmcqLtgacAPiQEmJFuBJgRIaJUEJjWdo8pZgxJK4loVjmlRtm6phUzFClI0IZSNCxYhRtGPk7QhlM0TVsKgKE0eaVIXEkQIlJY40UFLgCIkrwJPgooPXzMORHi5VhHQxqfhNVAO9ikWFkKpgqwohr4KtqtjKwfYcLOVieR6W52K7HqGqIlLVRCsQqSiiFUW04veTRXx7dfLXp2pAISwohAVFW1AMSYohQdGWlEKSsmVQrhhUigbusCAkBSkkUa0J4xJBEcUjKjwiKGLCI2oaJCyDWMgmEg5jR6KEYnFC8QRGJAmhBIRqcmxLQSTtl9QNp0Dun1KmWil0pYKuVFA1WS6jK1V0pezbqiXfq8LzoKJQWuF6Ck9rHM9DKY2nFY7SaMPEMwwULq5TxPUKOG4Bx83juDlcp0jVy+M6eTw3iyuqeFLgmtKXRhgnksaLpHHDSZxwEhVqQoVTeOEkSpp4WqO0xtMarcHVyvf8QPohWMJEi0APfFbAJ34UEoQFIoTC8q95rfE0wb7gGRovaaASNp7jUc475AsOaqCIMgQ6akLERJsCzwDPAoVAaYmCQJp42kaP3Vdrn+oIZK3tL+yR5+YvgQa8oB0w1DZ3D+RBGmjgL0aKDC/8zRkH+zQaaKCBBibHFDxADiTOP/98Pv3pT7NmzRoGB0fz3Gmt+cUvfsHChQvHzV+5ciUdHR08/fTTKKUIh0cTu4dCobpuGAau6zJ//ny2b99OLpcjkUhw1VVXcdVVV3HMMcfUw+sm4plnnuGll17i7LPPBqBarTJ37tw6WTLxAYkQAq01V155Jf/6r/+6x37hcHiPEL79jVri2gYOLRw0ssTzPD7+8Y+zevVqZs6cybJlyzj//PNZtGhRfc5//dd/0dTUxMsvv8wdd9zBZz/7We68886Ddcp1xH//FC0V39vC9MB2NaYLIQ8sF2wPLFdjBn3Te32P7jTgGaNP/HXwJFWj0QIUCi0UZdOjYINjQsWqNUHFklRsSck2qIQMyrZJxbaohEyqlo2ybDAsMCwsbEKeQcQzCSs/a4gp/FAHsx624YdHmHiEUcQpY4giJn2BXdXDPkw83xNDuFgorGCdhcL3k/AwlW8zhC+l59XtrwnJa7qhOEBRSopCUJKCopAUpaAgBDsNgzwGVVfiVE1URULFQJYlRkVglcEqCUJlTaSoSGcUiaImUtn7scoWZGKQiUImJshGYWfM12u2TEyTiboUIi5Cl5BqxA9RGgE5IpBa+k/nhf9kvpbvwgie5ktpYshAN/y8GIZhYRgm0jAxhMHEZ9l7y7GgA88EhUJpXdNQ2s8horTf92/sPTztBeOBrhVeoHsoPOX6uuPhKQ9Xu7hqwk2wydQ/bUpBO4AwhEHEjIxrUSta12NWjFQoRVNbE+kZKaIDJqFXFOHHPZJOjNYZnSRPnEF0cRsy/Po/Rmvkiac1rueRGxpkuL+P4d4eMr3dDPf1MtzXS6a/F6fq+J8BQoBpEk+1kmhqJ5FqJZFsJRZvIR5rwTIjaFejXYXnaZSrUJ5Cewrl+SSZ8hR+ahsVhBFptKdRyn/ftQLt+blixqYXUWhcoXCFhxIKT2g8ofzrRPhjCoUSClf4V5ZXsxHki8Ffp1Eo4V+hnvD8DDailuFGBzmX/KAnT9SuWb8R7FX/J+pZbup2AC9ISjQ2Y0stl9OoTQfE1fi8Ln4en/Frx/41aTH2r2vsboxZv7cMLnpCf+yee1r3PMprY69/93tdvbfvpr2tnToOal6XA+AlE3NtoEGWNNBAAw1Mhg984AOk02mOPfZY1qxZU7e/4x3v4Dvf+Q7f+c53EELw5JNPsnTpUjKZDDNnzkRKya233jop4VFDNBrlH/7hH7j66qu56aabCIfDeJ5HtTr5U89Vq1axcuVKPv/5z9dtc+fO5c9//jMAq1evZmhoiEgkwq9+9St+9KMfEY1Gede73sWnPvUp2tvbGRoaIpfLcdhhh+3za3L66adz0003ceWVVzI0NMTatWv5+te/juu6e7Vv2bJln4/RwBuDg0aWPPLII8yfP5958+YBfszbPffcM44sueeee1i5ciUAF110EVdffTVa64NebeKE3RLpapD+jUvtBkZLgWf7T4wdAWU0ngAXRRWNh4dngmuCZ4BralxL45n+E2rP1ni2RtkabWuEpTBNjWlqDENjS4VpaKJCE1WKqB4rNZFAD2u9b+EsYz+jjKAF8J+U+01rMUaXKMYkWB2ra9Ba4OH3PT0qK0hK2h7NOqF9akVh4GkLJWpUix3QL5avCzuQYTxC6Pq4idImSlt13dMmCjuQlm/DRil/vg7+g/WknVC/GxAAlu+AQHz8b2+hQXpVbCeP6WQw3BFMdwSrmsFysthOnnglR2u+SLhSJFwtIfWe/gOeEBTDJoWwSSFkUAhL8oEXSy4C+TDkIopcpEo2oiiGNUrWbgSD90XoIFlpLY+tf8MotAAxmiy2njS2lkC2Frqg/fwYQhu+xBij+/kv/DkCoQ2ktpFaYmqJ0BKpJTJYL2s2JAZ+2IWUJqYwkAHRYwgjIHd8aVomlmViWhaWZWLZFnZNhvwWMlzCTj9WqRcz34tR6MbM9yLz3RjloXHvjRdK4ySnUU1Mx4114CQ6cOPtuJHmwEnCw1MuVVWl7JYoBa3sjeolt0SmkqO30EfByZOpZvaoxMQY78jo5jDJTXFa7Fba0tNoa5lBa7iDlnAbLeF2WsLtJOwm0BKtNVWnSmFwgOLgAMWhfopDA5SG+ykPDVAeGaCaHQY15nqRBla6FbOpneYFJ2CkWxGpNnSiBR1rwkNQ9RQ9nmaX0jhK4Toar1LC8RSu59s8pX3dU7hK18dcpah6GnfMXLfWV3p0rqt9LySlg/TLApMg9KneRMBfBoRffVzUeU0RzBXUuM76VTlujhinj59jCoE1JoxKMBp+ZYhgT+mHVQl8u8T/qPbnB/uNGRdBXzJW958y1c6HYI/a+NisKWLMfv7fGOPW1XUhEJq9jtdQ+2qr7y4mjLMnRvcZn2R39Gty79+Xezv+RMPrDUya6jf0Pn2TH6SvfRmzDs6BG2iggQbeJJg5cybXXHPNHvYbbriBa6+9lsWLF6OUYu7cudx777187GMf48ILL+THP/4x55xzzpQ8Kr761a9yww03cMwxx5BIJIhEIlx55ZVMnz59r/PvuOMOfve7342zXXDBBdxxxx10dHRw0kknceGFF7Jz504uv/zyejjNV77yFd7+9rejlMKyLL773e++LrLkggsuYOPGjSxZsgQhBF/72tfo7Oyc1N4gSw5dHLRqOHfddRf3338/P/zhDwH4yU9+wsMPPzyufv0xxxzD/fffX49dO/zww3n44YdpbW0dt9fNN9/MzTffDEB/f3+dNTxQ+OAnf4fWhh+qEjxFrT1N1cJP8YgInoEKD582cP1SrcJFaAdL1LwsAi8MpbDxsLTn0wPaw9IKS7vYWmHhYmkV2F0s5a+XWqFrpMTeZBCKoMekztTaDEiJoB/4jGhh+fOFiQp0pD+OkCD9MAekiRYGSAstDf/WSfhzxbif7sEtgRh7a1AfnrSvX802YdyvVaP3nBOY9/aUd+Jeepxd72GrJ+gU/lP2mr12W6v16Jiq7aNBaY9QtUiknCVSydVltBy0ao5IJU+0kidayRF2y+wNCkHJilKyI5TMMCUzRMkOUTEsKqZJxTBxTCPIxyJQhg7Cqfzrz9IOpq5iqipyCsEfHgaeDPKhSBtPWD5ZFegq0JWw0cK3IWy0sBDCQhBCSAuJhYFFcIVgav9G29IQ0gJbg/Uad0AemoLQFCSB9PtVWSUmR2iSfXQaOznM2MY8YzdzRTdtIju6Xgt26Ha26mls09PYpjt9XU2jhyZek1YUDsIoBq0wqpsFWowSnUaRkJljyBqh3xzGleM9aoQShCsW0bJBsihIFi0SRZNkwSRWtPG8BHkzQdZMkAta1kqQMVPkzPiUEw1LAaYhsaTANCSmFJiGwJQSyxAYUmAZcpzNlH7fCubXxi1j7+Nj9/fHBUZgq+3vS+HnN6nNGTNW65tyQt8I8skEfRmMSTE652CT5A00cKBwqFbD6erq4rzzzmPz5s3j7F/84hdZsWIFb3vb2yZdu3LlSuLxOJ/+9KcP9GnugTlz5vDYY4/t8Vvx1WAYBsceeyyu63LUUUdx6623Eo1G95h3yimnsGHDhv15uq+KW265hX/6p39ixowZVKtVPvWpT/GhD33oDTt+V1cXGzZs4L3vfe+kc2r5IwCee+45Fi5ciGEYnHPOOfzbvx3c8JAGGtgbbrnlFh577LFx95wNNPBXXQ3nwx/+MB/+8IcBDki964lYasXRFQ9cjXidiQc8NI7wPVAcNFUBVTRFAVUR9MfIyph+JehXhMY1BJZlEAkZRCyDqG0QsUf1WMgkapvEQ0YgTaIhg5htEguZxII58bBJIpARy2jcmBwEqGoVb3gYb2gId2gIb2gYb9jXVTaLN5LBGxnBy2TqTeVeI1uFEIhYHBmPQyyGiMVQ4QjatlGmn2PEMw1cIfCEwEGPNqWoKg/Hc3CcPI5bpepUqVYruMpDCeGTUK92rQiBtMMYdghph5B2GGGFkJaFMG2EaYM0fVceaQL/P3vnHR9Fnf7x98xsTSWF0EsoggRCFQ6DCKjAKYYDKSKKiKIChyB3lhMLeMBZOF+IwA9BaYooRRQUTg5pImgkEDAUQWIIJUBoSTbbd+b3x+xO2gYSDAS8eb9u7tvL7K5h59nn+3yMKP4zO4pPQvIKGD0Q6RaRPaC4UP+jQQTBBDQA4skRu3Iu1MhPYQYMVgWrMY8Iw1mihWNEeTNp7DxBW8d2JMWNzx/c1oWFPFMN8k01yTfGkW+sjs0Yg90QhVsxgseJ4naC24nicoDDgeJ2orgdKK5A6kBSROqFdiQ+vBXm0GjOSuc5rBzkV+k3zlhzsVtlCkI8nI+0kynmFTumYBatxFnrEGcx0yDESo2QmtQKqUv98AbEWGIxGsRSBgZJAEkEg4Bq0PB7UgDFJXkr0w4e7D0uWVe07M8rshpjRlEg4GSlyH71IFkpfuRHVlAU9XiQT1HwymjHgNR+hXkU/zz++1QCfQFKjNOMpoEjRYr/uExgP1ofpTB+bqA/FKkrfiSJwPyF3YtlSr78heUS7UHepmC/YZRcuzCrlKoLxu/5XaRCQ8vdt/J/p7kWP/1Yw4y0vLNu5U98E/P6669X9RY0vF4vBsPv/ypbNDjk0KFDmTt3LhMmTCi1zrUwlFzpHgYPHsysWbM4e/YsCQkJJCcna4oe5Rn/e/aVmZnJJ598clljSSB+BKiGqs2bN1fIUKWjo6NzI1NlxpI6depw/PhxrXzixAnq1KkTtE/dunXxer3k5uYWk2WqKsZM76rlFVnB55XxemR8Hhmvx4fXXaTs9uFx+/C6fHjcMh6XD69bvTwuWWtzO724nD5cDi8elxePU62XveUI1iqCbBDwSQJeScYtyrhFDw7Ajky2IpMvy+T6fDhEcAoKTkHBIYAc5BlIEgXCzKphJdxSJLUYCbeo+QiLkQirkQgtX1gXrhtcrgrRZEKsUQNjjfJLVSoeD778fNWQknsJ2WZDzs/HZ7Mh59vw2fKRbQX+usK8nGNHdjiQHA4Uux3F47m6TQsCGI3qJUkgCij++DqKP3CwIgiaJ456KdpDtKz446bIsj9oq/94UeD+yruNknn/w60MnPdfghJ4XRX8p5gAN4JyDDPHsADVFTUqEKD1EfxHOERBQBBFv2SvoF1qWw4C3yMoArU9MrU8Pu6UZdWxSpXcUTelWJBlNe6LmrqRyUQmS/XWQlUnAolcQUIRJRBU7y5FlJAFCcVfrwjFy1pekPxBm6USl6jKcguiVi7WptUVbb9cvvhFoB3B3y9wJExH5+YlzHexyo0lhw//k3zbwUqdMzzsVm655ZUr9vP5fIwcOZIdO3ZQp04dvvzyS0aNGkWfPn0YMGAA69atY8KECYSGhpKUlERGRgZfffUVoHoZdOvWjaysLMaPHx/UTT/AkiVLmD59OoIgkJiYyEcffcTatWuZMmUKbrebmJgYli5dSo0aNZg0aRJHjx4lIyOD+vXrM2vWLIYMGcLJkyfp3Lnz7zIMghprYN++fWzZsoVXXnmFqKgoDh06xOHDhwkLC8Nms7FlyxZee+01qlWrxs8//8ygQYNo1aoV7777Lg6Hgy+++ILGjRuX+x5OnjzJzJkzNenTLl26MHv27GL7iouLo3Hjxhw7dowXXngBi8XCnj17SEpKYtiwYTz99NPY7XYaN27MggULiIqKolu3brRu3ZqtW7fi9XpZsGABHTt2pKCggLFjx5Keno7H42HSpEn07duXRYsW8fnnn2Oz2fD5fLhcLg4ePEibNm149NFHWb16ddB9tm7dutheFyxYwL59+5gxYwYA8+fP58CBA4wbN47evXvTvn17du/eTUJCAkuWLCEkJITU1FQmTJiAzWYjNjaWRYsWUatWrd/1XuroBGP48OEMHz68qrehc5NQZcaS2267jSNHjvDbb79Rp04dPv30Uz755JNifZKTk1m8eDGdO3dm5cqV9OjR44Z7ABdEAYNJwmC6NhGSfT4Zj1M1pqipmnfbvbgcXlx2D26HF5e/XFivtrkKFGQ5EBGg9NstGkVEzOuGIgAAIABJREFUi4RgFlFMIj6jiMcAThEcokKBopBnl8ktcHHSa+Oix8clpweP7/JfRgyiQKS1iEHFn4+0GjXjSiAfWaxN7WuU9Ies8iAYjRiiozFER/+ueRSPB9nhUC+7HSWQdzhR3G4UtwvF7far5riD1/m84PWieH0oXi/4vCgeL4rXW9jm8aIosqoIJcuFeZ9P9Qbw+VBkn5r6AlK5gV/FlRJeAP5f6GWl0Frijx8kywqy7Ddmygo+GXyyiBcjimjAJ5rA7+2C2YJoMoFBAhS8FHopKH4DjiwEjqcZkEUjsmRBlqzIklm9RBOKaFTbBCMyAj6vgOwrjPujaMpToj/Oz/X5jAsoiIJ6qYYfBUFQ/DE7iteJ/rxI2X3VsuKP66EgCLJ61NDfT0AuHOtfX43poRQaorQ6WYv3Echr7f5Ddgh+45bfCiYoSmHe/5aj+OfWYnwUGUvhuGIxQPyuJYJ2kk8pbCsyj7/oH1M0FkiRtiIPZ4F9FK8r+70pZRIUiiUluPKc6nYKX+tgc18N5R5aoefUyncFqexvCNIN8ANNVXLkyBGWLVvG/PnzGTRoEKtWrdLanE4nTz31FNu2bSM+Pp4hQ4YUG3vo0CE2b95Mfn4+zZo1Y9SoURiNpWPA7N+/nylTprBjxw5iY2O5cOECoD6I//DDDwiCwAcffMBbb73Fv//9b0A1xGzfvh2r1cozzzxDly5dePXVV/n666/58MMPr/p+vV4v69evp3fv3gDs3r2b9PT0oHKee/fu5eDBg0RHR9OoUSOeeOIJUlJSePfdd3nvvfeYMWNGue9h8eLFLFq0iBkzZnD48GGcTietW7dmz5492noZGRlkZGTQpEkTQP2RcceOHUiSRGJiIu+99x533nknr776KpMnT9YMFXa7nbS0NLZt28aIESNIT09n6tSp9OjRgwULFnDp0iU6duyoHavavXs3+/btIzo6mi1btjB9+nTNABYdHR10nyUZNGgQU6dO5e2338ZoNLJw4ULef/99AH755Rc+/PBDkpKSGDFiBHPmzGHcuHGMHTuWL7/8kurVq/PZZ58xceJEFixYcNXvpY6Ojk5lUGXGEoPBwKxZs+jVqxc+n48RI0aQkJDAq6++SocOHUhOTubxxx/nkUceoUmTJkRHR/Ppp59W1XarDEkSkUJFLFcZZE5RFDwuVQLVZffitHlw2j24Cjw4Czw4C7xqavPgsHlw2tw4bB4MTh9hQPUS8wmChCXMgiXMhDHUgGiVwCwhm0W8BgGXARwi5COTJ8vken3kOjzkOTycvOggz+kh13FlY0uISSphTCnuuRLh93Ipq2w2XFt5rz8agtGIZDQiRURU6T4URcHrkXE7VOOgx+XD4/Li1vK+YvVa3i0XemwFzasBSn8PogiiKCOJPiQ8SLiQZIea4kIUCjAKXkRBRjIaEE0mJJMZwRiK7IrAV2BC8AiIBgFzzRDMdcIxRpkRDSKSJCJKApJBTdWrMO+QHZx1nibbkc0p+0lO2o9zvOA42Y5sfIIXWfAhigJ1ImrTIKoBjaLiaRQVT5PoxjSIbIBBMCArRY1A/qMoSok8xfsUnvAo3U6ReYrFByoyHxSOCbRRpF9g7lJtRT4PpeuKvitljy3dV0UO8oAerF/QujIe7q9H5K+qiS7mX/saGDVuFswGibgq3kN5PECuFfHx8ZoXQfv27cnMzNTaDh06RKNGjTRDwpAhQ7T4cQD33XcfZrMZs9lMXFwcZ86c0WLQFWXTpk0MHDhQO7oR7Tf+nzhxgsGDB5Odna3JfgZITk7GarUCsG3bNj7//HNtzaioqArfp8Ph0O7zjjvu4PHHH2fHjh107NgxqKEE1B/9Ap4PjRs3pmfPngC0atWKzZs3V+geBg4cyD//+U/efvttFixYUOxX788++4zt27djNpt5//33tddn4MCBSJJEbm4uly5d4s477wTg0UcfZeDAgdr4gBGra9eu5OXlcenSJTZs2MCaNWuYPn06oBq+srKyALjnnnu0NUpyuX0WJSwsjB49evDVV19x66234vF4aNWqFZmZmdSrV4+kpCQAHn74YWbOnEnv3r1JT0/XZF59Pp/uVaKjo3NDUKUxS+69917uvffeYnVFz8JaLBZWrFhxvbf1h0IQBEwWA6YKypt6PT6cNi8Om9tvSHHjyFeNKvZ8N448tew47cCR78btLC77Feq/6plErOEmQiLMWMPDCalhxBKuGloUk4TXJOD2e7LYFJl8l5c8p1czsOQ6POQ5PZy85OSQM588h4d8l/eKDw5GST1KFFrkOFEgH7jUeC6BOC8GLd5LiNGfBur9ZZMkIoqV/bvlHwdFVg1zLoe3uLeTP+92+MtOLx6HF5fTi9vhK1KnGkCCCAgFRZAE1TPKKCIYRQSDgCAJYBDBLECIEfzGBqNBVauSRVAkVcFKFkEWwenyUeDwUGDzYLO5KbB78CoKsihgijBijbZgjTIhWQzIsoJPUeNt+AJHibweZI8Dn9uB7HEie1z4PC5krxvZa0N2XcSHiGIS8BpD8BGJ90IoyoVzKIIXJDeKQdGO0siBYzeCqjilqk75AwgrFmSlMbLSCBSQcaEYc1CMpxFMZ7jkOsOB3B8RTq5HCEjkKiKyOxbZVR3ZXQPZFefPVwfFdA0/ETo6Nz9N4sLYOOHOqt5GlWE2m7W8JEk4HOXXdS851uv1XqZ3acaOHcuECRNITk5my5YtmjoiUC71jIpQNGZJUS63TtH7E0VRK4uiqN1ree8hJCSEe+65hy+//JLly5eTmpqqtQVillRkb0Up6ZEtCOq/KatWraJZs2bF2n788cfLznu5fZbkiSeeYNq0aTRv3lyLaXK5/SQkJLBz585y3ZOOjo7O9eIPEeBVp/IxGCXCoiTCosxX7oxqXHHke3Dkq0YUe57bn3erxpV8D/kXnJw9locj3xP8V35BDaYXG2aifrgRa7gJa5gFa4wJa5gRS5gJS5gRs9WAbBZwSwIFXh/5Tq9qRHF6yXd6yHN6sbm82JxeClxe8v35CwVuss7b1TaXF7v78rruwTBKAmaDhNkgqpdRzZv8ZZNBLFNtxFCiTo11gZYWxr8AURS0WBnBzDPBbEXqw7TaIsuKetIlcIzE/2t/oE72H02RFf8xFX/cEMUto7gV8Mj+S0HwyAgeGdGrIHgUJK+C6JWRfGDwKhh8CgYfGOQru8B7KQxWHAhS7BbA5Q9y7DIWBjEOBDf24E8FcBcJiFws3o4MuCv8dmqogVMFRAkMkarEqyIrKC4nnHQgnlSDrJrMEmazhMksqaot/vdMEk2IggnRUg3Rqs4lCGASBSQUBNmF5HMh+lwIPhei5wKyQ0J2hoA3DMGrYOIcJuEUknABUdBEuhEEEcFoQTSYEI0WRIMZjFY1UK7BjGiMQTDURjCYEQxmRKMFnySSz2lyPSe46DtOrvcEud6T5HkP+iO5AAiES9WJMtYl2lSPaH8aZayDVQovjMsS6B04LuO/t8IjK4WSu4HehX0DKxUOKJyv+NxFU21MibrCJYUi/coeW+b40lVlxCkuXVnWSdDgc1aucbUqTbU32AnY60aISf+aVBbNmjUjIyODzMxMGjZsyGeffXZV8/To0YN+/foxYcIEYmJiuHDhAtHR0eTm5mqx7BYvXlzm+K5du/LJJ5/w8ssvs379ei5evHhV+7gWlPceQDUu3H///dxxxx0V8o6JjIwkKiqK7777jjvuuIOPPvpI8zIB1TOle/fubN++ncjISCIjI+nVqxfvvfce7733HoIgsGfPHtq2bVtq7vDwcPJLBJIv7z47derE8ePHtWM9AbKysti5cyedO3fmk08+oUuXLjRr1oycnByt3uPxcPjwYRISEsr9Oujo6OhcC/RvATqVgsEoER4tER5tuWJfRVZw2b3Y8wKGFL+Xit97JWBkOXfChiPfjcte9q9RBrOEJdSANcyEJdRAjVAjDUKNmKxGTCFWzDEGTFYDZqsBU4g/9ZeRBJxeGbvbi8Ptw+HxYXf7cLjVtGi9w+PD7ZVxeWVcHhmXt0jZ69PqHW4fPtmLx6fglWW8PlVVxudT8MgKXl9hXeBYRKFR4+pee1EBowJGwOSX5A1I85oUATNq2Yyg1gMWRcDsb7fKaH2vhFcErwReScBnEPBYRFwGAdl/YRRRjCIYRTCpnh+YRESThGiSkIyq9KxVFAjTpGPF4hKyRWRjjX5vnkJFmBLSs1Kgn19mVioqOSsilZCklcTi80tioaGqLHJzHBxLP0fmz+c5efgislfBZBWpnxBNw1axxCfGYrJe/Z9Sd3YB9l2nse+JRLY3QAqBkEYuQmrnYDSehoJzYA9c59Vy/nlw2y4/sWQGS6R6mcPBHIbb2JxjBgMZkkwGHn6TnRz1ZnIgfy9updB4GGEIoUFITRqE1aV+RD0aRjaiQWRjGkQ3JdRctUe1dHR0bgysVitz5syhd+/ehIaGctttt13VPAkJCUycOJE777wTSZJo27YtixYtYtKkSQwcOJCoqCh69OjBb7/9FnT8a6+9xpAhQ0hISOD222+nfv36v+e2KpXy3gOox5wiIiKKeWGUl8WLF2sBXhs1asTChQu1NovFQtu2bfF4PFoMkFdeeYXx48eTmJiILMvEx8drcUmKkpiYiCRJtG7dmuHDh/Pss89WaJ+DBg0iLS2tmFGlWbNmzJ49mxEjRtCiRQtGjRqFyWRi5cqVPPPMM+Tm5uL1ehk/frxuLLnBKa/kdjDKku+dO3cuISEhDBs27Kr2ZLPZeO6559iwYQORkZEIgsDTTz/NyJEjyczM5NZbby3mUZWSkoLJZGL8+PGsWLGC48ePI4qitseAdHcgRtOzzz57xfvq2bMntWvXBlTj4oQJE2jRosVV3Y9O1SMovzds+A1Ghw4d2LVrV1VvQ6cS8flknPn+mCr++CpB0wK1j6tADXp7pU+2aBAwmiSMZskfpFfEYJQwmkUtaK/BJGI0SVosCUESkCQBQfTHlBCFIjEmBERRKCI3WsQAolA8boOi4PMpyF5VTcnnU9WTfF4Zr1fG51XUss+vrORXT/J5AupK/ryr/LE4JIOIyarer8lqwBxiwGw1YrJKhWlI8bLaz4g5xIDJIiH+jwfedTu9nDh4kcyfz5GZfh5HnhuDSaRJuzhuTapNrSaRV+1NoHhlHAfPY991BueRiyCDsU4YIe3iCGldHSmsxJEZjxOcuSWuS8HrXPngLgCXTTWyuG1q2WMHwAecMhjIMBo4ZjSSZTSQ6U+zS0hSxvp81Pcq1JOhjiJRWzBQBxN1RDNxkhXJYFYNNQb/JZlAMoJo9KeG0nVa3qC2iwZVRkiUCsva5a8XiqaimgpiiTax8CpZ1i6hMI9whbr/UfcKnWtKsO8tBw8e5NZbb62iHZUfm81GWFgYiqIwZswYmjZtesWHCZ3gnDp1im7dunHo0CHtYe330q1bN6ZPn06HDh0qZT6o2D779OnDs88+y1133QVAZmYmffr0IT09vdL2o1N1BNShQJXcbt++fTHJ7bLwer18/PHHQY0lv5cHH3yQRo0aMWXKFERRJCcnhwULFvDCCy+U+fkLGAxr1arFv/71L7p37w4UN+icP3+eZs2asWfPHurVq1fm+tfivzmd60NZ/+7qniU6NzySJBJazUxotfIdCYLCwLZanAx7YbwMLe8olHUuGgzU4/Jhz/do9V6ParBQfOrxlWuFaBDUgL4GUc0bRO0ymkXMFglDhAmjWcJo8ht0zFIRg4+IyWLAaFGNHCaLpMWrMVpUg4/O78NkMdCobXUata2OIiucyczj4M5sjvx0hkM/nCayupVbk2rR/E+1KvR5BRAMIiGtqhPSqjq+fDf2vTnYd58hd20GuV//hqVZFCHt4rA2j0EwimC0qFd4+aWmSyH7wF2A5LZRz11APVc+eJ3gcaiX14nTlcdx+xmOOc5wzHmeY+6LHPPksdNrJ0dxoeADHIADA5eoqUjUcQvUdkJtn0xtr0x1n5caHjdxHg9hPg/43CBXLH7BjUPAaFI0FYPUlUyLjg02j78OCuu1fMmxRfqW7BOkudQBnrLmuVxbhQxF5exb5XOWg6h4eOh/L7h8eZk/fz6LFy/G7XbTtm1bnnrqqare0k3JkiVLmDhxIu+8806lGUquBeXdZ0Bhp3Xr1pqhROePTUByu7xy2b169dLGfv3110yZMoW1a9cya9YswsLC+Pvf/063bt3o1KkTmzdv5tKlS3z44Yfccccd2O12hg8fTnp6Os2aNePUqVPMnj2bqKgoUlJS+OSTT7TPZ/Xq1XnhhRcuu/ctW7aQkJDA4MGDWbZsmWYsKUpMTAxNmjQhOzubevXq8frrr7N27VocDge3334777//PqtWrWLXrl0MHToUq9XKzp07+fOf/6wZT5YtW8a0adNQFIX77ruPN998s3LfBJ1rgm4s0flDUjSwbVjFA+OXieKP96H4FGS/8UQO5H0yshyQVy0M0BDIC/6HJcH//UKSCo0ioiTccLLYOpdHEAVqNoqkZqNIugxoytE9Zzn4fTY/fJHBj19mUL9lDC1ur02DVjEVNlRJ4SbCu9QhvEsdPKcLKNhzFvueszgPXkCwSIQkViekXRymBhG/73MjSmCJUK8ysABN/VdJ3D43pwtOc8J2glO2U5y0neSk7SSnbKf4znaSc45z/p4GAv/chBhCiAuJo0ZIHNWtscRZYoizRBNnjiLaFEG0MZxoYygRkhVB8alGFblo6lFTxedP5cJUq/Ohakf7/PI8gfail1KYl32o7l9F6ouVi/TVZKtLpMXaCN6HMtq0OorPUbI/xatL9wnSoZSL3dW0VcBIXG5n1Sqes7yE1678Of9APPvss+X2JDl//nzQB+dvv/2WmEqWaA62ls+nHjWUpOJqeddi/YoybNiwqz52cDm2bNlSqfOVd5/VqlXj8OHDpeobNmyoe5VcA95MeZNDFw5V6pzNo5vzQsfLGxkCFJXcLq9c9qJFiwBYvXo177zzDuvWrQsaA8fr9ZKSksK6deuYPHkyGzduZM6cOURFRXHgwAHS09M1Jav9+/fTunXryxryjh49qvVPSkpi9uzZLFu2jCFDhtC3b19eeuklPB5PKZnzrKwsnE4niYmJAPz1r3/l1VdfBeCRRx7hq6++YsCAAcyaNSuoZ8mpU6d44YUXSE1NJSoqip49e/LFF1/wl7/8pVyvsU7VoRtLdHQqgCCox3DQlYl1imA0SzT/k+pRcumMnUM7szm0M5v1P/+MNdzILZ1qktClNlE1K67gYKwZSrU/xxPZqyGuo5ew71YNJwUpp5GqmbEmxhLSqjrGumHX3eBmkkzUj6hP/YjgMQKcXidn7Gc4az+rpTn2HC2fenYPOfYcvEppLxODYKCapRrRlmiiLFFEW6K1K9IUSYQ5gnBrOBGmCMJNahphjsAoXp3Muo6OzrUlJiYmqOLMzb6Wjs7/KsEkt3/55ZdyyWWDKhu+a9cuNmzYQERE8B9t+vfvDxSXLt++fTvjxo0DoGXLlpoBoyRTp05lxYoVnD17llOnTgGqzHfRvw1ut5t169bxzjvvEB4eTqdOnfjmm2/o06cPoAZI3rZtG4cOHWLWrFlYLGpsxs2bN/PWW29ht9u5cOECCQkJ3H///WW+Vj/99BPdunWjevXqgHpsadu2bbqx5CZAN5bo6OjoVCLVaoTwp780puP98WQduMChHdn8vPkEe789TuM21WnXuwFxDSoeJFUQBSxNo7A0jUL+SxMc+8/h2HcO2/ensG07iRRlxppYnZBWsRjrXH/DSTAsBgsNIhrQIKJBmX1kReai8yI5jhwuOC5wwXWBi86LXHAWphecF9h/bj8XnRfJ9+SXOReA1WDVjCfhpnBCjCGEGEIINYYSagwlxBBCiDFEy4caQwkxhmCRLFgMFi01S2asBitmyYwk6tZRHR0dHZ0bk/J6gFQ2wSS3KyL53bhxYzIyMjh8+HCZMT4CktzlkR9v0aIFe/fuRZZlRFFk4sSJTJw4kbCwsDLHfPPNN1y6dIlWrVoBYLfbsVqtmrEkIN29a9cuevbsSXJyMtWqVWP06NHs2rWLevXqMWnSJJxO52X3pnPzohtLdHR0dK4BoiTSsFUsDVvFYs9z8/OWE/y85QRH9+RQt3kU7Xo3oG6zqKsyaohmidB2NQhtVwPZ7sFx4AKOn3OwfXcS29YTSDEWQlpVx5oYi7FW6A1hOCkLURCJscYQYy2fG7zb5ybPnadeLjXNd+drZS3vzsPmtpHnyiPblk2BpwC7147dY8enVEw23CgaNSOKSTJhFI2YJbOWN0km9RJNGCUjJlEtG0RD4SUYMEpGjKIRg6DWGUUjBtGAJEpIgqTmBTUfqJNECYNQ2EcQBCRBQhTEUuXAFSgLCGoqqKlIkby/PVAO5LUx6EcDdXR0dHQqRkXkshs0aMDbb79N//79WbFiRbnVj5KSkli+fDndu3fnwIED/PzzzwA0adKEDh068PLLL/PPf/4TSZJwOp1cTstk2bJlfPDBBwwZMgSAgoIC4uPjsdvtxfp16NCBRx55hHfffVeLgRIbG4vNZmPlypUMGDAACC63DdCxY0eeeeYZzp07R1RUFMuWLWPs2LHlul+dqkU3lujo6OhcY0IiTHRKbkTbe+qT/t1J9m48zpoZacQ1CKdd7wY0al0dQby6B1MxxEhohxqEdvAbTvafx74vh/xtx8nfchxDrBVryxgst8Zgqhd+1evcKJgkE7HWWGKtsVc1XlEUXD4Xdq9dNaB47Ni9dhxeBy6vC6fPidPrxOlz4vK6cPiK17t8Ltw+N27ZjcfnwS27cXgd5Lpy8cgerc3tc+OVvdrlkT0o1yKmxjWmqPFE/Z9QzLCixWQqWlekL1C8HoqNKVkO1BUmwccEawu292JlofTYUmNKzFUvvB7/d/f/Be2ro6Ojo1OcishlAzRv3pylS5cycOBA1q5dW641Ro8ezaOPPkqLFi1o3rw5CQkJREZGAvDBBx/w3HPP0aRJE2JiYrBarbz11ltB57Hb7fznP/9h7ty5Wl1oaChdunQJupcXXniBdu3a8dJLLzFy5EhatmxJzZo1i8mmDx8+nKeffloL8BqgVq1avPHGG3Tv3l0L8Nq3b99y3a9O1aJLB+vo6OhcZ7weH7/8cJrdG7LIy3FQrUYI7XrV55aONStNtchX4NGO6rgyckFWEEMMWJpFY7k1GsstUYgW3V5+PfHJPrxKcQOKV/biU3xam0/2aWWfol6B/oqi4FN8yIqMT/EVKwfqAnkFpTCvKMgUyfvbA3MoKFoaaCtWLtFHQVHj0Jao0+TRg+SLGoqKlrW0yFeRknWX61OUy7WXXD8YweaMs8bx99v+HrR/ZXEzSwfr6OjoXG98Ph8ejweLxcLRo0e5++67+eWXXzCZTFW9NZ2bGF06WEdHR+cGwWCUSLijDrfeXouju3NI/eYYm5YcImXtb7S5pz4t76iDZPx9RhMp1EhYx1qEdayF7PDiPHwR56ELOH+5gH3PWRAFzPERWJrHYLk1GmOs9cqT6vwuJFFCQsIsVUxWWkenKsjMzKRPnz6l1EteffVVunbtyt13313m2EmTJmnyn9ebhg0bsmvXLmJjy+99FhYWhs1mu4a7ujKLFi2iZ8+e1K6tKjB169aN7OxsLBYLYWFhLFiwgGbNml23/XzxxRfccssttGjR4rL9Sr7eW7ZsYfr06Xz11VflXquoetHp06eRJEkLhJmSkqI/BOsUw2630717dzweD4qiMGfOHP0zonPN0I0lOjo6OlWEKIk0va0GTTrEkbX/Aqn/yWT78iPs3XicTn0bccttNSrl2IxoNRDSujohraujyArurDychy7gOHiB3K8zyP06A0OsFUvzaMyNIzHHR+peJzo6OkF5/fXXq3oLGl6vF4Oh6v5WVeb6ixYtomXLlpqxBGDp0qV06NCBefPm8dxzz7FmzZpiY3w+Xykp5MrA6/XyxRdf0KdPnysaSyqDoupFVWlo07k5CA8P108R6Fw39G/DOjo6OlWMIAg0aBlDg5YxHD9wgR2rf2XjwgOkbczi9v5NqHdrdOWtJQqYG0ZibhhJZO94vBecquHk0AVsO09h234SBDDWCcPcuBqWRpGYGkYimnVFGB2dquCVIydItzkqdc6WYVb+2bTuFfv5fD5GjhzJjh07qFOnDl9++SWjRo2iT58+DBgwgHXr1jFhwgRCQ0NJSkoiIyND8yg4cOAA3bp1Iysri/Hjx/PMM8+Uuc6SJUuYPn06giCQmJjIRx99xNq1a5kyZQput5uYmBiWLl1KjRo1mDRpEkePHiUjI4P69esza9YshgwZwsmTJ+ncufNlgzlWhPKuP3PmTB566CFOnTpF586d+e9//0tqaiqxsbF8/PHHzJw5E7fbTadOnZgzZw4Ajz/+OLt27UIQBEaMGEG9evXYtWsXQ4cOLRXrAKBr167MmDEDUL1gnnrqKTZu3Mjs2bNJSUlhwYIFADzxxBOMHz+ezMxMevfuTfv27dm9ezcJCQksWbKEkJAQUlNTmTBhAjabjdjYWBYtWkStWrXo1q0bbdq0Yfv27fTr1481a9awdetWpkyZwqpVqxg4cCC7d+8G4MiRIwwePFgrl8XWrVs1iVdBENi2bRvh4eG8/fbbLF++HJfLRb9+/Zg8eXKpsfn5+SQmJnL48GGMRiN5eXm0bt2aw4cPc88999C6dWu2bt2K1+tlwYIFdOzYkYKCAsaOHUt6ejoej4dJkybpcSF0dHR+F5VzOF5HR0dHp1Ko1yKaQf+4jbsfa4GrwMuad9NYOzONcycuL5l7tRiiLYTdXpvqI1pSZ1JnYp9oRXj3eggGEdv2k5xbuJ9Tk3dydk4aud9k4jxyEdldMTUZHR2dm5MjR44wZswY9u/fT7Vq1Vi1apXW5nQ6eeqpp1i/fj2pqank5OQUG3vo0CG++eYbUlJ8p/TDAAAgAElEQVRSmDx5Mh6PJ+ga+/fvZ8qUKWzatIm9e/fy7rvvAtClSxd++OEH9uzZw4MPPlgsSOOBAwfYuHEjy5YtY/LkyXTp0oX9+/fTr18/srKyKuXeK7J+jx492L9/PwMGDNDWP3jwIJ999hnff/89aWlpSJLE0qVLSUtL4+TJk6Snp/Pzzz/z2GOPMWDAADp06KC1W63Fj0WuXbtWkzYtKCigU6dO7N27F6vVysKFC/nxxx/54YcfmD9/Pnv27AHgl19+YfTo0Rw8eJCIiAjmzJmDx+Nh7NixrFy5ktTUVEaMGMHEiRO1ddxuN7t27WLixIkkJyfz9ttvk5aWRuPGjYmMjNS8PxYuXMhjjz12xddw+vTpzJ49m7S0NL777jusVisbNmzgyJEjpKSkkJaWRmpqKtu2bSs1Njw8nG7duvH1118D8Omnn9K/f3+MRiOgHsVIS0tjzpw5jBgxAoCpU6fSo0cPUlJS2Lx5M8899xwFBQXle8N1dHR0gqB7lujo6OjcYAiiQLNONWncrjrpW0+ya10mn039iWadatIpuRHh0ZZrs65RwtKkGpYm1QCQ3T7cx/JwHc3FlXGJ/K3Hyd98HCQBY+0wTHXDMNUNx1QvHEOs9aZX2tHRuREpjwfItSI+Pp42bdoA0L59ezIzM7W2Q4cO0ahRI+Lj4wEYMmQI8+bN09rvu+8+zGYzZrOZuLg4zpw5Q926pe9l06ZNDBw4UIt5ER2tetKdOHGCwYMHk52djdvt1tYBSE5O1gwK27Zt4/PPP9fWjIqKqpR7L+/627dvZ/Xq1QD07t1bW//bb78lNTVVU8pwOBzExcVx//33k5GRwdixY7nvvvvo2bNnmXsIeJo0bNiQ9957DwBJknjggQe0tfv160doaCgA/fv357vvviM5OZl69eqRlJQEwMMPP8zMmTPp3bs36enp3HPPPYDqOVSrVi1tvcGDB5e5lyeeeIKFCxfyzjvv8Nlnn5GSkgIEV6MK1CUlJTFhwgSGDh1K//79qVu3Lhs2bGDDhg20bdsWAJvNxpEjR+jatWvQNd966y3+8pe/sHDhQubPn6+1BaReu3btSl5eHpcuXWLDhg2sWbOG6dOnA6pBLysrSw+WrKOjc9XoxhIdHR2dGxSDUaLN3fVp3rkWu/9zjH2bT/DrrrMkdq9Lu94NsIQar+n6oknC0jQKS1P1y7/s8uLOzMOVkYv7eD721LMU7MwGQDBLmOqEYawbjqmeakSRqpnLlHXV0dG58TGbC4MRS5KEw1H+40Alx3q93gqtPXbsWCZMmEBycjJbtmxh0qRJWlvAOHAt+b3rK4rCo48+yr/+9a9SbXv37uWbb75h7ty5LF++XDtGU5JAzJKiWCyWcsUpKfm3VxAEFEUhISGh1DGfAJe7rwceeEDzomnfvj0xMTGAGm/k4sWLmrHrwoULWv7FF1/kvvvuY926dSQlJfHNN9+gKAr/+Mc/eOqpp654D0lJSWRmZrJlyxZ8Ph8tW7a84v2tWrXqugbC1dHR+WOjH8PR0dHRucGxhBq5/YEmDH39TzTpEMeejVl8/MpO9m0+juyTr9s+RLMqPRz553iqP5lI7UmdqfFsO6IG3kJI2zhktw/b9ye5sPQQp9/8iewpP5KzIJ1LX2VQ8NNpXFl5yM6KPTDp6OjcmDRr1oyMjAzN2+Szzz67qnl69OjBihUrOH/+PKA+bAPk5uZSp04dABYvXlzm+K5du/LJJ58AsH79ei5evHhV+yhJeddPSkpi+fLlAGzYsEFb/6677mLlypWcPXsWUO/r2LFjnDt3DlmWeeCBB5gyZYoW9yM8PJz8/Iodt7zjjjv44osvsNvtFBQUsHr1au644w4AsrKyNKPIJ598QpcuXWjWrBk5OTlavcfjYf/+/UHnLrkfi8VCr169GDVqVLEjON26deOjjz4CVE+Vjz/+mO7duwNw9OhRWrVqxQsvvMBtt93GoUOH6NWrFwsWLNDUh06ePKm9RsEYNmwYDz30UKljP4HP2/bt24mMjCQyMpJevXrx3nvvaXFrAkeSdK4NgiDwt7/9TStPnz5dMyoOHz6clStXFut/9uxZGjZsyOnTp7W6MWPGBDUoVganT5/mwQcfpHHjxrRv3557772Xw4cPV2iOadOmFSvffvvtWv65554jISGB5557jrlz57JkyZIKzR0WFlah/jpVg+5ZoqOjo3OTEB5t4e7hLWhzdz2+X/kr3312hAPbs+n64C3Ublrtuu9HEAWMNUIx1ggltH0NABSvjCe7APeJfNzH8/FkF2DLyAVvoVFHijRjqBGCMS4EY40QLa8r8Ojo3DxYrVbmzJlD7969CQ0N1Y6bVJSEhAQmTpzInXfeiSRJtG3blkWLFjFp0iQGDhxIVFQUPXr04Lfffgs6/rXXXmPIkCEkJCRw++23U79+/QrvwW63FzsiNGHChAqv/9FHH9G5c2dq1qxJeHg4sbGxTJkyhZ49eyLLMkajkdmzZ2O1WnnssceQZfVvYuBBcfjw4Tz99NNBA7yWRbt27Rg+fDgdO3YE1GMrbdu2JTMzk2bNmjF79mxGjBhBixYtGDVqFCaTiZUrV/LMM8+Qm5uL1+tl/PjxJCQklJr7wQcfZOTIkcycOZOVK1fSuHFjhg4dyurVq4sdHXrllVcYNWoUrVu3RlEUevfuzcMPPwzAjBkz2Lx5M6IokpCQwJ///GfMZjMHDx6kc+fOgPrA+PHHHxMXFxf0HocOHcrLL7+sHbsJYLFYaNu2LR6PR/PMeeWVVxg/fjyJiYnIskx8fHyFJIx1KobZbObzzz/nH//4R7mkuuPi4njxxRf5+9//zscff8zu3bv57rvvSE1Nveo9lKVIpSgK/fr149FHH+XTTz8FVI+uM2fOcMstt1xxXkVRUBSFadOm8dJLL2n1O3bs0PLz5s3jwoUL10SRSufGQVAqK2z4DUKHDh10OSkdHZ0/PIqikLEnh+0rjmC76OKWjjW4/YEmhEaarzz4OqPICr4LTjxn7HjO2vGeKVDzOY5iRhQxxIAUbcEQbcEQZVHzgbSaGcGgO0Pq/PEI9r3l4MGDN0WcBZvNRlhYGIqiMGbMGJo2bcqzzz5b1du6rrhcLiRJwmAwsHPnTkaNGqUFQq0qMjMz6dOnD+np6ZU67/Tp08nNzeWf//xnpc57OVauXMmXX36pea+A6s0yffr0UkeUdK4vYWFhTJw4EZvNxtSpU5k+fTo2m41JkyYxfPhwLBYLu3btIi8vj3feeYc+ffogyzJJSUmaEeLNN9+kTp06jBkzhpycHEJCQpg/fz7NmzcvtyLVyy+/zGOPPYbb7UaWZVatWsXx48eZNGlS0ODBQFBFpszMTHr16kWnTp1ITU2lY8eOLFmyhFatWpGQkMDSpUsJCwvDZrORnJzM119/TatWrfjHP/7BwYMHNcnro0ePBr2f3377jYceegibzUbfvn2ZMWOG5mGlU/WU9e+u/jOejo6Ozk2IIAg0bhdH/ZYx7P7PMXZvOMZve89xW594EnvURZJuHMOCIAoYYq0YYq1YE2K0es2IclY1ovguOPFedOI5acOx/zz4itjyBZAiTEhRFqRqZqRwk1oONyEG8hEmRLP+z5qOzvVi/vz5LF68GLfbTdu2bcsVh+KPRlZWFoMGDUKWZUwmU7EgpH8k+vXrx9GjR9m0adN1W3Ps2LGsX7+edevWXbc1b0ZOT5uG6+ChSp3TfGtzahbxqCiLMWPGkJiYyPPPP1+qLTMzk5SUFI4ePUr37t359ddfsVgs/N///R89evQgOTmZrl27ctdddzF37lyaNm3Kjz/+yOjRo9m0aZOmSCUIAh988AFvvfUW//73vwFVkWr79u1YrVbGjh3LuHHjGDp0KG63G5/Px/r162nfvn3QPRdVZFIUheTkZLZt20b9+vU5cuQIixcv5k9/+hMAK1asCGr8XLNmDWFhYVpb0ZhGTz75ZND7GTduHKNGjWLYsGHMnj37iq+tzo2B/q1SR0dH5ybGaJLolNyIZn+qyfblR9ix6lcOfn+KOx68hXrNo6t6e5elmBGlRUyxNkVW8OW5NQOK94JTy7uz8vHluYt5pWhzmkSkCDNiuBEpzIQYakQMMSCGFE8lfypYDLqKj47OVfLss8+W25Pk/Pnz3HXXXaXqv/32Wy1YaGURbC2fT5U8L+ky/3vXb9q06Q0XG6Nhw4aV7lUSUPy5ngQUgEqyZcuW67sRnTKJiIhg2LBhzJw5s5Tk9aBBgxBFkaZNm9KoUSMOHTpEmzZtaNOmDS1btmT06NHYbDZ27NjBwIEDtXEulwsovyJV586dmTp1KidOnKB///40bdr0snsuS5Gpfv36NGjQQDOUXA2Xu5/vv/9ek19/5JFHeOGFF656HZ3rh24s0dHR0fkDUC0uhD5/bU3mvnN8t/wwa2ak0bhdHEkDmlwzqeFriSAKGKqZMVQzYyayVLuiKChOH748F758N748N7I/DZQ92QXIdg+ywwtlHTgV0IwmollCMBsQLZKat6j5QJ1glhBNEoJJQjCJCEYJwSiqZaOIaJLAIOgKQDo6QYiJiblux1Ou51o6OlVNeTxAriXjx4+nXbt2pYLwBlMsCiCKIqIoIssy1apVC/rfa3kVqR566CE6derE119/zb333sv7779PQkJCqQCzAcpSZMrMzPzdSluXux8ILrWtc2OjG0t0dHR0/kA0TIyl7q1R7NmQRep/jnEs/Rwd7m1Im7vrI/2BYn4IgoBgNSBaDRhrXP7LjSIrKE4vPrtXNZ7YvcgF/tRvTFGcXmSnD9nlxXfJhcflQ3GpdcWOA11xYxQaUQwiglEESSgsBy5JAKOIIIkIBgFB8veTBJBEBFFAMPjzkqC2if4+IiAKqkdMkRTRP170G2yEIv0CeSHQ1/+lrWg/gcKyPxVKlLU6HR0dHR0dIDo6mkGDBvHhhx8yYsQIrX7FihU8+uij/Pbbb2RkZASVdI6IiCA+Pp4VK1YwcOBAFEVh3759tG7dutyKVBkZGTRq1IhnnnmGrKws9u3bx7hx43jppZeYN28eTz75JAD79u0jNzeXXr168corrzB06FDCwsI4efIkRqMx6NxGoxGPx1Nme0XuJykpiU8//ZSHH36YpUuXlms+naqnSowlFy5cYPDgwWRmZtKwYUOWL19OVFRUsT5paWmMGjWKvLw8JEli4sSJDB48uCq2q6Ojo3NTYTBK3HZfPM061eT7lb/ywxcZ/PLDaboOaUbdZlFXnuAPhiAKCCFGxBAjYL1i/5IoHhnZbzhR3D4Uj6ymbhnFo6ayp3hZ8fhQvAqKV0bxyuBPFY+sGmcC9R5ZNeZ4FZBlFJ9SMeNMVeE3nKjWE4obUYrWQxHDC8Hbg9QJxf8vSF+KTBikW1kGnWDVQhkFAQzRFmIfLa0UoqOjo6NTyN/+9jdmzZpVrK5+/fp07NiRvLw85s6di8US3Mt16dKljBo1iilTpuDxeHjwwQdp3bp1uRWpli9fzkcffYTRaKRmzZq89NJLCILA6tWrGT9+PG+++SYWi4WGDRsyY8YMmjZtGlSRKZiqzZNPPkliYiLt2rUrt4GjrPt59913eeihh3jzzTfp27dvuebSqXqqRA3n+eefJzo6mhdffJE33niDixcv8uabbxbrc/jwYQRBoGnTppw6dYr27dtz8OBBqlW7vDymroajo6OjU5zMn8/x3WeHyTvn5JZONUh6oCkhEaaq3pZOGSiKArKiGU4UXxEjiqygyGWk/nZkBUWhSF4BGVACfYvk8fdT/Osqalsg1eYpWqZoHwB/fdGxgT5qM0qRfLG2YnVF7r9ofcn+ZbQpwdoo3a/MeYL0lSLMVEtuXEanyuFmVsPR0dHR0dH5I3BDqeF8+eWXWnCmRx99lG7dupUylhTVwK5duzZxcXHk5ORc0Viio6Ojo1Ochq1iqdssitT/HGP3N8fI3HeeP/VtRELXOoh6cNMbDkHwH7sp/SOXjo6Ojo6Ojo7OdaJKDrCfOXOGWrVqAVCzZk3OnDlz2f4pKSm43W4aNw7+6868efPo0KEDHTp0ICcnp9L3q6Ojo3OzY/Cr5jz4Skeq1w9n26eHWfXmLs4ey6vqreno6NyAZGZm0rJly1L1r776Khs3brzs2EmTJjF9+vRrtbXL0rBhQ86dO1ehMVOnTiUhIYHExETatGnDjz/+eI12VzZbtmyhT58+ACxatIi//vWv130PRbl06RJz5szRypmZmVitVtq0aUOLFi14+umnkeXSimTXkmnTpl2xT9HXMcDw4cPLDPZZFgsXLtSUW0wmE61ataJNmza8+OKLFZpHR0fn5uaaeZbcfffdnD59ulT91KlTi5UF4fLKAdnZ2TzyyCMsXrwYUQxu23nyySe14D0dOnT4HbvW0dHR+WMTVTOUvuPbcGTXGb5f8Ssr3thFq6516NS3EeaQ8gUw09HR+d/l9ddfr+otaHi9XgyG3/dVdufOnXz11Vfs3r0bs9nMuXPncLvdlbTD64/P5wsae6GiBIwlo0eP1uoaN25MWloaXq+XHj168MUXX9C/f3+tvTLej2AoinqccNq0abx0nZRfHnvsMU3dpWHDhmzevJnY2NjrsraOjs6NwzUzllzuV4caNWqQnZ1NrVq1yM7OJi4uLmi/vLw87rvvPqZOnfq7NK91dHR0dAoRBIFbbqtJg5ax/Lgmg/QtJ/h1Tw5JDzThlo41dLUTHZ0biMlr93PgVOV6gLWoHcFr9185cK3P52PkyJHs2LGDOnXq8OWXXzJq1Cj69OnDgAEDWLduHRMmTCA0NJSkpCQyMjL46quvADhw4ADdunUjKyuL8ePH88wzz5S5zpIlS5g+fTqCIJCYmMhHH33E2rVrmTJlCm63m5iYGJYuXUqNGjWYNGkSR48eJSMjg/r16zNr1iyGDBnCyZMn6dy5MxUNxZednU1sbCxmsxmg2ANxamoqEyZMwGazERsby6JFi6hVqxa//vorTz/9NDk5OUiSxIoVK2jUqBHPP/8869evRxAEXn75ZQYPHqxJnsbGxpKenk779u35+OOPEQSB//znP4wfP56QkBC6dOlyxb2OGjWKn376CYfDwYABA5g8eTKgPswPHjyY//73vzz//PNEREQEfV8KCgoYO3Ys6enpeDweJk2aRN++fdm/fz+PPfYYbrcbWZZZtWoVr7zyCkePHqVNmzbcc889jBkzRtuHwWDg9ttv59dff2XRokV8/vnn2Gw2fD4fq1evZsSIEWRkZBASEsK8efNITEzU3rdff/2Vc+fO8fzzzzNy5EgA3n77bZYvX47L5aJfv35MnjyZzMxMevXqRadOnUhNTaVjx444HA7atGlDQkICjRs3Jjo6mvHjxwMwceJE4uLiaN269WVfwxdffJE1a9ZgMBjo2bMn06dPJycnh6effpqsrCwAZsyYQVJSUqmxCxYsYN++fcyYMQOA+fPnc+DAAcaNG0fv3r1p3749u3fvJiEhgSVLlhASElLmZ0hHR+fmoEqO4SQnJ2sSUIsXLw4aEdjtdtOvXz+GDRvGgAEDrvcWdXR0dP7wmK0Gug6+hQEvdiA8yszGhQf44p09nDthq+qt6ejo3AAcOXKEMWPGsH//fqpVq8aqVau0NqfTyVNPPcX69etJTU0tdQz60KFDfPPNN6SkpDB58mQ8Hk/QNfbv38+UKVPYtGkTe/fu5d133wWgS5cu/PDDD+zZs4cHH3yQt956Sxtz4MABNm7cyLJly5g8eTJdunRh//799OvXT3vgLS89e/bk+PHj3HLLLYwePZqtW7cC4PF4GDt2LCtXriQ1NZURI0YwceJEAIYOHcqYMWPYu3cvO3bsoFatWnz++eekpaWxd+9eNm7cyHPPPUd2djYAe/bsYcaMGRw4cICMjAy+//57nE4nI0eOZO3ataSmpgb1xi7J1KlT2bVrF/v27WPr1q3s27dPa4uJiWH37t385S9/KfN9mTp1Kj169CAlJYXNmzfz3HPPUVBQwNy5cxk3bhxpaWns2rWLunXr8sYbb2ieJG+//Xaxfdjtdr799ltatWoFwO7du1m5ciVbt27ltddeo23btuzbt49p06YxbNgwbdy+ffvYtGkTO3fu5PXXX+fUqVNs2LCBI0eOkJKSQlpaGqmpqWzbtg1QP3+jR49m//79LFy4EKvVSlpaGkuXLmXEiBEsWbIEAFmWNUnWy3H+/HlWr17N/v372bdvHy+//DIA48aN49lnn+Wnn35i1apVPPHEE0HHDxo0iLVr12qf5YULF2pSub/88gujR4/m4MGDREREMGfOnMt+hnR0dG4OqiTA64svvqjpcTdo0IDly5cDsGvXLubOncsHH3zA8uXL2bZtG+fPn2fRokWAeoazTZs2VbFlHR0dnT8scQ0ieOCFDhz8/hQ7vzjK8mk/0erOOnS8P14/mqOjU8WUxwPkWhEfH69972rfvj2ZmZla26FDh2jUqBHx8fEADBkyhHnz5mnt9913H2azGbPZTFxcHGfOnKFu3bql1ti0aRMDBw7UPDqio6MBOHHiBIMHDyY7Oxu3262tA+qPblarKgO+bds2Pv/8c23NqKiKyaOHhYWRmprKd999x+bNmxk8eDBvvPEGHTp0ID09nXvuuQdQvWxq1apFfn4+J0+epF+/fgCaHOr27dsZMmQIkiRRo0YN7rzzTn766SciIiLo2LGjdu9t2rQhMzOTsLAw4uPjadq0KQAPP/xwsdcvGMuXL2fevHl4vV6ys7M5cOAAiYmJAAwePBi4/PuyYcMG1qxZo8WTcTqdZGVl0blzZ6ZOncqJEyfo37+/tqeSBDxNBEGgb9++/PnPf2bRokXcc8892vu2fft2zajWo0cPzp8/T16e6hnVt29frFYrVquV7t27k5KSwvbt29mwYQNt27YFwGazceTIEerXr0+DBg3K9Cxv2LAhMTEx7NmzhzNnztC2bVtiYmLK9IwUBIHIyEgsFguPP/44ffr00WKbbNy4kQMHDmh98/LysNlshIWFFZsjLCyMHj168NVXX3Hrrbfi8Xho1aoVmZmZ1KtXT/NGefjhh5k5cya9e/cO+hnS0dG5eagSY0lMTAzffvttqfoOHTrwwQcfAOofmitZiHV0dHR0KgdRFEi4ow6N28bx45oM9m05wZFdZ+jcrzHN/1QLQVfN0dH5nyNwNAVAkiQcDsdVj/V6vRVae+zYsUyYMIHk5GTtKEuA0NDQCs11JSRJolu3bnTr1o1WrVqxePFi2rdvT0JCAv/f3p2HVVWu/x9/b2YQBQTNlAwpQ0QQHHI2h1JTUjOygzmXU5apJwtPx6J+6deTNhw1M02lQTOnnEpPqZFaehQcyAE1kVBTUlQUFZnW7w9kH5DZkA36eV0X13ZNz7rXvRfDvn2eZ23fvj3PvpcvXy51+381FwDHjx9n+vTp7Nq1Czc3NwYPHkxqaqp5e0lyYhgGK1aswMfHJ896X19fWrRowbfffkv37t355JNP8Pb2znd8Tk+Tm5X0/bi5kGEymTAMg4kTJzJixIg82+Lj44tt9/nnnyciIoIzZ86Ye3i4u7tz4cKFPPudP38eDw8PbGxs2LlzJ5s2bWL58uXMmjWLzZs3k5WVxY4dO8yFr+LOOWXKFBo0aGCe06SoayvoHrpTWFtbm3sXAfztb38rcgLcsp5zJjQ0lAMHDvDUU08RGxvLV199Zd527tw5fH19OXnyZJ7vvxzh4eE4OzvzyiuvMHjwYH766SdcXFwwDIP333+fzp07F3num6+ldevW/PLLL2V2bVJxWGQYjoiIVEwOzrY80s+HvhOb41LDic2fx7JiWrSemiMiefj4+BAXF2fubfL111/fUjudOnVi2bJlJCUlAdkfbAGSk5OpU6cOgHnodkHat2/P4sWLAVi/fn2+D8rFOXz4MEePHjUv7927l/vvvx8fHx/Onj1r/qCbnp7OgQMHqFq1Kp6enqxatQqA69evc/XqVdq1a8fXX39NZmYmZ8+eZcuWLTz88MOFnrdBgwbEx8dz7NgxgDwf9Apy6dIlqlSpgouLC4mJiaxfv77A/Yp6X7p27crMmTPN87rs2bMHgLi4OLy9vRkzZgy9evUiJiaGqlWr3lJhqF27dixatAjIfjKNh4cH1apVA2D16tWkpqaSlJREZGQkzZs3p2vXrixYsICUlOzhn6dOneLPP/8ssG1bW9s8w7mefPJJNmzYwK5du+jatSsA9evX548//uDQoUMA/P777+zbt4/AwEBSUlJITk6me/fufPDBB+zbtw/IHoo1c+ZMc7sFFYRytGjRghMnTrB48WJCQ0PN6xMSEsz3yuLFi2nbtm2h99CdImdYVM5XcU8KKsnTjEoiIyODM2fOsGvXLmJiYhg3bhw//PADV69eNe+zfPlynnjiiQILJQWZNm0ae/fu5cMPP2TkyJHF7n/ztahQcudSsURERPKpUbcqfSY04dHBvlxKSmXZ1Ch+XBTLtZTK+5QIESk7jo6OzJ492zyxZdWqVXFxcSl1O35+frz++us88sgjNG7cmPHjxwPZ//P79NNP07Rp0yKfQvLmm2+yZcsW/Pz8WLlyJXXr1i3V+VNSUhg0aBANGzYkICCAgwcPEh4ejp2dHcuXL+e1116jcePGBAYGmj8QffHFF8yYMYOAgABat27NmTNnePLJJwkICKBx48Z06tSJd999l1q1ahV6XgcHB+bOnUuPHj1o0qRJvocdRERE4Onpaf5yd3cnKCiIBg0a0K9fvwInIIWi35dJkyaRnp5OQEAAfn5+TJo0Ccge3tOoUSMCAwPZv38/AwcOxN3dnTZt2tCoUSMmTJhQ4nyGh4cTHR1NQEAAYWFheQpdAQEBdOzYkZYtWzJp0iRq165Nly5d6NevH61atcLf35+QkJBCizTDhw8nICCAZ599FgA7Ozs6duxI3759zU8Asre358svv2TIkCEEBu37XEoAACAASURBVAYSEhLCp59+iouLC5cvXyY4OJiAgADatm3L+++/D8CMGTOIiooiICCAhg0bMmfOnCKvsW/fvrRp0ybPkC8fHx8++ugjfH19uXDhAqNGjSryHrpTJScn4+Pjw+HDh4Hs3h/z5s0jLCzMPEHvs88+y5UrV+jRoweNGzemUaNG5qJe7kd/R0VF0aFDByD7vhowYABt2rRhwIABdOnShVOnThEYGMi+fft45JFHWLt2rTmOJUuWEBoaSnx8PJ06dSIgIIDOnTsXO6dRq1atOHXqlHm5d+/e5l5mOcPZbr4WwDxkyzAMJkyYQKNGjfD397/lIrJUHCajtNOGV3DNmjUjKirK0mGIiNwxrl/LYNe3x4nZfBI7B2ta9vKmYbs6WGlojshfVtDfLYcOHcLX19dCEZVczrwOhmEwevRo6tevz7hx4ywd1l2vIr4vuYc9lJWsrCyaNGnCsmXLCp1n5XYIDg5m3Lhx5qEa8fHxBAcHs3///nKLIbetS49w7kTZTszucZ8z7fo+VOQ+Nw/DmThxovmpTG+88QYvv/wyERERbNiwAcguKOT0IFqxYgUbNmxg3rx5QHaRxcXFBS8vL6KiovDw8CAqKopXXnnFPAxv7dq1bNu2DUdHx3w5X758OYsWLeKbb77hjz/+oFmzZpw4cYLevXsTEhLCoEGDWLBgAWvWrGHVqlX5huHkPOFr1apVLF261Nxb7fz581SvXp1r167RvHlzfvrpJ9zd3fNcS+5rW7FiBXPmzGHDhg2cO3eO5s2b89///ldz1VQChf3eVc8SEREpkr2jDW1D6vPMP5vjcZ8zP311hK/f2Un8r+dK/ZhOEblzzJs3z/wo1+Tk5HzzTohl3A3vy8GDB3nwwQfp3LlzuRVKLl68yEMPPYSjo2Oxc1rcDW4ehpMzyfBjjz2Gv78/o0ePNs9FeTN/f39++OEHXnvtNbZu3VqiXmm5J3a+WY8ePfj555+5dOkSS5cu5amnnsLa2prt27fTr18/AAYMGMC2bdsKPH7ChAk89NBD9OvXj9dee828fsaMGTRu3JiWLVty4sSJPEP2ClLYRM9SeVlkglcREal83Gs702tsEMd2n2XHqmN8+1EMdXxcad3nQWreX83S4YlIORs3blyJeywkJSUV+AFz06ZNuLu7l2lcBZ0rMzMTwDxc43ae39JK876Ul9wT9JaFhg0bEhcXV6ZtFsfV1ZUjR47kW+/l5WWxXiVAsT1AyltWVhaHDh3CycmJCxcuFPgUrIceeojdu3fz3Xff8c9//pPOnTvzxhtvYGNjQ1ZWFkCeCYyh6ImEHR0d6datG9988w1LliwxD7EqqWnTphESEsLMmTMZOnQo0dHRREZGsnHjRrZv346TkxMdOnTIF5Pc+VQsERGREjOZTDzYtCb1GntwYOsfRH13nGX/F0X95vfQspc31TwK/l8fEbm7ubu7FzlxZmU9l4jk9cEHH+Dr68uUKVMYMmQI27dvx9bW1jxBr62tLX/88QfVq1enf//+uLq6mnugeHl5ER0dzeOPP25+BHVJhYaGEhYWxqVLl2jVqhWQ/ZSaJUuWMGDAABYtWkS7du2KbOPFF19kwYIF/Oc//yE1NRU3NzecnJyIjY1lx44d5v1yX0tu7dq145NPPmHQoEGcP3+eLVu2MG3atFJdh1QsKpaIiEipWdtYEdDRkwYta7HnhwT2/pDAsd1/4v+IJ826e+HgbFt8IyIiIlIp5UxymqNbt24MGTKETz/9lJ07d1K1alXat2/PO++8w1tvvWWeoLdJkyYMHDiQCRMmYGVlha2tLR9//DGQPWHzc889x6RJk8yTu5bUY489xsCBA3nuuefMj3KeOXMmQ4YMYdq0adSoUYOFCxcW2YbJZOKf//wn7777Lt999x1z5szB19cXHx8fWrZsad4v97XkPP0Jsp/QtH37dho3bozJZCp2omep+DTBq4iI/GVXLl5n59o4Dv1yGlsHG5p2u5+Ajp7Y2FkXf7DIXawyT/AqIiJyJyjs9656loiIyF9WxdWejgN8Ceh8Hzu+Ocb2b47xa+RJmgfXw6dlLaytNZ+4iIiIiFQe+utVRETKjHttZ3qMbkzv8UE4VbPjxy9i+XLSdmJ+PElGWqalwxMRERERKREVS0REpMzVeciNkLBmBL/YmKpuDmz9+gifv/4Lu//zO2nXMiwdnogUIz4+nkaNGuVb/8Ybb7Bx48Yijw0PD2f69Om3K7QieXl5ce7cuRLtm5SURGBgIIGBgdSqVYs6deqYl48cOVLg9UPJcgAQGRlJcHAwABEREbz44oslv5Db4OLFi8yePdu8HB8fj6OjI4GBgTRs2JCRI0ean0RSXqZMmVLsPrnzmGPw4MEsX768VOdauHCh+f21s7PD39+fwMBAwsLCStWOiNw9NAxHRERuC5PJxP2N3KnrV53Tv10kav3vbP/mGLv/8zv+HTxp3Ok+TQQrUsm8/fbblg7BLCMjAxubW/9TNvdTc8LDw3F2duaVV14BsgsJhSksB5mZmfkeTVwWyqrdnGLJCy+8YF73wAMPsHfvXjIyMujUqROrVq2iT58+5u1/NceFMQwDwzCYMmUK//jHP8q8/YIMGTKEIUOGANlFtR9//BEPD49yObeIVE4qloiIyG1lMpmoXd+NnvXd+PP3S0Sv/52o7+LZu+kEfu1qE/RoXaq42ls6TJGKaX0YnPm1bNus5Q+PTy12t8zMTIYNG8Yvv/xCnTp1WL16NaNGjSI4OJiQkBC+++47xo8fT5UqVWjTpg1xcXGsW7cOgIMHD9KhQwcSEhIYO3YsY8aMKfQ8n3/+OdOnT8dkMhEQEMAXX3zB2rVreeedd0hLS8Pd3Z1FixZxzz33EB4ezrFjx4iLi6Nu3brMmjWL0NBQTp06RatWrSjL5xYUdP2Ojo4MHjzYnAMvLy+eeeYZfvjhB1599VVcXV0ZO3YsTk5OtG3btthzjBo1il27dnHt2jVCQkJ46623APK1W61atQJzfeXKFV566SX2799Peno64eHh9OrViwMHDjBkyBDS0tLIyspixYoVTJo0iWPHjhEYGMhjjz3G6NGjzXHY2NjQunVrfvvtNyIiIli5ciUpKSlkZmbyzTffMHToUOLi4nBycmLu3LkEBASY34vffvuNc+fO8eqrrzJs2DAApk2bxtKlS7l+/TpPPvkkb731FvHx8XTt2pUWLVoQHR3Nww8/bH6iip+fHw888ADVq1dn7NixALz++uvUrFmTxo0bF5nDsLAw1qxZg42NDV26dGH69OmcPXuWkSNHkpCQAMCHH35ImzZt8h27YMECYmJi+PDDDwGYN28eBw8e5OWXX6Zbt240bdqU3bt34+fnx+eff46TkxPR0dGMHz+elJQUPDw8iIiI4N577y3BHSUilY2KJSIiUm5q3l+Nx0f6k/RHCrv/8zsxm0/ya+RJGrS6l4AOnrjXcbZ0iCJyw9GjR/nqq6+YN28effv2ZcWKFeZtqampjBgxgi1btlCvXj1CQ0PzHBsbG8uPP/7I5cuX8fHxYdSoUdja5u9JduDAAd555x1++eUXPDw8OH/+PABt27Zlx44dmEwmPv30U959913ee+89ILsQs23bNhwdHRkzZgxt27bljTfe4Ntvv2X+/Pm39fr79++fbz93d3d2795Namoq9evXZ/PmzTz44IM888wzxZ5j8uTJVK9enczMTDp37kxMTAwBAQEFtltQridPnkynTp1YsGABFy9e5OGHH+bRRx9lzpw5vPzyyzz77LOkpaWRmZnJ1KlT2b9/v7k3Te7eM1evXmXTpk28/fbbJCYmsnv3bmJiYqhevTovvfQSQUFBrFq1is2bNzNw4EBzGzExMezYsYMrV64QFBREjx492L9/P0ePHmXnzp0YhkHPnj3ZsmULdevW5ejRo3z22Wfmx7AuW7YsTzx9+vRh7NixZGVlsWTJEnbu3MmvvxZeLExKSuKbb74hNjYWk8nExYsXAXj55ZcZN24cbdu2JSEhga5du3Lo0KF8x/ft25fJkyczbdo0bG1tWbhwIZ988gkAhw8fZv78+bRp04ahQ4cye/ZsXn75ZV566SVWr15NjRo1+Prrr3n99ddZsGBBse+1iFQ+KpaIiEi5c6/tzGND/Hg42Js93//Ooe2nObj1D2p5V8OvXR0ebFpTjx0WgRL1ALld6tWrR2BgIABNmzbN8+E6NjYWb29v6tWrB0BoaChz5841b+/Rowf29vbY29tTs2ZNEhMT8fT0zHeOzZs38/TTT5uHQ1SvXh2AkydP8swzz3D69GnS0tLM5wHo2bMnjo6OAGzZsoWVK1eaz+nm5lYu159bTlEkNjaWevXqUb9+fQD69++fJycFWbp0KXPnziUjI4PTp09z8OBBc7Ekd7uF5fr7779nzZo15jliUlNTSUhIoFWrVkyePJmTJ0/Sp08fc0w3y+lpYjKZ6NWrF48//jgRERE89thj5vdi27Zt5kJZp06dSEpK4tKlSwD06tULR0dHHB0d6dixIzt37mTbtm18//33BAUFAZCSksLRo0epW7cu999/v7lQcjMvLy/c3d3Zs2cPiYmJBAUF4e7ujslkKnB/k8mEi4sLDg4OPPfccwQHB5vnNtm4cSMHDx4073vp0iVSUlJwds5bkHd2dqZTp06sW7cOX19f0tPT8ff3Jz4+nvvuu8/cG6V///7MmDGDbt26sX//fh577DEgu/eRepWI3LlULBEREYtxqeFIh2cb0KKXN4d3nOHA1j/Y9Nkhti07ykMtauHXrjbutdXbRMQS7O3/NzzO2tqaa9eu3fKxGRmlm9j5pZdeYvz48fTs2ZPIyEjCw8PN26pUqVKqtm5VSa//VuM5fvw406dPZ9euXbi5uTF48GBSU1NL1a5hGKxYsQIfH5886319fWnRogXffvst3bt355NPPsHb2zvf8TlzltyspNd0cyHDZDJhGAYTJ05kxIgRebbFx8cX2+7zzz9PREQEZ86cYejQoUB2D5sLFy7k2e/8+fN4eHhgY2PDzp072bRpE8uXL2fWrFls3ryZrKwsduzYgYODQ7HX8PzzzzNlyhQaNGhgntOkqGvz8/Nj+/btxbYrIpWfnoYjIiIW5+hsR+CjdekX3oLe44Ko6+fOga2nWPL2TlZOi+bwjtN69LBIBeLj40NcXJy5t8XXX399S+106tSJZcuWkZSUBGAehpOcnEydOnUA+Oyzzwo9vn379ixevBiA9evX5/tQXZ4aNGhAfHw8x44dA+Crr74qcv9Lly5RpUoVXFxcSExMZP369QXuV1Suu3btysyZM81ztezZsweAuLg4vL29GTNmDL169SImJoaqVaty+fLlUl9Xu3btWLRoEZD9ZBoPDw+qVasGwOrVq0lNTSUpKYnIyEiaN29O165dWbBgASkpKQCcOnWKP//8s8C2bW1tSU9PNy8/+eSTbNiwgV27dtG1a1cA6tevzx9//GEeRvP777+zb98+AgMDSUlJITk5me7du/PBBx+wb98+ALp06cLMmTPN7RZUEMrRokULTpw4weLFi/MMcUpISDAXRRYvXkzbtm3x8fHh7Nmz5vXp6ekcOHCgFNkUkcpEPUtERKTCMJlM1PFxo46PG9cu1yd2+xkObDvFxohDbF16FJ+WtWjQ8l487nMutGu2iNx+jo6OzJ49m27dulGlShWaN29+S+34+fnx+uuv88gjj2BtbU1QUBARERGEh4fz9NNP4+bmRqdOnTh+/HiBx7/55puEhobi5+dH69atqVu37l+5rL/EwcGBuXPn0qNHD5ycnGjXrl2e4kRERASrVq0yL+/YsYOgoCAaNGiQZ8jHzYrK9aRJkxg7diwBAQFkZWVRr1491q1bx9KlS/niiy+wtbWlVq1a/OMf/6B69eq0adOGRo0a8fjjj+eZ4LUo4eHhDB06lICAAJycnPIUrwICAujYsSPnzp1j0qRJ1K5dm9q1a3Po0CFatWoFZA91+fLLLwt8os/w4cMJCAigSZMmLFq0CDs7Ozp27Iirq6t5f3t7e7788kuGDBlCamoqtra2fPrpp7i4uHD69Gl69epFamoqhmHw/vvvAzBjxgxGjx5NQEAAGRkZtG/fnjlz5hR6jX379mXv3r15hnH5+Pjw0UcfMXToUBo2bMioUaOws7Nj+fLljBkzhuTkZDIyMhg7dix+fn4lyqWIVC4moyynDa8AmjVrRlRUlKXDEBGRMmIYBqeOXOTA1lPE7TlLVqZBNQ8HvINq8kBQDe7xqobJSoUTqZwK+rvl0KFD+Pr6WiiiksuZA8IwDEaPHk39+vUZN26cpcO6I1XEXN/8uOWykJWVRZMmTVi2bFmh86zcDsHBwYwbN47OnTsD2UOGgoOD2b9/f7nFICKWU9jvXfUsERGRCs1kMuHp44anjxvXUtI4vu8cx3afJWbzCfb+kEAVV3u8g2rwQFAN7n3QFSsVTkTKxbx58/jss89IS0sjKCgo3xwVUnbuhlwfPHiQ4OBgnnzyyXIrlOQ8Qahx48bmQomISA71LBERkUrp+tV04n9N4tjuP0k4eJ7M9Cwcq9riHViDB4JqUtvHFWtrTc0lFVtl7llSGklJSQV+GN20aRPu7u63/VyZmdlzHt08FOR2nF9ERCoX9SwREZE7ir2TLT4tauHTohZpqRn8vj+JuD1nObwzkQNb/8DOwZra9V3Nc6B41HHWcB0RC3F3dy9yks3Kei4REblzqVgiIiKVnp2DDfWb3UP9ZveQkZZJwsHzJBxI4uThC8T/mv2UDYcqttR+yBXPG8UTt1pOmiRWRERERApkkWLJ+fPneeaZZ4iPj8fLy4ulS5fmmX06t0uXLtGwYUN69+7NrFmzyjlSERGpbGzsrPEOrIF3YA0AUi6kcurwBU4eucjJ2PPE7TkLgFM1u+xeJw+5UtOrGtVrV9GwHREREREBLFQsmTp1Kp07dyYsLIypU6cydepU/vWvfxW476RJk2jfvn05RygiIncKZzcHfFrei0/LezEMg0vnUjl15EJ2AeXwBY7uSgTAysaERx1nPOpWpWbdqtSoW5XqtatgY5v/cZciIiIicmezSLFk9erVREZGAjBo0CA6dOhQYLEkOjqaxMREunXrpklbRUTkLzOZTLjUcMSlhiMN29TGMAySz17jbMJlzv5+mbMnLnMs+k8Obv0DACsrE261q+Qpnrje44RTNTsN4ZE7mslkYvz48bz33nsATJ8+nZSUFMLDw/9y24MHDyY4OJiQkJC/3NbNQkNDOXDgAEOGDGHfvn389NNPuLi4kJqaSmhoKG+++WaRx69Zs4aDBw8SFhZW6KNxcz9WNioqis8//5wZM2aU+bWIiIhlWaRYkpiYyL333gtArVq1SExMzLdPVlYWf//73/nyyy/ZuHFjke3NnTuXuXPnAnD27NmyD1hERO5IJpMJ15pOuNZ0on6zewAwDIPLSamcTbjMnwmXOZdwmeMx5zj0y2nzcbYO1tnH3eOEa03H7Nd7stuxc9R0YFL52dvbs3LlSiZOnIiHh4elwzHLyMjAxqbg77EzZ86wa9cufvvtNyC7KDNt2jRCQkJITU2lYcOGDBw4kHr16hXafs+ePenZs2eJ42nWrBnNmjUr3UWIiEilcNv+onv00Uc5c+ZMvvWTJ0/Os2wymQr837nZs2fTvXt3PD09iz3X8OHDGT58OIB+YYmIyF9iMpmo5uFINQ9HHmhSE8guoKRcuM6FM1e4mHiNi39eJTnxKonHkzkalQjG/453qmaHSw1HnN3scXZzoIqbPVVvvDq72eNU1U5P5ZEKz8bGhuHDh/PBBx/k+9vt5p4hzs7OpKSkEBkZyZtvvomrqyu//vorffv2xd/fn3//+99cu3aNVatW8cADDwCwceNGpk6dyqVLl3j//fcJDg4mMzOTsLAwIiMjuX79OqNHj2bEiBFERkYyadIk3NzciI2NJSYmhlGjRhEVFYWNjQ3vv/8+HTt2pEuXLpw6dYrAwEBmzpyZJ+bU1FQAqlSpAoCXlxdRUVF4eHgQFRXFK6+8QmRkJBEREURFReWbJy86OpqhQ4cC0KVLF/P6yMhIpk+fzrp16wgPDychIYG4uDgSEhIYO3YsY8aMAeD//b//x5dffkmNGjW47777aNq0Ka+88gozZsxgzpw52NjY0LBhQ5YsWVJWb6GIiPxFt61YUlRvkHvuuYfTp09z7733cvr0aWrWrJlvn+3bt7N161Zmz55NSkoKaWlpODs7M3Xq1NsVsoiISIFMJhNVqztQtboDdRvm3ZaRnkny2Wsk3yiiXEy8SvLZayT+fpm4vefIzMjKs7+VtYkqrtmFE2dXexyr2uFY1RYH5+xXx1yv9k42Kqzc5f6181/Eno8t0zYbVG/Aaw+/Vux+o0ePJiAggFdffbXEbe/bt49Dhw5RvXp1vL29ef7559m5cyf//ve/mTlzJh9++CGQPZRl586dHDt2jI4dO/Lbb7/x+eef4+Liwq5du7h+/Tpt2rQxFyZ2797N/v37qVevHu+99x4mk4lff/2V2NhYunTpwpEjR1izZg3BwcHmxwbPnz+fCRMm8M477/Dbb78xZsyYAv/mLIkhQ4Ywa9Ys2rdvz4QJEwrdLzY2lh9//JHLly/j4+PDqFGj2Lt3LytWrGDfvn2kp6fTpEkTmjZtCmTP43f8+HHs7e25ePHiLcUmIiK3h0X6Cvfs2ZPPPvuMsLAwPvvsM3r16pVvn0WLFpn/nVPlV6FEREQqGhtba9xrO+Ne2znfNsMwSE1JJ+XCdVIupN54vU7KxVRSzl8n8ffLpF5OIy01s8C2TVYmHKrY4Fg1u3Bi72SLnaM19o43vd603tbeGhu77FdrGz3hR25NtWrVGDhwIDNmzMDR0bFExzRv3tw81PqBBx4wFzv8/f358ccfzfv17dsXKysr6tevj7e3N7GxsXz//ffExMSwfPlyAJKTkzl69Ch2dnY8/PDD5uEz27Zt46WXXgKgQYMG3H///Rw5coRq1arliydnGE5KSgqdO3fml19+oXXr1qXKw8WLF7l48aL5gQMDBgxg/fr1Be7bo0cP7O3tsbe3p2bNmiQmJvLzzz/Tq1cvHBwccHBw4IknnjDvHxAQwLPPPkvv3r3p3bt3qeISEZHbyyLFkrCwMPr27cv8+fO5//77Wbp0KQBRUVHMmTOHTz/91BJhiYiIlCmTyXSj54gdNepWLXS/zPQsrqWkcy0ljdTL2a/Xcl5T0km9nE7qlXRSLqRy/VQGadeyvwyj0CbNrKxM2NhnF06yiyhW2f+2s8ba1gqbnFcbK6xts79scr/mrLe2wsrGdNOrFdY2JqysrbCyNmFtY8Jklb3NZGXCyvrGl5UJU86rJsYtlZL0ALmdxo4dS5MmTRgyZIh5nY2NDVlZ2T2msrKySEtLM2+zt7c3/9vKysq8bGVlRUZGhnnbzfeByWTCMAxmzpxJ165d82yLjIw0D5+5Vc7OznTo0IFt27bRunXrPNeQM0SnLOS+fmtr6zzXXJBvv/2WLVu2sHbtWiZPnsyvv/5a6JwsIiJSvizy09jd3Z1NmzblW9+sWbMCCyWDBw9m8ODB5RCZiIhI+bO2tboxx4l98TvfYBgG6dczSbuWwfWr2cWT69cySEvNION6FunXM7O/0jLJKODfqVfSyczIIiM9i8z0/71mpmeRlVWCKswtMlnlKp6YspdzvvItW5kw5awzmTBZ5cx1lrPuxoduU3ZRCNP/PoTnbIf/HQfkOebG5puWc44HZ1d7Wj354G3LRWVQvXp1839w5czZ4eXlRXR0NH379mXNmjWkp6eXut1ly5YxaNAgjh8/TlxcHD4+PnTt2pWPP/6YTp06YWtry5EjR6hTp06+Y9u1a8eiRYvo1KkTR44cISEhAR8fH06fPl3AmbJlZGTw3//+19wjJecaHn/8cVasWFFkrK6urri6urJt2zbatm2bp/dzSbRp04YRI0YwceJEMjIyWLduHcOHDycrK4sTJ07QsWNH2rZty5IlS0hJScHV1bVU7YuIyO2h0rWIiEglZDKZsHOwwc7BBme3sm07K/NG8SQji4y0LLIys8jMMMjKzCIr08j+d0YWmZlZZGUYeV8zDYwsg6zMG19Z2cflWZdpkGVk72dkkb3NvJy9LivLwMhZZ/C/VyN7O8aN7Te2mQs8udcbOcuY1+Us39iVnIWcfTBuzNdrGLjUKNnQkzvd3//+9zwTng4bNoxevXrRuHFjunXrdku9PurWrcvDDz/MpUuXmDNnDg4ODjz//PPEx8fTpEkTDMOgRo0arFq1Kt+xL7zwAqNGjcLf3x8bGxsiIiLy9OjILWfOkrS0NDp37kyfPn0AePPNN3nuueeYNGkSHTp0KDbehQsXMnToUEwmU54JXkuiefPm9OzZk4CAAO655x78/f1xcXEhMzOT/v37k5ycjGEYjBkzRoUSEZEKxGQYJenEW3k0a9aMqKgoS4chIiIiUqyC/m45dOgQvr6+FopIboeUlBScnZ25evUq7du3Z+7cuTRp0sTSYYmICIX/3lXPEhERERGR22j48OEcPHiQ1NRUBg0apEKJiEgloGKJiIiIiMhttHjxYkuHICIipaTnCYqIiIhUMHfYKGkREZEKqajftyqWiIiIiFQgDg4OJCUlqWAiIiJyGxmGQVJSEg4ODgVu1zAcERERkQrE09OTkydPcvbsWUuHIiIickdzcHDA09OzwG0qloiIiIhUILa2ttSrV8/SYYiIiNzVNAxHRERERERERCQXFUtERERERERERHIxGXfY7GEeHh54eXmZl5OTk3FxcSnz85w9e5YaNWoUeI7ilouKq6h4S3Itpb3e8sjPzecpST4qSn5u9ZiS0D1UtNLcQxU5P7d6TEncjnuouFgr6z1Umb/HbvWYkijve6ik13E33UPx8fGcO3euzGMXERGRv8i4ww0bNuy2czqzXQAACAxJREFUtNu0adNCz1HcclFxFRVvSa6ltNdbHvm5+TwlyUdFyc+tHlMSuoeKVpp7qCLn51aPKYnbcQ8VF2tlvYcq8/fYrR5TEuV9D5X0Ou7me0hEREQqBuvw8PBwSxdsbjcfH58yb3Pu3LkMHz680HMUt1xUXEXFW5JrKe31lkd+bj5PSfJRUfJzq8cUR/dQ0Up7D1Xk/NzqMcW5XfdQcbFW1nuoMn+P3eoxxbHEPVTS67ib7yERERGxvDtuGE55adasGVFRUZYOo8JSfoqnHBVN+SmeclQ05ad4ylHRlB8REZG7113Rs+R2adq0qaVDqNCUn+IpR0VTfoqnHBVN+SmeclQ05UdEROTupJ4lIiIiIiIiIiK56NHBIiIiIiIiIiK5qFgiIiIiIiIiIpKLiiUiIiIiIiIiIrmoWFJGIiMjadeuHSNHjiQyMtLS4VRIV65coVmzZqxbt87SoVQ4hw4dYuTIkYSEhPDxxx9bOpwKadWqVQwbNoxnnnmG77//3tLhVDhxcXE899xzhISEWDqUCuvKlSsMGjSIYcOGsWjRIkuHU6HpfiqefiaJiIjc2VQsKcLQoUOpWbMmjRo1yrN+w4YN+Pj48OCDDzJ16lQATCYTzs7OpKam4unpaYlwy11p8gPwr3/9i759+5Z3mBZTmvz4+voyZ84cli5dys8//2yJcC2iNDnq3bs38+bNY86cOXz99deWCLfclSY/3t7ezJ8/3xJhWlRpcrRy5UpCQkKYN28ea9assUS45aK0P5sLcqffT2WRo7vxZ5KIiMhdxZBC/fTTT0Z0dLTh5+dnXpeRkWF4e3sbx44dM65fv24EBAQYBw4cMDIzMw3DMIwzZ84Y/fr1s1TI5ao0+fn++++Nr776yli4cKGxdu1aC0ZdfkqTH8MwjNWrVxvdunUzFi1aZKmQy11pc2QYhjF+/HgjOjraEuGWu1vJz1NPPWWJUC2mNDmaMmWKsWfPHsMwDCM0NNRSId92pclJTEyM0aNHjzxfiYmJ5uPu1PupLHN0N/1MEhERuZvYWLpYU5G1b9+e+Pj4POt27tzJgw8+iLe3NwB/+9vfWL16NQ0bNgTAzc2N69evl3eoFlGa/KSkpHDlyhUOHjyIo6Mj3bt3x8rqzu7YVNr7p2fPnvTs2ZMePXrQr18/C0Rc/kqTI19fX8LCwnj88cdp0qSJBaItf7fyM+huU5oceXp6cvLkSQIDA8nKyrJAtOWjNDmZOHHiXTk0sixyZBjGXfczSURE5G5yZ39avQ1OnTrFfffdZ1729PTk1KlTrFy5khEjRjBgwABefPFFC0ZoWYXlZ/LkyXz44Yf069ePYcOG3fGFksIUlp/IyEjGjBnDiBEj6N69uwUjtLzCcjRz5kw2btzI8uXLmTNnjgUjtKzC8pOUlMTIkSPZs2cP//d//2fBCC2vsBz16dOHFStWMGrUKJ544gkLRlj+CstJYe7G+6m0OdLPJBERkTubepaUkT59+tCnTx9Lh1HhDR482NIhVEgdOnSgQ4cOlg6jQhszZgxjxoyxdBgVlru7uz6wFaNKlSosXLjQ0mFUCrqfiqefSSIiIne2u/O/9/+COnXqcOLECfPyyZMnqVOnjgUjqliUn6IpP8VTjoqm/BRPOcpPOSmeciQiIiK5qVhSSs2bN+fo0aMcP36ctLQ0lixZQs+ePS0dVoWh/BRN+SmeclQ05ad4ylF+yknxlCMRERHJTcWSIoSGhtKqVSsOHz6Mp6cn8+fPx8bGhlmzZtG1a1d8fX3p27cvfn5+lg7VIpSfoik/xVOOiqb8FE85yk85KZ5yJCIiIsUxGYZhWDoIEREREREREZGKQj1LRERERERERERyUbFERERERERERCQXFUtERERERERERHJRsUREREREREREJBcVS0REREREREREclGxREREREREREQkFxVLRERu8PLy4ty5c395HxERERERqdxULBERERERERERyUXFEhG5K/Xu3ZumTZvi5+fH3Llz82yLj4+nQYMGPPvss/j6+hISEsLVq1fN22fOnEmTJk3w9/cnNjYWgJ07d9KqVSuCgoJo3bo1hw8fLtfrERERERGRsqNiiYjclRYsWEB0dDRRUVHMmDGDpKSkPNsPHz7MCy+8wKFDh6hWrRqzZ882b/Pw8GD37t2MGjWK6dOnA9CgQQO2bt3Knj17ePvtt/nHP/5RrtcjIiIiIiJlR8USEbkrzZgxg8aNG9OyZUtOnDjB0aNH82y/7777aNOmDQD9+/dn27Zt5m19+vQBoGnTpsTHxwOQnJzM008/TaNGjRg3bhwHDhwonwsREREREZEyp2KJiNx1IiMj2bhxI9u3b2ffvn0EBQWRmpqaZx+TyVTosr29PQDW1tZkZGQAMGnSJDp27Mj+/ftZu3ZtvvZERERERKTyULFERO46ycnJuLm54eTkRGxsLDt27Mi3T0JCAtu3bwdg8eLFtG3bttg269SpA0BERESZxywiIiIiIuVHxRIRuet069aNjIwMfH19CQsLo2XLlvn28fHx4aOPPsLX15cLFy4watSoItt89dVXmThxIkFBQebeJiIiIiIiUjmZDMMwLB2EiEhFEh8fT3BwMPv377d0KCIiIiIiYgHqWSIiIiIiIiIikot6loiIiIiIiIiI5KKeJSIiIiIiIiIiuahYIiIiIiIiIiKSi4olIiIiIiIiIiK5qFgiIiIiIiIiIpKLiiUiIiIiIiIiIrmoWCIiIiIiIiIiksv/B/LwAAsQyRQ5AAAAAElFTkSuQmCC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323528" y="297232"/>
              <a:ext cx="2681685" cy="2771728"/>
              <a:chOff x="612775" y="47672"/>
              <a:chExt cx="2681685" cy="2771728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612775" y="318710"/>
                <a:ext cx="2681685" cy="2500690"/>
                <a:chOff x="612775" y="318710"/>
                <a:chExt cx="2681685" cy="2500690"/>
              </a:xfrm>
            </p:grpSpPr>
            <p:pic>
              <p:nvPicPr>
                <p:cNvPr id="2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9748" b="1687"/>
                <a:stretch/>
              </p:blipFill>
              <p:spPr bwMode="auto">
                <a:xfrm>
                  <a:off x="612775" y="318710"/>
                  <a:ext cx="2681685" cy="2499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" name="Forme libre 11"/>
                <p:cNvSpPr/>
                <p:nvPr/>
              </p:nvSpPr>
              <p:spPr>
                <a:xfrm>
                  <a:off x="2190750" y="1647825"/>
                  <a:ext cx="1101725" cy="1171575"/>
                </a:xfrm>
                <a:custGeom>
                  <a:avLst/>
                  <a:gdLst>
                    <a:gd name="connsiteX0" fmla="*/ 1085850 w 1114425"/>
                    <a:gd name="connsiteY0" fmla="*/ 0 h 1190625"/>
                    <a:gd name="connsiteX1" fmla="*/ 0 w 1114425"/>
                    <a:gd name="connsiteY1" fmla="*/ 1076325 h 1190625"/>
                    <a:gd name="connsiteX2" fmla="*/ 57150 w 1114425"/>
                    <a:gd name="connsiteY2" fmla="*/ 1143000 h 1190625"/>
                    <a:gd name="connsiteX3" fmla="*/ 514350 w 1114425"/>
                    <a:gd name="connsiteY3" fmla="*/ 1190625 h 1190625"/>
                    <a:gd name="connsiteX4" fmla="*/ 1114425 w 1114425"/>
                    <a:gd name="connsiteY4" fmla="*/ 533400 h 1190625"/>
                    <a:gd name="connsiteX5" fmla="*/ 1085850 w 1114425"/>
                    <a:gd name="connsiteY5" fmla="*/ 0 h 1190625"/>
                    <a:gd name="connsiteX0" fmla="*/ 1085850 w 1101725"/>
                    <a:gd name="connsiteY0" fmla="*/ 0 h 1190625"/>
                    <a:gd name="connsiteX1" fmla="*/ 0 w 1101725"/>
                    <a:gd name="connsiteY1" fmla="*/ 1076325 h 1190625"/>
                    <a:gd name="connsiteX2" fmla="*/ 57150 w 1101725"/>
                    <a:gd name="connsiteY2" fmla="*/ 1143000 h 1190625"/>
                    <a:gd name="connsiteX3" fmla="*/ 514350 w 1101725"/>
                    <a:gd name="connsiteY3" fmla="*/ 1190625 h 1190625"/>
                    <a:gd name="connsiteX4" fmla="*/ 1101725 w 1101725"/>
                    <a:gd name="connsiteY4" fmla="*/ 577850 h 1190625"/>
                    <a:gd name="connsiteX5" fmla="*/ 1085850 w 1101725"/>
                    <a:gd name="connsiteY5" fmla="*/ 0 h 1190625"/>
                    <a:gd name="connsiteX0" fmla="*/ 1092200 w 1101725"/>
                    <a:gd name="connsiteY0" fmla="*/ 0 h 1171575"/>
                    <a:gd name="connsiteX1" fmla="*/ 0 w 1101725"/>
                    <a:gd name="connsiteY1" fmla="*/ 1057275 h 1171575"/>
                    <a:gd name="connsiteX2" fmla="*/ 57150 w 1101725"/>
                    <a:gd name="connsiteY2" fmla="*/ 1123950 h 1171575"/>
                    <a:gd name="connsiteX3" fmla="*/ 514350 w 1101725"/>
                    <a:gd name="connsiteY3" fmla="*/ 1171575 h 1171575"/>
                    <a:gd name="connsiteX4" fmla="*/ 1101725 w 1101725"/>
                    <a:gd name="connsiteY4" fmla="*/ 558800 h 1171575"/>
                    <a:gd name="connsiteX5" fmla="*/ 1092200 w 1101725"/>
                    <a:gd name="connsiteY5" fmla="*/ 0 h 117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1725" h="1171575">
                      <a:moveTo>
                        <a:pt x="1092200" y="0"/>
                      </a:moveTo>
                      <a:lnTo>
                        <a:pt x="0" y="1057275"/>
                      </a:lnTo>
                      <a:lnTo>
                        <a:pt x="57150" y="1123950"/>
                      </a:lnTo>
                      <a:lnTo>
                        <a:pt x="514350" y="1171575"/>
                      </a:lnTo>
                      <a:lnTo>
                        <a:pt x="1101725" y="558800"/>
                      </a:lnTo>
                      <a:lnTo>
                        <a:pt x="10922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835229" y="47672"/>
                <a:ext cx="22862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smtClean="0">
                    <a:latin typeface="+mj-lt"/>
                    <a:ea typeface="Yu Gothic Light" panose="020B0300000000000000" pitchFamily="34" charset="-128"/>
                  </a:rPr>
                  <a:t>Main features coefficients</a:t>
                </a:r>
                <a:endParaRPr lang="fr-FR" sz="1400">
                  <a:latin typeface="+mj-lt"/>
                </a:endParaRPr>
              </a:p>
            </p:txBody>
          </p:sp>
        </p:grpSp>
      </p:grpSp>
      <p:grpSp>
        <p:nvGrpSpPr>
          <p:cNvPr id="46" name="Groupe 45"/>
          <p:cNvGrpSpPr/>
          <p:nvPr/>
        </p:nvGrpSpPr>
        <p:grpSpPr>
          <a:xfrm>
            <a:off x="323528" y="2944363"/>
            <a:ext cx="8665044" cy="3345818"/>
            <a:chOff x="611560" y="2944363"/>
            <a:chExt cx="8665044" cy="3345818"/>
          </a:xfrm>
        </p:grpSpPr>
        <p:grpSp>
          <p:nvGrpSpPr>
            <p:cNvPr id="9" name="Groupe 8"/>
            <p:cNvGrpSpPr/>
            <p:nvPr/>
          </p:nvGrpSpPr>
          <p:grpSpPr>
            <a:xfrm>
              <a:off x="611560" y="2944363"/>
              <a:ext cx="8665044" cy="3345818"/>
              <a:chOff x="611560" y="2944363"/>
              <a:chExt cx="8665044" cy="3345818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375"/>
              <a:stretch/>
            </p:blipFill>
            <p:spPr bwMode="auto">
              <a:xfrm>
                <a:off x="611560" y="2944363"/>
                <a:ext cx="7253116" cy="3345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728318" y="2944363"/>
                <a:ext cx="1548286" cy="3345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ZoneTexte 2"/>
            <p:cNvSpPr txBox="1"/>
            <p:nvPr/>
          </p:nvSpPr>
          <p:spPr>
            <a:xfrm>
              <a:off x="7564072" y="3224533"/>
              <a:ext cx="5453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Outlier</a:t>
              </a:r>
              <a:endParaRPr lang="fr-FR" sz="90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556203" y="3702224"/>
              <a:ext cx="8851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FF0000"/>
                  </a:solidFill>
                  <a:latin typeface="+mj-lt"/>
                </a:rPr>
                <a:t>EnergyProfile</a:t>
              </a:r>
              <a:endParaRPr lang="fr-FR" sz="90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58236" y="3846240"/>
              <a:ext cx="8707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00CCFF"/>
                  </a:solidFill>
                  <a:latin typeface="+mj-lt"/>
                </a:rPr>
                <a:t>BuildingType</a:t>
              </a:r>
              <a:endParaRPr lang="fr-FR" sz="900">
                <a:solidFill>
                  <a:srgbClr val="00CCFF"/>
                </a:solidFill>
                <a:latin typeface="+mj-lt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546316" y="3990256"/>
              <a:ext cx="14654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339933"/>
                  </a:solidFill>
                  <a:latin typeface="+mj-lt"/>
                </a:rPr>
                <a:t>LargestPropertyUseType</a:t>
              </a:r>
              <a:endParaRPr lang="fr-FR" sz="900">
                <a:solidFill>
                  <a:srgbClr val="339933"/>
                </a:solidFill>
                <a:latin typeface="+mj-lt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7596336" y="4168180"/>
              <a:ext cx="11192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F78EE"/>
                  </a:solidFill>
                  <a:latin typeface="+mj-lt"/>
                </a:rPr>
                <a:t>PropertyGFATotal</a:t>
              </a:r>
              <a:endParaRPr lang="fr-FR" sz="900">
                <a:solidFill>
                  <a:srgbClr val="9F78EE"/>
                </a:solidFill>
                <a:latin typeface="+mj-lt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596336" y="4293096"/>
              <a:ext cx="16802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LargestPropertyUseTypeGFA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617522" y="4469109"/>
              <a:ext cx="11384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rPr>
                <a:t>MeanGFAperFloor</a:t>
              </a:r>
              <a:endParaRPr lang="fr-FR" sz="9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96336" y="4600302"/>
              <a:ext cx="12987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rgbClr val="92D050"/>
                  </a:solidFill>
                  <a:latin typeface="+mj-lt"/>
                </a:rPr>
                <a:t>PrimaryPropertyType</a:t>
              </a:r>
              <a:endParaRPr lang="fr-FR" sz="900">
                <a:solidFill>
                  <a:srgbClr val="92D050"/>
                </a:solidFill>
                <a:latin typeface="+mj-lt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631906" y="4797152"/>
              <a:ext cx="6222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ZipCode</a:t>
              </a:r>
              <a:endParaRPr lang="fr-FR"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Connecteur droit 18"/>
            <p:cNvCxnSpPr/>
            <p:nvPr/>
          </p:nvCxnSpPr>
          <p:spPr>
            <a:xfrm flipH="1" flipV="1">
              <a:off x="7558088" y="4421981"/>
              <a:ext cx="154781" cy="4762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H="1" flipV="1">
              <a:off x="7550340" y="4357810"/>
              <a:ext cx="132128" cy="342131"/>
            </a:xfrm>
            <a:prstGeom prst="line">
              <a:avLst/>
            </a:prstGeom>
            <a:ln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 flipV="1">
              <a:off x="7564072" y="4353695"/>
              <a:ext cx="134509" cy="19211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H="1" flipV="1">
              <a:off x="7564073" y="4255258"/>
              <a:ext cx="122602" cy="1429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H="1" flipV="1">
              <a:off x="7559311" y="4193346"/>
              <a:ext cx="122602" cy="92904"/>
            </a:xfrm>
            <a:prstGeom prst="line">
              <a:avLst/>
            </a:prstGeom>
            <a:ln>
              <a:solidFill>
                <a:srgbClr val="9F78E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H="1" flipV="1">
              <a:off x="7559311" y="4015150"/>
              <a:ext cx="72595" cy="82981"/>
            </a:xfrm>
            <a:prstGeom prst="line">
              <a:avLst/>
            </a:prstGeom>
            <a:ln>
              <a:solidFill>
                <a:srgbClr val="3399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H="1">
              <a:off x="7559312" y="3967163"/>
              <a:ext cx="79738" cy="50334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orme libre 47"/>
          <p:cNvSpPr/>
          <p:nvPr/>
        </p:nvSpPr>
        <p:spPr>
          <a:xfrm>
            <a:off x="7401696" y="3210560"/>
            <a:ext cx="1545453" cy="2584450"/>
          </a:xfrm>
          <a:custGeom>
            <a:avLst/>
            <a:gdLst>
              <a:gd name="connsiteX0" fmla="*/ 24714 w 1458098"/>
              <a:gd name="connsiteY0" fmla="*/ 0 h 2607275"/>
              <a:gd name="connsiteX1" fmla="*/ 1458098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5951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2107 w 1458098"/>
              <a:gd name="connsiteY1" fmla="*/ 12357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18763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  <a:gd name="connsiteX0" fmla="*/ 24714 w 1458098"/>
              <a:gd name="connsiteY0" fmla="*/ 0 h 2607275"/>
              <a:gd name="connsiteX1" fmla="*/ 1458098 w 1458098"/>
              <a:gd name="connsiteY1" fmla="*/ 4349 h 2607275"/>
              <a:gd name="connsiteX2" fmla="*/ 1458098 w 1458098"/>
              <a:gd name="connsiteY2" fmla="*/ 2607275 h 2607275"/>
              <a:gd name="connsiteX3" fmla="*/ 0 w 1458098"/>
              <a:gd name="connsiteY3" fmla="*/ 2607275 h 2607275"/>
              <a:gd name="connsiteX4" fmla="*/ 0 w 1458098"/>
              <a:gd name="connsiteY4" fmla="*/ 2582562 h 260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098" h="2607275">
                <a:moveTo>
                  <a:pt x="24714" y="0"/>
                </a:moveTo>
                <a:lnTo>
                  <a:pt x="1458098" y="4349"/>
                </a:lnTo>
                <a:lnTo>
                  <a:pt x="1458098" y="2607275"/>
                </a:lnTo>
                <a:lnTo>
                  <a:pt x="0" y="2607275"/>
                </a:lnTo>
                <a:lnTo>
                  <a:pt x="0" y="2582562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3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linéaire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55191" y="476672"/>
            <a:ext cx="4062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Ridge avec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toutes les 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 de type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aggrégation</a:t>
            </a:r>
            <a:endParaRPr lang="fr-FR" sz="1600" smtClean="0">
              <a:latin typeface="+mj-lt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Normalisation quantile (distr. normale)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var.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quantitatives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Passage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au log.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 la variable cible</a:t>
            </a:r>
            <a:endParaRPr lang="fr-FR" sz="1600"/>
          </a:p>
        </p:txBody>
      </p:sp>
      <p:grpSp>
        <p:nvGrpSpPr>
          <p:cNvPr id="3" name="Groupe 2"/>
          <p:cNvGrpSpPr/>
          <p:nvPr/>
        </p:nvGrpSpPr>
        <p:grpSpPr>
          <a:xfrm>
            <a:off x="352550" y="2018370"/>
            <a:ext cx="8203288" cy="2271349"/>
            <a:chOff x="352550" y="2018370"/>
            <a:chExt cx="8203288" cy="2271349"/>
          </a:xfrm>
        </p:grpSpPr>
        <p:pic>
          <p:nvPicPr>
            <p:cNvPr id="9217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0" y="2018370"/>
              <a:ext cx="8203288" cy="2045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Ellipse 18"/>
            <p:cNvSpPr/>
            <p:nvPr/>
          </p:nvSpPr>
          <p:spPr>
            <a:xfrm rot="2692093">
              <a:off x="2546362" y="308309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 rot="2692093">
              <a:off x="5846366" y="3056023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2692093">
              <a:off x="4204468" y="3060518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692093">
              <a:off x="7428407" y="3103034"/>
              <a:ext cx="226839" cy="11866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 rot="2692093">
              <a:off x="935330" y="3043665"/>
              <a:ext cx="226839" cy="11866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7" y="4196912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0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linéaire | 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15616" y="2636912"/>
            <a:ext cx="756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Un encodage issu d’une </a:t>
            </a:r>
            <a:r>
              <a:rPr lang="fr-FR" smtClean="0">
                <a:ea typeface="Yu Gothic Light" panose="020B0300000000000000" pitchFamily="34" charset="-128"/>
              </a:rPr>
              <a:t>aggrégation  de la cible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(mean « Leave_One_Out ») améliore 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performances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variables corrélées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, répartit leur poids sur 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coefficients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du MPSE grâce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prédiction des petites valeurs)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26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2068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Bagging | Random Forest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283968" y="1974899"/>
            <a:ext cx="4680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ea typeface="Yu Gothic Light" panose="020B0300000000000000" pitchFamily="34" charset="-128"/>
              </a:rPr>
              <a:t>Hyperparamètres</a:t>
            </a: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Bootstrapping peu influent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Meilleurs résultats en diminuant le nb max de var considérées (‘sqrt’ au lieu de ‘auto’)</a:t>
            </a:r>
          </a:p>
          <a:p>
            <a:pPr marL="285750" indent="-285750">
              <a:buFontTx/>
              <a:buChar char="-"/>
            </a:pPr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Nombre d’arbres peu influent</a:t>
            </a:r>
          </a:p>
          <a:p>
            <a:pPr marL="285750" indent="-285750">
              <a:buFontTx/>
              <a:buChar char="-"/>
            </a:pP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Encodage des variables catégorielles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Ordinal ou leave_one_out</a:t>
            </a:r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z="14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400" smtClean="0">
                <a:ea typeface="Yu Gothic Light" panose="020B0300000000000000" pitchFamily="34" charset="-128"/>
              </a:rPr>
              <a:t>Transformation des variables quantitatives :</a:t>
            </a:r>
          </a:p>
          <a:p>
            <a:r>
              <a:rPr lang="fr-FR" sz="14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Transformation quantile (distribution uniforme)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438730" y="1140067"/>
            <a:ext cx="3639200" cy="1656120"/>
            <a:chOff x="303489" y="1926107"/>
            <a:chExt cx="2870448" cy="1306278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89" y="1926107"/>
              <a:ext cx="2870448" cy="130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e 12"/>
            <p:cNvGrpSpPr/>
            <p:nvPr/>
          </p:nvGrpSpPr>
          <p:grpSpPr>
            <a:xfrm>
              <a:off x="999784" y="2675828"/>
              <a:ext cx="1267960" cy="305554"/>
              <a:chOff x="1270635" y="2961310"/>
              <a:chExt cx="1267960" cy="305554"/>
            </a:xfrm>
          </p:grpSpPr>
          <p:sp>
            <p:nvSpPr>
              <p:cNvPr id="9" name="Rectangle à coins arrondis 8"/>
              <p:cNvSpPr/>
              <p:nvPr/>
            </p:nvSpPr>
            <p:spPr>
              <a:xfrm>
                <a:off x="1270635" y="2961310"/>
                <a:ext cx="312420" cy="30555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à coins arrondis 16"/>
              <p:cNvSpPr/>
              <p:nvPr/>
            </p:nvSpPr>
            <p:spPr>
              <a:xfrm flipH="1">
                <a:off x="2193186" y="2961310"/>
                <a:ext cx="345409" cy="30555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" name="Groupe 2"/>
          <p:cNvGrpSpPr/>
          <p:nvPr/>
        </p:nvGrpSpPr>
        <p:grpSpPr>
          <a:xfrm>
            <a:off x="457671" y="2976192"/>
            <a:ext cx="3605610" cy="1604936"/>
            <a:chOff x="101944" y="1147970"/>
            <a:chExt cx="3605610" cy="160493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4" y="1147970"/>
              <a:ext cx="3605610" cy="1604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>
              <a:off x="2646609" y="1950438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1401555" y="1950438"/>
              <a:ext cx="312420" cy="3059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40937"/>
            <a:ext cx="8166149" cy="15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3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97065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Bagging | Random Forest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SelectKBest  </a:t>
            </a: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39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555157" y="2560969"/>
            <a:ext cx="339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avec 6 variables</a:t>
            </a:r>
            <a:endParaRPr lang="fr-FR" sz="160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L’ajout de la 4</a:t>
            </a:r>
            <a:r>
              <a:rPr lang="fr-FR" sz="1600" baseline="30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ème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variable est déterminant</a:t>
            </a:r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355728" y="335615"/>
            <a:ext cx="4912472" cy="3123016"/>
            <a:chOff x="314145" y="407918"/>
            <a:chExt cx="5252275" cy="333904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24"/>
            <a:stretch/>
          </p:blipFill>
          <p:spPr bwMode="auto">
            <a:xfrm>
              <a:off x="314145" y="407918"/>
              <a:ext cx="3388069" cy="16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0"/>
            <a:stretch/>
          </p:blipFill>
          <p:spPr bwMode="auto">
            <a:xfrm>
              <a:off x="325451" y="2077438"/>
              <a:ext cx="5240969" cy="16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e 29"/>
          <p:cNvGrpSpPr>
            <a:grpSpLocks noChangeAspect="1"/>
          </p:cNvGrpSpPr>
          <p:nvPr/>
        </p:nvGrpSpPr>
        <p:grpSpPr>
          <a:xfrm>
            <a:off x="349504" y="3630086"/>
            <a:ext cx="5197401" cy="2391202"/>
            <a:chOff x="371774" y="3633903"/>
            <a:chExt cx="5723698" cy="263333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74" y="3762368"/>
              <a:ext cx="3100295" cy="2504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545766" y="3633903"/>
              <a:ext cx="2427676" cy="288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smtClean="0">
                  <a:ea typeface="Yu Gothic Light" panose="020B0300000000000000" pitchFamily="34" charset="-128"/>
                </a:rPr>
                <a:t>Corrélation (Pearson) à la cible</a:t>
              </a:r>
              <a:endParaRPr lang="fr-FR" sz="1100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354" y="3959200"/>
              <a:ext cx="2633118" cy="2308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Rectangle 45"/>
          <p:cNvSpPr/>
          <p:nvPr/>
        </p:nvSpPr>
        <p:spPr>
          <a:xfrm>
            <a:off x="1002428" y="5967803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>
                <a:latin typeface="+mj-lt"/>
                <a:ea typeface="Yu Gothic Light" panose="020B0300000000000000" pitchFamily="34" charset="-128"/>
              </a:rPr>
              <a:t>Quantitatives</a:t>
            </a:r>
            <a:endParaRPr lang="fr-FR" sz="140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35896" y="5933336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>
                <a:latin typeface="+mj-lt"/>
                <a:ea typeface="Yu Gothic Light" panose="020B0300000000000000" pitchFamily="34" charset="-128"/>
              </a:rPr>
              <a:t>Catégorielles</a:t>
            </a:r>
            <a:endParaRPr lang="fr-FR" sz="1400">
              <a:latin typeface="+mj-lt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3155903" y="3712755"/>
            <a:ext cx="119953" cy="316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2920724" y="2564905"/>
            <a:ext cx="0" cy="2136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357436" y="3910614"/>
            <a:ext cx="5209752" cy="1231155"/>
            <a:chOff x="323528" y="3918182"/>
            <a:chExt cx="5209752" cy="1231155"/>
          </a:xfrm>
        </p:grpSpPr>
        <p:sp>
          <p:nvSpPr>
            <p:cNvPr id="62" name="Rectangle 61"/>
            <p:cNvSpPr/>
            <p:nvPr/>
          </p:nvSpPr>
          <p:spPr>
            <a:xfrm>
              <a:off x="3181971" y="4826955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161688" y="4980948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169940" y="4636331"/>
              <a:ext cx="2351309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9504" y="4089823"/>
              <a:ext cx="2806399" cy="151533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23528" y="4228656"/>
              <a:ext cx="2832375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9314" y="3918182"/>
              <a:ext cx="2800801" cy="168389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6315675" y="3637978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smtClean="0">
                <a:latin typeface="+mj-lt"/>
                <a:ea typeface="Yu Gothic Light" panose="020B0300000000000000" pitchFamily="34" charset="-128"/>
              </a:rPr>
              <a:t>Importance des variables</a:t>
            </a:r>
          </a:p>
          <a:p>
            <a:pPr algn="ctr"/>
            <a:r>
              <a:rPr lang="fr-FR" sz="1200" smtClean="0">
                <a:latin typeface="+mj-lt"/>
                <a:ea typeface="Yu Gothic Light" panose="020B0300000000000000" pitchFamily="34" charset="-128"/>
              </a:rPr>
              <a:t>(permutation)</a:t>
            </a:r>
            <a:endParaRPr lang="fr-FR" sz="1200">
              <a:latin typeface="+mj-lt"/>
            </a:endParaRPr>
          </a:p>
        </p:txBody>
      </p:sp>
      <p:grpSp>
        <p:nvGrpSpPr>
          <p:cNvPr id="51" name="Groupe 50"/>
          <p:cNvGrpSpPr/>
          <p:nvPr/>
        </p:nvGrpSpPr>
        <p:grpSpPr>
          <a:xfrm>
            <a:off x="6147193" y="4119618"/>
            <a:ext cx="2209407" cy="2117694"/>
            <a:chOff x="6147193" y="4059829"/>
            <a:chExt cx="2209407" cy="2117694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69"/>
            <a:stretch/>
          </p:blipFill>
          <p:spPr bwMode="auto">
            <a:xfrm>
              <a:off x="6147193" y="4059829"/>
              <a:ext cx="2199538" cy="211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orme libre 49"/>
            <p:cNvSpPr/>
            <p:nvPr/>
          </p:nvSpPr>
          <p:spPr>
            <a:xfrm>
              <a:off x="7162800" y="4724400"/>
              <a:ext cx="1193800" cy="1397000"/>
            </a:xfrm>
            <a:custGeom>
              <a:avLst/>
              <a:gdLst>
                <a:gd name="connsiteX0" fmla="*/ 1130300 w 1193800"/>
                <a:gd name="connsiteY0" fmla="*/ 0 h 1397000"/>
                <a:gd name="connsiteX1" fmla="*/ 0 w 1193800"/>
                <a:gd name="connsiteY1" fmla="*/ 1231900 h 1397000"/>
                <a:gd name="connsiteX2" fmla="*/ 520700 w 1193800"/>
                <a:gd name="connsiteY2" fmla="*/ 1397000 h 1397000"/>
                <a:gd name="connsiteX3" fmla="*/ 1193800 w 1193800"/>
                <a:gd name="connsiteY3" fmla="*/ 1371600 h 1397000"/>
                <a:gd name="connsiteX4" fmla="*/ 1193800 w 1193800"/>
                <a:gd name="connsiteY4" fmla="*/ 12700 h 1397000"/>
                <a:gd name="connsiteX5" fmla="*/ 1130300 w 1193800"/>
                <a:gd name="connsiteY5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800" h="1397000">
                  <a:moveTo>
                    <a:pt x="1130300" y="0"/>
                  </a:moveTo>
                  <a:lnTo>
                    <a:pt x="0" y="1231900"/>
                  </a:lnTo>
                  <a:lnTo>
                    <a:pt x="520700" y="1397000"/>
                  </a:lnTo>
                  <a:lnTo>
                    <a:pt x="1193800" y="1371600"/>
                  </a:lnTo>
                  <a:lnTo>
                    <a:pt x="1193800" y="12700"/>
                  </a:lnTo>
                  <a:lnTo>
                    <a:pt x="1130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617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 données</a:t>
            </a:r>
            <a:endParaRPr lang="fr-FR" sz="31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92" y="2170553"/>
            <a:ext cx="199072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0648"/>
            <a:ext cx="2447925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e 21"/>
          <p:cNvGrpSpPr/>
          <p:nvPr/>
        </p:nvGrpSpPr>
        <p:grpSpPr>
          <a:xfrm flipH="1">
            <a:off x="-36512" y="395372"/>
            <a:ext cx="2088232" cy="5625916"/>
            <a:chOff x="2833858" y="395372"/>
            <a:chExt cx="1810150" cy="5625916"/>
          </a:xfrm>
        </p:grpSpPr>
        <p:sp>
          <p:nvSpPr>
            <p:cNvPr id="28" name="Rectangle 27"/>
            <p:cNvSpPr/>
            <p:nvPr/>
          </p:nvSpPr>
          <p:spPr>
            <a:xfrm>
              <a:off x="2846737" y="395372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49654" y="1119478"/>
              <a:ext cx="16532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1801" y="2363888"/>
              <a:ext cx="16532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49654" y="3513782"/>
              <a:ext cx="17943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33858" y="5097959"/>
              <a:ext cx="1810150" cy="923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292080" y="5590981"/>
            <a:ext cx="2736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/>
              <a:t>Relevés énergétiques et calcul des émissions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3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764704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bagging</a:t>
            </a:r>
            <a: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/>
            </a:r>
            <a:br>
              <a:rPr lang="fr-FR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</a:b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40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DUAAADQCAYAAAAXtlrDAAAABHNCSVQICAgIfAhkiAAAAAlwSFlzAAALEgAACxIB0t1+/AAAADh0RVh0U29mdHdhcmUAbWF0cGxvdGxpYiB2ZXJzaW9uMy4yLjIsIGh0dHA6Ly9tYXRwbG90bGliLm9yZy+WH4yJAAAgAElEQVR4nOydeVyU1f7H389s7DuiIAiKKUqpuSRaapZLWZma5VK2eNOs7NpuPy2zm2aL3bpl3dJr2WJaVjezxSzL7JZpaqaiJJoooGzKOjAwy/n9cZyBYRMUROC8X6/nNfMs5zzfgefMPOfzfBdNCCFQKBQKhUKhUCgUCoVCoWhm6JraAIVCoVAoFAqFQqFQKBSKM0GJGgqFQqFQKBQKhUKhUCiaJUrUUCgUCoVCoVAoFAqFQtEsUaKGQqFQKBQKhUKhUCgUimaJEjUUCoVCoVAoFAqFQqFQNEuUqKFQKBQKhUKhUCgUCoWiWaJEjRbKpk2biIyMbGozFIpWxeWXX85//vOfpjZDoWgwYmJi+O6775rajHOKGseKlo66R1Qozh9uv/12Hn/88aY2o9mjRA2FQqFQKBTnFE3TOHjw4Fn3s2TJEvr27YuHhwe33357lf0bN24kLi4Ob29vhg4dypEjR876nArF+UJpaSl/+9vfiI6Oxs/Pj169evH11183tVkKhUJxzlGihkKhUCgUrQCbzdaizgMQERHB448/ztSpU6vsy8nJYdy4cTz99NOcPHmSvn37MmHChHNmm0LR2FgsFqKiovjxxx/Jz89nwYIF3HTTTaSkpDS1aQpFs+Fc/mYpGg8lajQiMTExvPDCC/To0QMfHx/+9re/kZmZydVXX42fnx/Dhg0jNzcXgBtvvJF27doREBDA4MGDSUxMdPVTWlrKww8/TIcOHWjbti0zZsygpKSkXrbs37+fyy+/nMDAQOLj4/n8889d+06cOMF1112Hv78//fr14/HHH+eyyy5rmD+CQtEI1HVspaSkoGkaS5cuJSIigvDwcBYvXuzqZ9u2bfTt2xd/f3/atm3Lgw8+6Nr366+/MnDgQAIDA+nZsyebNm2ql40Oh4MFCxYQHR1NWFgYt956K/n5+a797777LtHR0YSEhPD000+3Sjd/RcMQExPDokWL6N69O0FBQdxxxx1YLBaXi/lzzz1Hu3btuOOOO3A4HDz77LPExsYSEhLCTTfdxMmTJ119vffee67rcuHChXU6//z58xk/fjy33HIL/v7+rFixgm3btjFgwAACAwMJDw9n5syZlJWVATB48GAAevbsia+vLx9++CEAX3zxBb169SIwMJCBAweye/fu05573LhxjBkzhpCQkCr7Pv30U+Lj47nxxhvx9PRk/vz5/PHHHyQlJdXpc4Eax4rzj5iYGJ577jl69OhBWFgYjz/+ODExMeh0Oq699lo6duzIjh076tWnukdUtDYqjiMfHx80TePtt98mKiqKoKAg3njjDX777Td69OhBYGAgM2fOdLU9ePAgQ4YMISAggNDQUDexPCkpieHDhxMcHEzXrl356KOP6m3bsmXL6Ny5M8HBwYwePZpjx4659m3YsIGuXbsSEBDAPffcw5AhQ1S4pBOhaDSio6NF//79RUZGhkhLSxNt2rQRF198sdi5c6coKSkRQ4cOFfPnzxdCCLF8+XJRUFAgLBaLmDVrlujZs6ern/vvv19cd9114sSJE6KgoEBce+214rHHHqv13D/88INo3769EEKIsrIyERsbKxYuXChKS0vFxo0bha+vr0hKShJCCDFhwgQxYcIEYTabRWJiooiMjBSXXnppI/1VFIqzp65j6/DhwwIQEydOFEVFRWL37t0iNDRUfPvtt0IIIRISEsS7774rhBCisLBQbNmyRQghRFpamggODhZffvmlsNvtYsOGDSI4OFhkZWXVateQIUPEsmXLhBByTMfGxopDhw6JwsJCMXbsWHHLLbcIIYRITEwUPj4+4qeffhKlpaXioYceEgaDwWWXQlEfoqOjRXx8vDh69Kg4ceKEGDhwoJg7d6744YcfhF6vF48++qiwWCyiuLhYvPzyy6J///4iNTVVWCwWMX36dDFx4kQhRPl1+eOPPwqLxSIeeOABodfrT3tdPvnkk8JgMIj//ve/wm63i+LiYrF9+3axZcsWYbVaxeHDh0VcXJx46aWXXG0AkZyc7FrfuXOnaNOmjfj111+FzWYTK1asENHR0cJisdTpbzB37lxx2223uW37+9//LmbMmOG2LT4+Xnz88ce19qXGseJ8Jjo6WvTs2VMcPXpUFBcXu+3LyMgQHh4eYv/+/bX2oe4RFa2diuNo3759AhB33XWXKCkpEd98843w8PAQ119/vcjMzHTdZ27atEkIIcTEiRPFggULhN1uFyUlJeKnn34SQghRVFQkIiMjxVtvvSWsVqvYuXOnCAkJEYmJibXactttt4m5c+cKIYTYuHGjCAkJETt27BAWi0XMnDlTDBo0SAghRHZ2tvDz8xOffPKJsFqt4uWXXxYGg8H1e9XaaXaixh133CHatGkj4uPj63T8hx9+KLp16ya6d+8uJk2a1MjWuRMdHS3ef/991/q4cePcbrBeeeUVcf3111dpl5ubKwCRl5cnHA6H8Pb2FgcPHnTt/+WXX0RMTEyt5674g7V582bRtm1bYbfbXfsnTpwonnzySWGz2YTBYHD9eAkhbw7VD5bifKauY8spalS8wXvkkUfE1KlThRBCDBo0SMybN09kZ2e79f/ss8+6Ji5ORowYIVasWFGrXRUnQ1dccYV47bXXXPuSkpKEwWAQVqtVPPXUU66JpBBCmM1mYTQa1WRIcUZER0eLf//73671L7/8UnTq1En88MMPwmg0ipKSEte+uLg48d1337nWjx075nZdTpgwwbWvqKioTtflk08+6brpqomXXnpJjBkzxrVeWdSYMWOGePzxx93adOnSxXUTeTqqEzWmTp0qZs+e7bZt4MCB4u233661LzWOFecz0dHRYvny5VW2l5WViSuvvFJMnz79tH2oe0RFY1Kfudr9998vevbsKXr27CkuuOACERAQcA4sdB9HznvFtLQ01/7g4GCxevVq1/q4ceNcwvyUKVPEtGnTRGpqqlufq1evFpdddpnbtunTp7seYNdERVFj6tSp4pFHHnHtKywsFAaDQRw+fFi88847IiEhwbXP4XCIyMhIJWqcotmFn9x+++2sX7++TscmJyezaNEifv75ZxITE3n55Zcb2bqqtG3b1vXey8urynpRURF2u53HHnuM2NhY/P39iYmJAWQ8cHZ2NsXFxfTp04fAwEACAwO56qqryM7OrrMNx44dIyoqCp2u/N8dHR1Neno62dnZ2Gw2oqKiXPsqvlcozlfqMracVLymo6OjXa58y5cv58CBA8TFxdGvXz+++OILAI4cOcKaNWtcYy4wMJD//e9/HD9+vM72HTt2jOjoaLfz2mw2MjMzXWPSibe3d7Xu8wpFXanpGm/Tpg2enp6ufUeOHGHs2LGu67pbt27o9fpqr0sfH586X5eVfzcOHDjAtddeS7t27fD392fOnDnk5OTU2P7IkSO8+OKLbmMuNTXVze22vvj6+lJQUOC2raCgAD8/vzr3ocax4nyk8nhzOBxMmTIFk8nEkiVL6tWXukdUNDT1mau99NJL7Nq1i127dnHfffcxbty4RraunMrXcl3vK59//nmEEFxyySXEx8fz1ltvAfJ3bOvWrW6/YytXriQjI6PONlX+zfH19SUkJIT09PQqvzmapqkqRhVodqLG4MGDCQ4Odtt26NAhrrrqKvr06cOgQYNc8bLLli3j3nvvJSgoCICwsLBzbm9d+OCDD1i7di3fffcd+fn5rgRPQghCQ0Px8vIiMTGRvLw88vLyyM/Pd5uwnY6IiAhSU1NxOByubUePHqV9+/a0adMGg8FAWlqaa19qamqDfTaF4nyg4jV99OhRIiIiALjgggtYtWoVWVlZzJ49m/Hjx2M2m4mKimLKlCmuMZeXl4fZbOaxxx6r8zkjIiLcKi0cPXoUg8FA27ZtCQ8PdxtzJSUlnDhxogE+qaK1UtM1rmma23FRUVF8/fXXbte2xWKhffv2hIeHu/VTXFxc5+uy8nnuvvtu4uLiSE5OpqCggGeeeQYhRI3to6KimDt3rptdxcXFTJo0qU7nr474+Hj++OMP17rZbObQoUPEx8fXuQ81jhXnIxXHmxDClVfqk08+wWg01qsvdY+oaGjqM1eryKpVq87qO7++VP7dqivt2rVj2bJlHDt2jDfffJN77rmHgwcPEhUVxZAhQ9x+x4qKivj3v/9d574r/+aYzWZOnDjh+o2uOBaFEG7rrZ1mJ2pUx/Tp03n11VfZsWMHixcv5p577gHkk6IDBw5w6aWXkpCQUGfV8FxTWFiIh4cHISEhFBcXM2fOHNc+nU7HtGnTeOCBB8jKygIgPT2db775ps799+/fH29vb55//nmsViubNm1i3bp1TJw4Eb1ez7hx45g/fz7FxcUkJSXx7rvvNvhnVCiakqeffpri4mISExN5++23XUmd3n//fbKzs9HpdAQGBgJyzN1yyy2sW7eOb775Brvd7kq6WJ8fj0mTJvHSSy9x+PBhioqKmDNnDhMmTMBgMDB+/HjWrVvHL7/8QllZGfPnz691wqdQnI7XXnuNtLQ0Tp48ycKFC2us8jFjxgzmzp3rumnKzs5m7dq1AIwfP54vvviC//3vf5SVlTFv3jy3iU59KCwsxN/fH19fX5KSkqrc1LVt25a//vrLtT5t2jTeeOMNtm7dihACs9nMl19+SWFhYa3nsdlsWCwW7Ha7a6w6M9mPHTuWvXv38sknn2CxWPjHP/5Bjx49iIuLq/PnUONYcb5z9913s3//ftatW4eXl1e926t7RMW5oKa5mpMjR45w+PBhrrjiiiaysO6sWbPGdT8YFBSEpmmuRL0HDhzgvffew2q1YrVa+e2339i/f3+d+540aRJvv/02u3btorS0lDlz5tC/f39iYmK45ppr2LNnD5999hk2m43XXnutXl4gLZ1mL2oUFRXxyy+/cOONN9KrVy/uuusul4u4zWYjOTmZTZs2sWrVKqZNm0ZeXl4TW1yVW2+9lejoaNq3b0/37t1JSEhw2//cc8/RuXNnEhIS8Pf3Z9iwYfz555917t9kMrFu3Tq+/vprQkNDueeee3j33XddN3ZLliwhPz+fdu3aMWXKFCZNmoSHh0eDfkaFoikZMmQInTt35sorr+Thhx9mxIgRAKxfv574+Hh8fX2ZNWsWq1evxsvLi6ioKNauXcszzzxDmzZtiIqK4oUXXqjXBG/q1KlMmTKFwYMH07FjRzw9PXn11VcB+QT51VdfZeLEiYSHh+Pr60tYWJgad4ozZvLkyYwYMYJOnToRGxvL448/Xu1xs2bNYvTo0YwYMQI/Pz8SEhLYunUrIK/L1157jcmTJxMeHk5QUNAZu7YuXryYDz74AD8/P6ZNm1ZFZJk/fz633XYbgYGBfPTRR/Tt25dly5Yxc+ZMgoKC6Ny5MytWrDjteRYsWICXlxfPPvss77//Pl5eXixYsACQoTeffPIJc+fOJSgoiK1bt7J69ep6fQ41jhXnM0eOHOHNN99k165dtGvXDl9fX3x9fVm5cmWd+1D3iIrGpra5mpPVq1czfvx49Hp9E1lZd3777Tf69++Pr68vo0eP5l//+hedOnXCz8+PDRs2sHr1aiIiImjXrh2zZ8+mtLS0zn0PGzaMp59+mhtuuIHw8HAOHTrk+t0KDQ1lzZo1PProo4SEhLBv3z769u2rxuMpNNEMHyukpKRw7bXXsnfvXgoKCujatWu1se4zZsygf//+3HHHHQBceeWVPPvss/Tr1+9cm9ysmD17NhkZGbzzzjtNbYpCcVakpKTQsWNHrFYrBoOhqc2pkaKiIgIDA0lOTqZjx45NbY6imRETE8N//vMfhg0b1tSmtGrUOFa0BtQ9oqIu1HWu5uTiiy/mtddeY+DAgefQyuaNw+EgMjKSlStXMnTo0KY2p8lp9p4a/v7+dOzYkTVr1gAyvsgZQztmzBg2bdoEyKSbBw4coFOnTk1l6nlLUlISu3fvRgjBtm3bWL58OWPHjm1qsxSKFs26desoLi7GbDbz8MMPc9FFF7mSBCsUiuaBGseKlo66R1ScLbXN1UBeY7m5uQwYMKCpTGw2fPPNN+Tl5VFaWurKVVXZw7+10uxEjUmTJjFgwAD+/PNPIiMjWb58OStXrmT58uX07NmT+Ph4V3zwyJEjCQkJoXv37gwdOpQXXnihRWUmf+aZZ1yuhhWXq6++ul79FBYWMm7cOHx8fJgwYQIPPfQQ119/fSNZrVA0b6obc76+vvz000/16mft2rVEREQQERFBcnIyq1evPuOkVQpFY3P11VdXe90/88wzjXreo0eP1jjmjh49esb9qnGsaOmoe0RFU1GfuRrI0JOJEye26O9OZ6hz5aU+oWIAW7ZsITY2ltDQUNatW8dnn312Rrl0WiLNMvxEoVAoFAqFQqFQKBQKhaJJPDWeeOIJevToQa9evRgxYsRZ1aFXKBQKhUKhUCgUCoVC0TppEk+NgoIC/P39AXjllVfYt28fb7zxxmnbhYaGqlhVRY2kpKSQk5PT1Ga0CNRYU9SGGmsNhxpritpQY61hUONMURtqnDUcaqwpaqMxx1qTlANwChoAZrO5zjFUMTExbN++vbHMUjRz+vbt29QmtBjUWFPUhhprDYcaa4raUGOtYVDjTFEbapw1HGqsKWqjMcdak9U4nDt3Lu+++y4BAQH88MMPNR63dOlSli5dCkB2dva5Mk+hUCgUCoVCoVAoFArFeU6j5dQYNmwYF154YZXFme124cKFpKamcvPNN7NkyZIa+5k+fTrbt29n+/bttGnTprHMVSgUCoVCoVAoFAqFQtHMaDRPje+++65Ox918882MGjWKp556qrFMUSgUCoVCoVAoFAqFQtECaZLqJ8nJya73a9euJS4urinMUCgUCoVCoVAoFAqFQtGMaZKcGo899hh//vknOp2O6OjoOlU+qQ27XS7NgYo5Uev6vo55VBUKheLsEQIcDrkYDOoLSNGsEULUORm5onViL2smN5AAlS7lKtd25VWdpq5/xfmBEOCwNrUVdcNtzFQePzVN2JrET0BRgSYRNT755JMG7W/nTjhx4vy+965YOFfTytdrel8RTQO9Xi46nZxnONedS+Vtfn6gUpAoFK0cmw3y8+Vis0n112Zzf1/51fklZLdD797Qrl3TfgaF4gwptZXye8bv9GjbA2+jd1ObozgPseRZSNua1tRm1AlR4QZR0zSoeL+oVb9fINDpdOiMctEb9OhMOvRGPXqjHs2gYTAZ5H69Dk2noTPo8PD3QNOdxzfViuaHJQNyfwdN39SW1E51EzFAihmilvca6IwVFhNoFd7rTKAzyM/vXHRGMKjfpoaiyaqfNCQWCwQGgtHY1JY0DkKUPzx1vjrnH85tlfeXlcFFF0GHDk1tvUKhOKeUlUFeHhw7BllZ8svCYJCKqHPRNPdXT0/3bQDZ2bX8uCsU5zcO4WBP1h7S8tOICYxRokYzYv369cyaNQu73c6dd97JY4895rb/6NGj3HbbbeTl5WG323n22WcZNWrUGZ1LOAQI8G7Tcq8P4RCuxWF3YDfbKXOU4bA7XNsRuEQQYRcEdQqiTTf1ZEzRgDgcgB48QpvaksZBCMABwi4XWxEI57pDLlS6pxIOCO4DXm2bwuIWR4sQNVo6zhAUXT08m2w22LNHjrHo6MazTaFQnAcUF0NuLqSlyVchwMsLgoLq98WhULQQ/sr9iyxzFqHeoWSZs2jnqzyOmgN2u517772Xb7/9lsjISPr168fo0aPp3r2765gFCxZw0003cffdd7Nv3z5GjRpFSkpK0xl9nqPptHp5XQghyP0rF6OPkcAOgY1omULRgtA0QF8/TxRHmfReMVwGRt9GM621oESNForBIMNP9u6V4mjHjk1tkUKhaDCEgKIiGXeXlgaFhVK88PaG0NDzOxZPoWhkss3Z/JnzJ2E+YQghyCzKRISp3BrNgW3bttG5c2c6deoEwMSJE1m7dq2bqKFpGgUFBQDk5+cTERHRJLa2VDRNwzvUm+y92Zh8THiHtFwvFoWiSdGZwOAFuTshJAH0pqa2qFmjRI0WjF4vhY19+6SwERvb1BYpmj1mc/PJyluZuoRSVD7mdOtQNelNxeQ2Z4MzzqziYrPJsJD0dCgtlefw8YGwsLM7l0LRQii2FrMrYxdBnkHoNB1oYHPYMFvN+JrUk7DznfT0dKKiolzrkZGRbN261e2Y+fPnM2LECF599VXMZjPfffddtX0tXbqUpUuXApCdnd14RrdAdAYdHoEeHN9xnKiBUZh81WRLoWgUDL5QehLyEyGol3oodRYoUaOF4xQ2kpLkfCw2Vo0XxRnicMCWLc1D1DidgOEcBDWJFJW3V95WU1bfym2MxvLFZHJ/73CA1SpzYNhs8tVqle+t1pr7NxhkJuCAgNrPr1C0MmwOG79n/I5BZ8DD4OHarqFRYClQokYLYdWqVdx+++089NBDbNmyhSlTprB37150lULtpk+fzvTp0wHo27dvU5jarDF4GHBYHRzbcYzIhEgMHmrKoFA0Ch7BMpFq0V/gp55AnynqG6oVoNfLB7l//innURdcoIQNxRlit8vwBsXpEUL+vZweF2Zz+XuHozxRTsXFZJJJOysm7FQoFKdFCMGfOX9SVFpEqLf7d5SX0YsMcwYR/ipM4Xynffv2pKamutbT0tJo37692zHLly9n/fr1AAwYMACLxUJOTg5hymOtwTH5mrDkWsj4I4OIPhHo9CpHk0LRKHiEQEESGP3BUyXpPRPUt1MrQaeTwsbBg5CcrIoaKBSNjqZJrwqnUOHtDb6+0sMiKEiWbPL3l9u8veUxRqNUIZWg0WSsX7+erl270rlzZ5599tkq+zdv3kzv3r0xGAx8/PHHVfYXFBQQGRnJzJkzz4W5ilOkF6aTkpdCiFdIlX3eRm9yinNwCEcTWKaoD/369SM5OZnDhw9TVlbG6tWrGT16tNsxHTp0YOPGjQDs378fi8VCG1XDvtHwDPKk5GQJOUk5bmVjFQpFA6LpwRQkE4fazE1tTbNEiRqtCJ1OhqIkJ0uvDfXb1Ho43URNoVCUV174+uuv2bdvH6tWrWLfvn1ux3To0IEVK1YwefLkavt44oknGDx48LkwV3GKfEs+uzN3E+odWm0yUJ2mw+6wU1RW1ATWKeqDwWBgyZIljBw5km7dunHTTTcRHx/PvHnz+PzzzwF48cUXWbZsGT179mTSpEmsWLFCJYFtZLxDvck7kkfekbymNkWhaLnoPUDnASd/B4e1qa1pdqjwk1aGTgdt28KhQ1LUiItTD4VbOnUpkXfGpKTAU0/JpC333ANTppTv++UXWLxYhlqMGQO33y63CwGvvw4bN8oLcvx4mDgRNm2CN94oT7b50EPQq1fVc953H+TkyDCOXr1g9mx5/IEDsGiRLG8aEQFPPy29IBSKOlKXygsxMTEAVeL3AXbs2EFmZiZXXXUV27dvPyc2t3ZKbaXsPL4TP5MfBl3NtzQ6TUe+JR9/D/9zaJ3iTBg1ahSjRo1y2/aPf/zD9b579+78/PPP59qsVo2rIsq+bIzeRnzD1G+rQtEoGH3BcgLy9kFQDzVJqwfKU6MVomlS2Dh8GPbvl3NORcul4kTNZDK5JmoNgr8/PPww3HKL+3a7HZ57Dl55BdasgW++gb/+kvvWrYPMTPj4Y7mMGCG3X3IJrFoFH3wA8+ZJUaI6Fi2Sx334IeTmgjPz/YIFMHOm3H755fDeew3zGRWthuoqL6Snp9eprcPh4KGHHmLx4sWnPXbp0qX07duXvn37qqoMZ4FDONibtRe7sONtrL3spJfBi0xz5jmyTKFoeej0OryCvMj4PYPSwtKmNkehaLl4hkBJOhQdaWpLmhVK1GilaJrMsZGSUl7yVdEyqetE7YwmWsHBEB8vc0dUJDERoqIgMlLmiRgxAn78Ue77+GOYNk16ZDj7AJlXwqlIl5TUrE47vS+cJU6dxx05Ar17y/f9+8P339ftMygUDcDrr7/OqFGjiIyMPO2x06dPZ/v27Wzfvl3lAjgLDuceJsucRZBn0GmP9TZ6c6L4BHZHM6jepFCcp+hNegxeBo5tP4bNYmtqcxSKlotnqCzzWnqiqS1pNqjwk1aMU9g4elRGBMTHl88zFa2PBi1/l5Ul3YGchIXB3r3yfXo6bNggw02CgqSnR4cOct8PP8CSJdID4+WXa+5/5kwpnAwcCFdeKbfFxkrh5PLLpfdGpnoqq6gfdam8UBNbtmzhp59+4vXXX6eoqIiysjJ8fX1VDptGItucTVJOEm286yYKaZqGQFBYVkigZ2AjW6dQtFxMPiZK80rJ2JVBRN8IdAZ146hQNDiaHjyC4OROaHMpGGr3RlQoT41Wj1PYSE2FPXvkw29Fy+JsJmqNQlkZeHjI8JAxY6BCrDRDh8Inn8hcHG+8UXMfS5bA+vWyr99+k9vmzZOhLrfcIvNqGI2N+zkULY66VF6oiZUrV3L06FFSUlJYvHgxt956qxI0GoliazG7MnYR5BmEXqevczudpiOvRCU6VCjOFo9ADyz5FrL3Z6uKKApFY6H3AJ1BVkRxKM+o06FEDYUrx0Z6Ohw71tTWKBqas5moVctHH8HkyXKpKUwlLMzdUyIrS25z7hs6VL4fOlSW46lM797ygsyrZQLi4QFDhpSHtcTEwGuvwfvvw8iR0JTCjaJZUpfKC7/99huRkZGsWbOGu+66i/j4+Ca2unVhc9jYlbELg86Ah8GjXm29Dd5kmDMayTKFonXhFeJFQWoBuX/lNrUpCkXLxegvS7wW7FdlK0+DCj9pZSQmwtSpsHAhDBsmt913n/TSuOgieOklmQoBYNAgKCyU77OyZB7Hzz6TkQFTp8oKKp6e8NZbcOGF8riYGPDzk8UoDAZwFgB45BGZH9JkklECb78NgYHyQftdd8njdDr4179k9EBldu2CGTPAYpH9vv66tKeiLYcOvcPeveW2KCQVJ2p2u52pU41AU/gAACAASURBVKee+UQsN1f+g5z/JCHkxWE2y8QsWVlye5s2MmHL7t0QEgJffQWPPlp+If3wg8yzsXu3rFSSlSUVtfBwqbIdPCj/2aWl5X2CzLVRUiLzcNjtsoLKhRfKY/Ly5EXlcEhxY8QI97b1oXIcVsX8Hprmvu682J1VW5yvimbJ6Sov9OvXj7S0tFr7uP3227ndWe1H0aAcyDlAQWlBncNOKuJp8CSnOAebw1ZrpRSFQnF6NE3DK9SLnKQcTL4mfNuqiigKRaNgCgZzKhj8wTe6qa05b1G/6q0Iux1efVXmUKzIlCly/vjpp3LOWlYmxYeffio/5oYb4Prr5ftnnpGVNP/7X1nJ89575dzSyQ8/QGio+zmGD5dFKwwGWYFz0SJZHGPZMrl/zx45/7z6ahlNUHlO+eij8OSTcr9zfrxpk7stF144j1mzPnGzRSGpbqJWb4SQ4oWPT/m23Fx48EEZ7qHTSdXrtddk0s/p0+Hxx6XIMGyY9Jyw2WDsWPjnP+U/zdNT5sew2eQF9/338iIxmaQS5oyHmjVLKl5FRbIqitUq7bnoIile2Gyy7VdfyeMHDJBeILYzcNerrISfThkXojzTrhBS8NDp5OcwGstf9XoleigUdcTmsGFz2LDarezO3M0fmX8Q7huOhkak/+mTsVbml9RfWLxlMVa7lWm9p/HU0Kfc9m8+spn719/P7szdrB6/mvHdxwOwK2MXd395NwWlBeg1PXMHzWXChRMa5DMqFM0dnV6HV4gXx3ceJ2pgFJ4Bnk1tkkLR8tA08AiRiUONfuAR3NQWnZcoUaMV8eGHcMUVstpJRS65pNyjQggoKHAXJQoK5Hzx7bfl+r598Nhj8n1cnHwgn5npnheyMs6qnQAJCbIAhrOvK66Q78PC5IP27dulTRXRNGkHQH6+fLhf2RZPzyN1skVxhiQlyX9O797l7jxhYTLcozoGDJBLaqq8SDIyZLugoOrLtU6cKBeo2ub118vP9+qr1Z/vhhvkhZOSIl2GTKa6fzbn+WJiyj/b2eAUOkpLpWdJ5fJCmibL4fr6Vq0co1C0IhzCgdVuxeqwUmorpcRagsVuwe6wo6FxKPcQczbOwWKzUGYv495+92LSmwjwDMBD74FWU5WkCtgddp77+TleG/UaRp2RhzY8xIQLJ9C9TXfXMR0COrBizAoW/+Jektfb6M27Y97lgpALOFZ4jD5L+zCy80iVbFShOIXeqMfkZyLj9wyih0TXaUwqFIp6ojOAKQByd0LopWDwamqLzjvU3XQrIStLeja88YZ7XsbKmEzy2IqixmefyQIT/v5yvWdP6dUxaBBs2yYraaalSSFB06SAoWkyrORUMQ033noLJkwo7+vzz2HSJDmv3LFDvlYWNV5+WaZJePhhOT/85ZeqtpjN8W62KBqItWvhggtknM/Ro/D11/Iflp0tPSVCQuQFY7PJOKCKZGbK5J1CSO+EG26o+s9p21aqWRaLvJgyM+GDD6SXhl4Pf/87dO8uvUEqJDx1EREhY54OHJAeIM52kyfLviMjpXdJYSEcP161vU4nvUtKS6Wdt98uvUo0TfYTEiI9LUpLpY1ObwudTvaXllZVDHG2rckjQwhpT36+/Oy+vsp7Q+FCCEGJraRZJuATVG9zxc9id9gpsZVQYi3B5rAhEGiahk7TYdAZ8DJ4oWkaeZY8PtjzAVnmLMJ8wyi1l5JdnE1n0ZmMogwMegOBHoF4G73RaTWnCEvMTiTKP4pI/0gsNgtDYoawNmmtm6gRExgDUKWfLiFdXO8j/CII8wkj25ytRA1FsyH1l1S2LN6CcAi6julKr9t7ue0/sO4AW/+1Fe8wWV0h/qZ44sbEAVCUUcTmpzdjzjSDBlf96yr8IvyqnMPoZaQ4uxhbiQ2jt0rSrVA0CnpPsJdC/l4I6dfU1px3KFGjlfDiizJ3xulKtvr6ynlat27laQNWrYI77yw/5rHHZDRAr15yTnvxxeXzsf/9T84Hs7JkyElcHAweXN524UL5YPrmm+X61Kmwfz/07QvR0bJCZ3Vzu3//W+b7uOEGmafyb3+TVTsr2pKVNcHNFkUDMH8+PPWUzKFRWirDT/LzpQhQWCgFhcmTpepVWirFiIqcPCmPi46WF8WaNTIfRkWuuUaqWHl5sv3Jk1IwMZlkLNSOHVLUyM6u2j9I745u3WTilYrtnOe69VaZyOXIEbmtMhdfLMNZTCYpmrz/vruN994rPUR27pQVV5yUlMBff8n8IZ6eMo7Lz0/mBfE9TWyxpsk2Dof8e1YUN1Rd5VaPzWEjNT+1WT7xFEKgUdVup3ABoKFh0Bkw6o14Gt3d1W0OG2kFaaxNWsuPR38ktyQXm7BRVFqE2Wrmj8w/6Ne+Hz4mH+wOOznFOeg1PQGeAXibvDFoVW9rssxZtPWVYqqnwRNfky9HC47W+7NtS99Gmb2M2ODYerdVKJoCh93Bz8/9zKjXRuHT1ofPbv2M6MHRBHUKcjuu0/BOXDr70irtN83bRK+pvYhMiMRabEXT1fydJBBYi61K1GgGrFmzhvnz57N//362bdtG3759qz1u/fr1zJo1C7vdzp133sljTtdoRdNhCgBLFtiKVZnXSihRowXz0UfSywJkKoI5c+T7vDz4+WcpLlROymkwyPlgUZGcn+XkSG+M//63/Bh///JQFCGgY0fo1EmuOwtOhIXJ1AnbtpWLGitWwBdfyPwbznt1g0GKFU4GDoQu5Q/GXLzzjkypAHDjjeUiS0Vb+vSZR3b2KJctirNk7VopaIB08wkNlZPuwsLyDLIVy+V4elZ1zTl+HN59VwoVJpOc+IeHux8TECBfg4Nl++PH5T/VZpMXiDMJTLt21bv+OAWI3r1lJRRnu9tuk+cKCZH7O3WCadOqti8rk+1KS+WFO3GifHU4pNeH00WpUycYPVpuczjKE8GEhcnPt3mzzDEC5eJGeLjM7VFxclo51MXLS/aXmytjrAIDZU4SJW60ajRNw9fUOhLvCSEoLCsksyiTr5K/4scjP2Jz2Oga0pVbe96KDh2H8w5TaitlS9oW/rPzP0y+aDKh3qH4mHxwCAd5ljxOlpzE38MfX5MvJn3t4WdWu7VeNh4vPM6U/07hnTHv1OoVolCcT2QnZuMf5Y9/pPwdix0Ry5Efj1QRNaoj969cHHYHkQkyh83pxApNp1FaUIp3qJpone9ceOGFfPrpp9x11101HmO327n33nv59ttviYyMpF+/fowePZru3bvX2EZxrtBBSRb4xTS1IecVTSpqvPjiizz88MNkZ2cTWjmzpOKsuekmuVRm/ny47LLqq4yAnEvl5cl52ccfw7XXyvmqk7w8OecymeA//5Gihb9/eQEMPz/5fsMGmDdPtlm/Hp5/Xs4dvSv83hUXS2HExwe+/VbORav7voyIkG0vv1zm97jggqq25OSMYciQ8jmo4iy57jq4445y1Sgnp+oxw4eXl2fV66uWUW3fXipkW7dKcaKGpwGA/Ce2b1+1jVPl8vCovUxr585S8arpXN7e7hdfRa6/vrzdpVWfVgEylKVi6Ez79tKL5OBBedFfe628gI8fL19ycsqTxqxdWx5jZTDIi/6hh6SwodNJ2+x22cZgkLlHvL3dBRGFogVhsVk4UXKCfdn7sNlt+Jh8CPAIIC40jsHRg4nwk8mTbHYbwV7BIKBraFdW713Nsp3LmBg/kY5BHdFpOryMXgghKLYWU1BagJfBy5V3I8wnjMyi8hLTuSW59QofKSgt4JoPrmHhFQtJiExo8L+DQtFYmLPMblVJfMJ8yNpbtSrY4e8Pk/F7BgEdAkh4MAHfdr7kH83H5Gfi20e+pTC9kPb929NvZj90+upFPYOngZLcEoI4vWCiaFq6det22mO2bdtG586d6XTqSeHEiRNZu3atEjXOB0z+UHxEVkJR94gumkzUSE1NZcOGDXTo0KGpTGhx2O3yIbXNJt87q0w6X2t68HvnnfLBcUkJjBolK4sEBsq51urV5Yk4nezfLx+CaxrEx8Py5XJ7Zqb0zgBpw+TJcNVVcn3mTPkgfPhwuZ6QIPN7ZGXJXBk6nZwjvveeu10zZsi56bJlMszEZpMCy9KlVW0pKBjo8uZQNAA6nVStoFzYqEhMjPSyWLGi5j5OnJBqlN0uq5v89lu550RDtqmpXWho7eVYNU2GrHz/fXm7vXuleOEcNBVLtTorm+h0MolpWppsV1Ag3/fsKRU4Z5JSZ/UWkCJGZqZU4kB6u/z1l3suDr1eHme3S7uMRumJ4umpfrgUzR6r3YrNYaPYWkx6YTp/5f7F9mPbScpJYlinYQyMGkjviN70jujtalNqK0UIQTvfdhSVFaHT6ZjWexor96xkdeJqHkh4AE+DVN01TcPD4IEHHpTZy8goysBD70HX0K6kFqSSXpBOmE8Ym49s5onBT9TJ5jJ7GWM/HMutPW91VURRKFoSHQZ1IHZkLHqTnv2f7GfT/E1c+8a1OGwOMn7PYNzKcfi282Xj/23kwLoDrnwblXGKGkKIZhk6p3AnPT2dqAr3J5GRkWzdurUJLVK40JmgLA9shWBUT3KdNJmo8cADD/D8889zvbNOqKLOOL3ibTbpOV9aKpeKBRZ0OrnurDDp3GY0ytwaRqP0ktDrpbhQUfQQQj4sLiuTUQeVGTBA5mSsTKdO8Mcf1dt88GD122Ni4M8/q9/nnE+D9CzZsaN2W/r2fZSgoO3Vd6Y4M3Q6qSBVJ2qkpUF6eu3tnaEazvebNp0+6cmZtKmpnU5XXpK1YtJFIaov1Wq3w5dfnv5clbHZZI1iJx4eMlSn8gIy2ajzNTkZhgyp2p9T3LDZpBDi4SE9NzxVubzWQFJOEt+nfM/F7S6mc3DnOrc7ePIg+3P20y20W53bnUmbyu1iAmNcFUycZVgtNgslthIsNotrEUJwrPAYSTlJ5FpyySjKAKBn257EhbpPlJzJUj30HoT6hGLQDJj0JsrsZXibvLmz951kmbNcgkbliZRJb8KkN1FsLcZqt/LIwEe47+v7sAs7o7uOJsw3jDkb55AQmcDorqP5Lf03xn44llxLLusOrOPJTU+SeE8iHyV+xOYjmzlRfIIVu1YAsGLMCnq1c0+2qFCcj/iE+VCUWeRaN2eZ8QnzcTvGM7D8d6XrmK5sfUVOXH3a+hDSNcQVuhJzeUy1Xh5OdHodwiawl9oxeKro9qZm2LBhZGRkVNm+cOHCBp97LV26lKWnnjZmZ2c3aN+KGtAMUJKhRI0KNMm3ztq1a2nfvj09e/Y87bHn40BpiIT0lfuoPN+qiNP7wll8wWYr3+d8iGwylXvPV/TIcDjk9gED5HuHQ3pkFBe7iyBCSI+O0FA5b6qutKuiFeJwVJ/HAmRYxQMP1J77wVlz12qVStqzz1YfX3S2bRqqncEgywNdcIEUOJzqoVNJdAonzkovr74q3+v1MH689KooKnJfzGbpdXH4cHnODSfOSVhF9bEiBoNcrFbpGeLlJQelyobbYknKSeLmT2/m4MmD6DQdMYExeBll6bbrulzHhWEXcjT/KCv3rHRrV2ItoaC0AIPOgM1hw9/D39XOyaQLJxETGENidiKf//k5JdYSUvJScAgHOk3H/Qn30zu8N79n/M76g+upzPTe0wnxDuGr5K9YvXe1q13noM74ePhwW8/b8DH68EfGH+zO2o1Rb8SoM8qkoDojl3a4lLd+f4sMcwY2h43ru17PtV2urRIKYnfYsVgtBHgGEOAZ4MphodN0tPFpw/HC45j0JjoESE/PrWlbOZR7iPHdx1fJpWHSmSgoLeCyDpdxWYfLXNuzzdk8kPAAbXzaANCvfT/SHkyr8plv6XELt/S4pU7/O0XDUJfkhB999BHz589H0zR69uzJB9UlkVbQpnsbClILKEgvwCfMh0MbDjF0wVC3Y4pzil15MI5sPkJQxyBX27LCMkpyS/AK8uLY9mOEdjv9TaG12KpEjfOA77777qzat2/fntQKFefS0tJoX0MI8PTp05l+6l6xpqSjigbG6A/mVPDrDCrPE9CIokZtCuEzzzzDhg0b6tRPXQZKdnb5POZccSbCRsU5S01zmNr26fVyfmOqJv/Z++/DypUyvOP++8s9NV5+WeaquPlmuOWW8nCU6igtlXMwT8/qS7sqWhkOh4wBqs5LA2TSFA8PeOKJmoWNQYNk6ZodO6BPH+jR4/TnPZM2TdHukktk/NX27bIMUKdO5Wqhc6AZDO6Def/+cgFFCPjqK1mZJSlJxn7VFI5nNMqlpEQKIyEhKhylhbIncw8O4SDUO5RSeykdAzu6yoqG+4Zj1BkJ8QphcIfBbu0OnDjA7szdhHqHkmXOcmvnJNQrFKPOSLhPOIM7DObAiQNkm7PxNflSZC2ioLQAo85IpF9klf4B/Ex+GHVGEOBj9MHH5IO5zEy4fzidAjsR5hOGp8GTMN8w2prbYhd2bA4bdmHHYrNwJO8IVoeVmIAY8kvziQ6IriJoWO1WyuxlhPqEVpso1agzEuYTRkZhBl4mL3SaDk3TOHDiAMt/X87kCyezL3sf/SP7yxKxegPmMjMWm4Vf037l8pjLZT96IznFOS5RQ3F+UJfkhMnJySxatIiff/6ZoKAgsrJq9h5o7egMOgY+MpCv7/saYRd0Hd2V4Nhgtr+xnTbd2hA9JJq9q/dyZPMRdHodHv4eDJkvvQd1eh39Z/Xnq7u/QghBaLdQ4sZWH3riQoOyojK8gr1qP05x3tOvXz+Sk5M5fPgw7du3Z/Xq1Uo8PJ/QGUCUyTAUj+DTH98KaDRRoyaFcM+ePRw+fNjlpZGWlkbv3r3Ztm0b7dq1O6NzWa1ybtVaPbO3bJGCBkgBA2T+iX/9q3x95Uo5dxowoOZ+TKbyxJ3VlXZVtDLWrXMXNG6/XSbifOMNuc95zJAhNWedBSkS1FUoOJs257qdpskcGhU9zoSQX0hlZdJDo6REbnfGfnXrJj1Idu+W1Vw++kiGrURHS0+MceNqt8PLSyqPRmN51RhFi+KithfhZfCisLSQYM9gRncdTVRAlNsxbXzaMDx2uNu2uNA4Dp48SG5JLl4Gr2rbOYkMiCQyINLVxuawEewZzEVhF2HUG4kOjCY6MLpGG/tH9ufn1J9lO69gxsWNczvXhWEXcmHYhVXapeanYtQZKSorwkPvQUxgjNv+UlspABF+EbVWL/E0eBLsHczJkpP4mHy4pP0lBHkG8fG+j/m/jf/H4bzDDO80nPsT7neJHk9vfppvDn3DtN7TuKvPXfgYfcgoyqBbm9MnzFOcO+qSnHDZsmXce++9BAVJj4KwsLAmsbW50OGyDnS4zF0w7zuj/CHhJTMv4ZKZl1TbNjIhksjVkXU+l8HTQPGJYgI6qN+n85n//ve/3HfffWRnZ3PNNdfQq1cvvvnmG44dO8add97JV199hcFgYMmSJYwcORK73c7UqVOJj49vatMVFdF5QPExJWqc4pz7h1100UVuqnpMTAzbt29X1U/Ogv79pYeGU8D49tvy906GDy+vjFkTmiYfMlutUuCoWNpV0Qq5/np48klZ1vWOO2RujY0bpWcGSEFj2rTaBY3WhqbJwWMySWXQ4ShPfGM2y9foaOnVYTJJlXH5cvj8c8jPl+pjTk7VMrAV8faW3hpGY83VXBTNlrjQOF6/5nXe+v0teof3rlGYqExUQBQPDniQlLwUYgJj6tTuTNo0Rjtn1RJvozfB3sEYtNPfmviZ/ChzlGEuNeNt8uaCkAu4OPxiNh/dDMC3f8kfwVn9Z/HG9jdc68t2LqNrSFcuj7mc3NJcSqwlVcJ0FE1HXZITHjiVSOvSSy/Fbrczf/58rnJmJa/A+Ri+fC5I2ZRC9OBoNF35b4hwCI5sPkLM5TGNem6DpwFLrqVRz6E4e8aOHctYZ2b/CkRERPDVV1+51keNGsWoUaPOpWmK+mD0g5JjEBAnPTdaOc3+L7BlC3z2mXxY2qseebv275cPS3v0kA9PG7NdY5zL4ZD5NY4dk7kGAwPlg99qIn6IjZVVMX/5RR4XECArjVSMGEhNlRVQ2raVIScmk9yfm6tEjVbN/Plw8cWyvOsDD8DRo/D441LYOJ2HhkIOIk9PuQQEyPwbVqsUOIqKZDLQu++WX14vvSQHvdMTY9Cg6vvUNNlfVpZ7pRVFi6FLSBf6RvSlvX8tJYyrISogqs4Cw9m0ach2docMTQn0CCTAM6DOVRM0TSPYMxirzUqprRQPgwcjYkewO3M3P6T8AEhhwylmOLmuy3UMjpahNZrQKCwrVKJGM8Nms5GcnMymTZtIS0tj8ODB7Nmzh8BA91Cm1hjnv+PNHexctpMu13Vh8BOD0XQawiHY/PRmDqw7QO9pvelzV59GO7/OoMNWZsNeZkdvUrmfFIpGRdMBdig7CZ7KY63JRY2UlJQzbrtlCwweLOcJH30kw+ED61B6Pi9Phs87Q98bs13lNr17S5HAWXyhpqWgQOYvdObXCAmROQotFvngt2KlyNPh6Qm//lpekVKvL3/YvnGjrGC5Y4fcHxAg5679+sn51vHjNYf5K1oJ1WXJ1umUoHEmOPNsOGPliotlSMmAAdC5swxFSUyUCmTfvnJfdej1UvjIypJqZk2JchSK85gyexk2u40wnzC8jfX3OqqYONRmt2HQG3h44MMYdIYqYgbA8I7DeWLwE67Eox4GD7KKsgjzUTeD5wt1SU4YGRlJ//79MRqNdOzYkS5dupCcnEy/fv3OtbnnFSmbUti5bCcAB9ZJb5ZBcwfx08KfXOs7l+0kpGtIo3hsOCsQaWhYi61K1FAozgV6b5kwVIkaTS9qnA1r1pRXAnE4YNcumVsDyiuCgBQCKib2rFj+tHI7JwZDeeJRZ1h85XZ79kgPc0s1nnZGo+yjsNC9zR9/lD+4NZnkNrO5qqe53e5eibKwUJ4rIECKInFxEBZWbmdAAKxfX33Z08RE+ernB127Su/3lBT56uEhhReLRf7NzGZZfrV3b2mjs7Srehis4KWXqsY1Kc4MTZOVUmw2Ofg8PaFNGylqrFollwMHpLo4dqx0oaqMySTb5uTI/Sr5TYvDIRynP6iJ0dDq7F1RkRJrCXqdngj/CJl89Awx6Ay08WlDRlEGOp0Onabjnr73VCtq3Nn7TlfFFgBvozdZxVlVysEqmo66JCccM2YMq1at4o477iAnJ4cDBw64cnDUl/Tf0tn74V6iB0fTtkc137PVkLk7k+M7jhPeJ7zObc5Fu+jB0XS5rotLwDiw7oDrvZMu13UhenDN+XLqa6PD5sBmsVFWVIawC3wjfGWyUHOZW6lYhULRSBh8oDQL7KWg9zj98S2YZi1qOAsAOCf/7dtDTIx836WLnAsAvPJKuTABckLvdBDRNIiKquqN0Lu3zENht8PixVXbAdx0k3yIvWRJVdsGDZIPX99+W3qROOnQQVaLHDJEepyfPCn36/Xy4bfTm6KoSBZGcH62K6+EKVOkeFH53stZ5aQ6QcNJfDyEh0shZvt2KQj5+8uiDTEx8nOdOCH77tBBesir0q5NwyOPPMK6deswmUzExsby9ttvu9xqFy1axPLly9Hr9bzyyiuMHDkSqLkE3uHDh5k4cSInTpygT58+vPfee5iUQnV+oNPJgZWRUa4c6vWyTFGPHjKh6Oefyxi0WbOkIlkZT0+pROblwamkeYrmj07TYdAZsNqtTW3KabE77KABzgcHzt8nAYJTYoGQ4SLOp7g2uw1fD1+CvILQa2f/NNfT4Emodyg5xTmU2Eq476v7qj3uzR1vMmfQHFfFFYPOQKm9lGJrMT4mn7O2Q3H21JSccN68efTt25fRo0czcuRINmzYQPfu3dHr9bzwwguEhITU+1yHNhzig2s+QNgFu9/dTeTAyNNW7Sg5WULaL2kIh0DTaXVq06DtBkTiGXRKLHA9+BKudSEEfu39KEwvrNJXYEwgRh8jW1/Zik6vQ9Nr5a8GHeYsM0mfJuGwO9Cb9Fzz72uqCBtCCBzWciHDXibHv96ox26z47A60HvoKTlZgn97/9N+PoVCcZZoGqBB6Qnwjmhqa5qUZi1q3HADfPCBDJHw9YU5c6RAUZm//919PTUVFi6U3g9+frLCYnXtQM4xZs+uvt1ll8k8fY8+WrONw4bB1q3lbWbPdj9XcDDMmFG1XWqqDAtxthszpuZQl61b3R+gDx9etfpJYqL8ez30EGRmynnSnj3y9eefy9sWFEgByPnwWJV2PfcMHz6cRYsWYTAYmD17NosWLeK5555j3759rF69msTERI4dO8awYcNcCdNqKoE3e/ZsHnjgASZOnMiMGTNYvnw5d99995kZNnOmvDDnz2+4D9vaMRikl8Xx49JrwxlG0qOHLDP7/POwc6f8m192mfxCSEhwD/3x9pZJRo1G+UWoaPbodXra+raljXfzKDcqhEAgcOAAIT1MBEJud+4TDhzCgd1hx+hpxMfo06DeEb4mX7Yf386cjXMos5dVe8z3Kd+jaRrPXPEMep0UUzQ0CkoLlKhxHlFdcsJ//OMfrveapvHPf/6Tf/7zn2d1npRNKQi7FASEQ5CxKwOTT+2if5m5DOGoX5uGbJf5RyYmX1O5eHjqteJYEhVdkytQfLKY5C+ScdgdCLtwvVaHvdTOH+/8wZXPXonOoMNeasdqsWItsuKwO9A0Db1J7/YZ7FYpahg8DZScLKm2X4Wi1VCUAnuegoIk6HIPdJzivl/Y4ZcpMmykz8tyW3E6/DEHrPng3w16/AN0Rtj/Ipw89eTabpE5NIZtkuslGfI8pVkyFOXyr8A3BrbcDlk/gvFUJaIBKyCoF+Qnwa93QO5O6LkQuj3sbpfDDt/0Ba/2cPkXVT+X+Qj8OhVKs8EUDAPfB+9IyPwBdjxQflxBEly6GqLGnNWfsT40a1EjLg4++QTefFMmw6xJmKhMVBTMnSu9E2JiGrfduTjXgAFw882ycMLw4XD//fIh8P33fW4ZYAAAIABJREFUy/3ffiv3O8u5tm0rjxt+qiLg8uXy7yiE9PrYt0/+bQMDVWnXpmDEiBGu9wkJCXz88ccArF27lokTJ+Lh4UHHjh3p3Lkz27ZtA6i2BF63bt34/vvvXa67t912G/Pnzz9zUcPLq2qcluLsMRplLFlGRrm7Fki3rAUL4NNP5SD94tSPy2ZZ3cElbGia/N/k5Ljn61CcETV5PTnZvHkz999/P7t372b16tWMHz8egF27dnH33XdTUFCAXq9n7ty5TJgwoSk+wjnH6YGhQ1c+2TqHCCH4NOlTnvv5ObeQnQjfCBzCQYa5PIP2xsMb+f7w966SuJ56T7LMWYT7hZ9zuxVNS5fruvDry79iL7WjM+q4+pWrTxtykbk7ky/v/hKHzYHOULc2DdnuqleuqrWdKynosQNV9sUMiXElD3UdL4RL4Mj8I5NvHvgGu9UOAo78eIQPr/+QuLFxxFweg8HTgM6ow+BR/dRBp9dhs9jw8vHCkmvBbrWjN6q8GopWitEfuj8MmZuq35+yCnw7gs1cvu3AqxAzGcJHQuIzkLYWOoyHbg+VH3NkNRT8Wb6+ex7ETgWfThDcW1ZEcXLxC7J9RTyCoe8rkPZZ9Xb9+S8pqFgLqt+/82HoeCt0ug0yvodd/wcD34O2Q2HULnlM6UlY1xnCR1TfRyPRrEUNkJPvhIT6z7WiououMJxtu3NxrltukcJO//5y/iOErLZ5//1SzHAKGtUxcKCszllaKtc7dZIPjZ0PjlVp16bjrbfeck2M0tPTSUhIcO2LjIwkPT0doNoSeCdOnCAwMBDDqaf/FY+vjtOWv3vhBZVTo7Hw9JTuUNnZMkOv5nr8Jl2sfv+9PL5MCOmeVdFbQ6eTX4LZ2TLOTCUOPSPsdnuNXk9OOnTowIoVK1jsjEs8hbe3N++++y4XXHABx44do0+fPowcObJKRQZFw1JqK+X5X55n7Z9rGRg1kE6BnXh/z/sM6ziMUO9Q8i35fH3oa6IDojmSf4QJ8RO4OPxiV3tvozdZZpVXozUSNSCKG9fcyO73dhOZEIl/e39KTtTuYeDf3p9hzw4jc3cmbXu0rVObBm0X5U9J7ql2mvQ0qsgvi3/h0PpD1fZ1YN0B7GV2Eh5McLVzenUIhyAwJpArFlxB5p5MQrqGYCuxsW/NPna8uYP9n+4nfkI8scNjoQadQmfQYS2x4oVXebLQACVqKFopHsFyyfpf1X2WTMj+WYoRKSvlNiHgxG/QY4Fcj7gWDi6tKkoc3wCdZVUniv6SHh+hCWDJAVsJeJ1GLPUMk0v6l1X3FafBsS8hfi4k1eAJV7APep/a13YobK7GEyP1Ywi/Ggz1TwB+Nqg732aMwyFzfjhfe/SQoSPFxXIuVFIix0jPnnIbyO0Vq6DodNILY9EiKYYkJkJSksy1UVYm50aqtGvDM2zYMDKqqb+7cOFCrj9VbWThwoUYDAZuvvnmc2JTayx/d17h6yuVxLw8KWxUZNgwGYbidCvu379qe4NBfhFkZ0t3rIo1mxV1Ytu2bdV6PVUUNWJOJW7SVfr7dunSxfU+IiKCsLAwsrOzlajRiGQWZfLod4+SmJ3I1F5TuavPXeh1euLbxBMbHIuPyQedpiM5NxkdOuYNnkdCZALmMrMrn4dep8cu7BSVFeHnoX7kWhvterWj4FgBfmF+2EpsdWoT1DGIoI4yh1Fd2zRUO6u5hjw7AtK3prsJGj5tfQjuEozBaODw94cBOPTNIcJ7hxPZP1IeVCmMJSQuhJC4EJlrQ9OIGhhFxs4Mdq/czW9LfiPxw0Tib4ondkRsleomTk8NYRMITcjPGFDnj6lQtB72vwhd/+7upWHNl14WulNTc88wGVJSkZLjUJIOIacqPZmPyja/PyIFiaDeMOB90J/q44+5sPcf0PZK6PXs6ROJ7rgfLn4erFVz8rgI7Ampn0LcLEj7L9gKZT4Pjwp5jY6shrgH6/a3aECUqNEMsNvLxQtnJRUhyiu8eHuX5xjU66XHesW2znZO8cNqlYvdXl7RJToaxo2Tosbu3XDjjVII8fZWpV0bg++++67W/StWrOCLL75g48aNrqeHtZW6q257SEgIeXl52Gw2DAZDtaXx6sVdd0F6Ojz99Jn3oaidgAApbJjNcvA5cXplvPmmdJuqMIF2w8NDDtyTJ8szKSvqTHp6erVeT/Vl27ZtlJWVERsb25DmKSqw8/hOHtv4GBabheeHPc8VHa9w7RseO5yisiJyinPwNnozqMMg3t71NqHeofL7VJPVV3xNMgeNM6+GEjVaJzpNh96j+XsURA+JJj81nz0r99BpeCd82sq8NRdOvBBNr/HXt39x0c0X1Vr9pDKaphHeJ5x2vduR8XsGu9/fzW+vnRI3JlQVNzRNw26zozfpKcktwbedyvOkULiR9ZPMRRHQDU5sr1/b499IgcKZYFvYIPd3GLgSPNvBzgfh0BvQZSb0WiS3Ocpg23TY9xxcNK/mvtO/kEJKcJ+aQ2YALl4M22fC4RXQZrDMvVEx4XfJccjbI0NozjEtQtTQ6WRiS8d5Xv1OiPJqLfWZa+j1cq7i4SHD753ihb4Ov8F1Oc4pePj5yf5zcmQy0XbtpK2qtOu5Zf369Tz//PP8+OOPeFeY2I4ePZrJkyfz4IMPcuzYMZKTk7nkkksQQlRbAk/TNIYOHcrHH3/MxIkTeeed/2fvzcOkqO79/1dVV+89+8YwM8wAA8M6bDMsLogKLhAxuCAmil6CJGiuRr1uQY2aGL/6M8uNGg1ZFOM1qEkMGhVxQ1zYCSAMCsg2wOz7TO/d9fvjTM/aM9OzL12v5zlPV1edU3Ua+FB13vVZ1jV4gXSJuDiRSVaj92ha6tXlah5XN2+e8OZ46CH44x/hZz8Lfg6LRQgfBoMocaTRpxQUFHDjjTeybt26Vt4cAToM9dJoE1VVeT3vdX699dekRKbwwqIXGBXTupynzWDjsU8fw+v3ctPUm3hx74v8df9feezCxzDIBqpd1Q2ihkkxUVRbREpkN0RfDY0BQPYN2cSMjiF1Vmqz3BmzfzKb1DmppM3pQiw09eLG9GSGTasXN/6vubgRNSKKkkMlxGfFY4oxaclCNcKTk6835qqY8b9gCpLsu2IfFG8R4Sd+N3hrYd9DIimopwb8XuGt4SwGY2LzsQWbYMJ9jd9NSRCRJRJ1AiScByVbhahhrs8TpTPCqP+CQ81DZltR8gWcfgvOviuSkXqq4csbRCLQpliGw9x/im1PLeT/AwxNPFJPvg6pS0SC0z5mSIgacXFC2ND3/Z9fp2kaKh/ss+W+QOsMv/qV+Lz77vb7BQjkJoyKEqVfDx2CY8dE7kKPR6yNtNKufcePf/xjXC4XC+ozuc6ePZsXXniBiRMnsnTpUiZMmICiKDz33HPo6hWrYCXwAJ588kmWLVvGgw8+yLRp0/jBD37Q9Yn98pdaTo2+IFip1wA5OcKtaudOoTwmtRE7abEIbw29XiQR1QiJ9ryhQqG6uppFixbx+OOPN8t/0xIt1KtrOL1Onvj8Cd458g7njzifn1/48wZhIhhj4sZQ46ohwZJAoiWRvJI83D43Bp2BOnddw7ZFb6HUUYpf9SNLWtiWxuAmmHAhyVKXBY1m52kqbuxt9NwQB0Vp14sev4j0eek4Sh34fX5knWZTGmFC+lLR2iPrx6KB8NQ48QpMqfeAjs2Boo+El8PZf0PSBY3jak8I0SM6u3Ff1AQR/uGuAEMMVB0E60hQ/SJvhzlZLOBO/wuiJ7U/r6lPiAbCU+PQ060FDRC5O4yxIMmQ94TIC9KUk39rPE8fMyREDb2+sWl0HZ1OhOrv3Qv79okEok6nWFNppV37jqNHj7Z5bM2aNaxZs6bV/mAl8ABGjRrVUCFFYxDRtNSrz9fc3WrVKlEa6YUX2vbWkCThYlVcDMOHa/85hkhubm5Qr6dQcLvdLFmyhOXLlzdURNHoGfYX7Wfzic18evJTTladZNX0VaycvrJDAeKW6bdQ666lzFHGeenn8c9D/+Tzk59z0aiL0Mk67G47BrMBWZLx+UVejUij5t2kMTT4/AmRoPC8B87r8XNLkkTytGSGTR3Gtt9u49imY6Kcs9dP4d5C0ueJEBeP3YMxQquaphGGuErhy+Uib4YkiWon578OSjshWVn/LUq6HnleeGCkNvGuLnhfVBNp9hZcB1l3wI7VgCqqliQvAHclfPl9cJaI/TFTIfcFMcZRCBtzhCeGJMPXv4Xv5IlqLW2x/2EhuKQuhuLNouKJJEHiXMh5rrFf7Qmw50PiBW2dqVcZEqKGRnNC9dAIxty5Imx/2DCxDrLbhQe7VtpVgxUr4OxZkVVWo/dpWurVbG5M/Dl9uqjz3JG3hk4nxJGiIlERJZR4tTBHUZSgXk8PP/wwOTk5LF68mJ07d7JkyRIqKip4++23+dnPfsbBgwd5/fXX2bJlC2VlZbz00kuAyI0zderU/v1Rgxiv38ubX7/J018+jU/1AXD7zNtZPmV5yOcw6U3ggCvGXsE/D/2TTcc2cdGoizDoDNS4a4g0RSJLMrIsU+ms1EQNjSFDzOiYXr+GJElkXpbJ8Y+Oo/pUJEUiYWICfo8fVVU1UUMjfDHGw4Xvtt8nLke0AJZUmPNy8L5jfhh8f/xsOG9943d3FdjPwsUfB+9vHgZLTrc/r6R5ogXIfqxxe8Q1rSuyBLBlwJK2qyz2NpqoodGMkSOFoPH112I9ZLeLF8VaaVcN0tIa/xEMNtqL82p5PFjrr0oigVKvpaUipCQwz5Ur4cEHRS3mlSvbHm8wiNwcBQXiXAZD5xPzhBnBvJ4ee6zxhp6bm8vp060fCG644QZuuOGGXp/fUKfUXsrW01v54tQXbDuzjVp34/83MnKDuBEKD3z0AAB3zLqDOHMcybZkjpQfoc5Th1Vvxaf6cHldmPVmLIqFotoiRkRpGbE1hgYTl07sk+skjE9g9p2z2fr0VsZfNZ64rDj8Hj86gw5npRNbkpYsVGMIUrRZeCo09RhU/SJfRlNBoK/RR4DjLESNa6ykEiaE168NE558Unzed1/7/YKh18OMGbBpE2zbJkq7ejyN5V+10q5hzGOPweHDYpE80AmUPlXV5tvB9gW2m5YIalo2yOdr3i+Q7bfldlMCBqMozQWErogIwUq9zpgB558P774LS5e2nxDUaGwsdeRwNM+oHEhGFIgxazpfDY0+wOf3kVeSxxf5X/BF/hccKj0EQIIlgfkj55MSkcKf/vMnvH4viqwwI3lGyOfOissCRNLQMkcZC0Yt4OX9L1PhqMCqt6LX6alx12DWmzErZsocZfj8PnSy9u9fQ6MzjLxwJHv+uAd7iR2dTofX6UVv1WvJQjWGJkf+AN/+EVKugEkPCWFD9cOBn8OZt2H0LW17VvQ2kgz4wF0uqpmEEZqoMQQxdsPTT5JEXo133hEvgadOFesgk0kr7Rr2SBJkZfX3LPoPVRWCQEDgCGz7/UJ0CLSAgOB0ik+XS3i4OBxCIQyMt1iEYBEKwUq9fv/78Pnn8PzzHSuYbQkVqirma7dDTYu65FVVbZeO1dDoIvuL9vP5qc9RZIX86ny+zP+SKlcVsiQzOXEyt+bcyrkjzmVs7NiGctYzhs9gd8FuZiTPIDspu4MrNHLz1JsB8KpeVLvK/NHzeXn/y3x26jOun3R9Q8JQr+pFkRT8qp8adw3Rpuj2T6yhMQjY8ostAMx9cG6vX0uSJZKmJFG4txB04HF4MMWacJY7Uf1qs0osGhqDmqLNQtAAIWAATFwDBx9v/P7tHyEyq/88NnQWqMvXRA2Nwc9PftK98bNni/XPmTPi5bAkQUyMVto17Am41r8SJBtyOCBJ3fdgCIgItbXw5ZciV0Yo5wyUenU6GxOHpqeLtmUL3HSTiBvrLJIkvDOUILeCsjJxLY0+Z/vp7bx24DXmps/t1CJ+f9H+Ti/+uzKm5bhJiZOoc9dR5aoSzVlFtauaSmcl1a5qqlzi++mq0xwoOYCK8G6yGWzMHTGXc0ecy+yU2USZooJeKzspu1Nza4kiKZgVM3qdnrFxY3n7m7eZP3I+CdYEJCScHic2gw1Zkql0VGqihsaQIH5c32Z2HzZlGKe2nKKusA5TjAl8oPpVPA4PBqv20BjWlGwV5UJNiWDqhMhWsR/Kd0PsDIjpxD2gN8clzhUeGgEB48zbjdsBUq4Q/foLxQquYvC5REnXMEETNTRaERkJ48bBt9/CiRMi3MTrFeserbRrGBPOXho9RUBEiI4WRnb4MCQEqWMeDFkWxllZ2VimNZBb44UX4JFHen6uGn3O1vytzP/rfPyqn3X71pEWmYZZ33FZXofHQX51PioqElJI47oypuU4AAmpYTsYEYYIIo2RePyehn4yMjdm38gPpnWjzHQH3PPBPQD8fwv+PyKMERTXFXNu2rm8uPdFPj7+MddNug6jYqTSWYlVb8VmsFFQW0BGTEavzUlDo6+YcM2EPrtWVX4VPo8QwQv3FjLyopH4vOK7x66JGmFNyVb4+CKxwJZ0MOY2kVCyI2pPwJHfg+oFSYExt/bxuNUtxjW5xyXOBWchlO1sfZ74OTB8IVTuF+eRZPG7JV3z79WHofYoxM3qnPASCpIESOAqA8vwnj33AEYTNYYgjz8uPoNU/gwJRREhKAcPitKu2dnCO0NRtNKuYc1DD/X3DIYW6ekinqu2NvQwFLMZyssbv8+YIbL7dlQJRWPQsPnEZvyqyHuioiJLMonWjl1I86saRYZQx3VlTMtxANOTpzM3fS5RxijRTFFEGiOJNkVjM9hQ6pOV7S/az+p3Vjfkx8gdntvhtbpDU+8Oo2JEQuKijIt4ce+LbDm1haUTl6KTdTi9Ttx+N0adkVJ7KR6fB71OK4OsoREKVflVfProp/i9fmRF5vTW04yaPwqf24ekSDirnFgTrP09TY3+ongz+NyAKgSDw//b+XOonn4Y97vOjwMo3SpaqHz7Z5j5B4iZ0rXrtYVig7oTmqihMbiJCu7B2ynOOw/+8hc4fly8ILbbG1MAaKVdNTR6AJ1OZOL94ovQw1ACST0DrlMgSu0+9BD8/vfw6KO9O2eNXmdexjzMihmXz4Ve1vPwBQ+HFHrRUjAIZVxXxgQbd1vubSGNy07K5vlFz3cp3KUr3Jh9Y8O2TtJhMVhQdAojo0dSUFPAyaqTZERnoMgKde46jGYjKio17hpizbG9OjcNjd5m8yObAZj3yLxevU7x/mIcFQ4Ug4JiVig5VAKS8NAwRhq1ZKHhTuI8EQIR8NSYeD9EjOl4XM0RyHsS/F5RxWPCfX08Ltg86xc+qh++/ROUbGl9nvhzIeP7gB9Un+ir+oSgo/pEK/oUij6mQejZ/zDkPAPWHkxaqJjBUQzeOhGOEgZoosYQ5Mc/7v45xowRXvEWi0g8areL0BOttGsYs2yZ+Fy/vv1+GqETGSmScR45EnoYSmSkyHcREDVycoTB7tkjkt5oblSDmjlpc3jne+/w8r6XO5VToyuCQVdFhu6IE93Nj9EdrHordredBaMXsHb3Wj458Qn/NfW/MOgM1LpriTJFocgK5fZyTdToRzZu3Mgdd9yBz+dj5cqV3H///UH7/eMf/+Caa65h586d5OTk9PEsBz7DpnYhz1IXqMqvQpIkTNEmvC4vtQW1VJ+uJiI5Ap1Rh6vKhaqqDYl/NcKMhDlw0UeNOTWSQsw1ETUBrCM7nxujt8cFqpwEEzQASr8AY2xjVZRgmFOh5HMhoEiSqFTyxTIYvQJG3gRyO56CnjrwOcAUwrOeJIOjBCI0UUMjjDEaYfp0kYPQ6xWChtst9mulXcOUqVP7ewZDk4wMOHtWVDaxhnDjMZlal5H96U9Ffo3XX4dbb+2VaWr0HbNSZ+HyuUiwhCh01dMVwaCrIkN/ihOhcuf7dwLwm0t/A4gQFIC5I+byx91/5GzNWQAkScKv+nF6nVj0ForqisiMy+yfSYc5Pp+P2267jQ8++IDU1FRyc3NZvHgxEyY0zw9RU1PD//7v/zJr1qx+munAZ9x3x/X6NapOVlFbUMvk70/GEm/BGGXko/s+omhfEbZkG6pPRfWposSrWQvpGii88cYbPPLIIxw6dIgdO3a0KQpmZGQQERGBTqdDURR27drVtQsmzAHLCKg60LlxMdldyzfRm+OKtzRPDBqRBYkXgLOgefLQxAvarn4Skw25zzcKKObh8PWv4MgLcPZ9mLQGYlo8c6squCrBWyW++yJB10GuGkOkCEGxpYeFe30bElLv8sgjj5CSksLUqVOZOnUq7777bn9MY8jy6KPd90KXZcjNFVUof/1rYQsulzhmtYo1mEaYcf/9omn0LDqdSFxTWyvKw3aEoghhw+Np3DdsGCxYAO++qxmnhkY9M1NmMjNlZsP3QAiKzWgjOymbk5UnUesFQoPOQI2rBpNiotpVjdvn7q9phzU7duwgMzOTUaNGYTAYWLZsGRs2bGjV76GHHuK+++7DZDL1wyw1AlSfrsYYZWTsorFY461UHqskIiWCwn2FAPg94p7msXvaO41GHzNp0iT++c9/Mndux14Tn3zyCXv37u26oDHUSJoHo28R2ylXwDl/hTGrhGdGyhVi/+hbOi7nGpMNo/9LfJriYeoTMOO34HPC9pVw4HHwVIu+fi84i4SgobMg6ibXdjxX2QB+B3hruvhjBxf9ImoA3Hnnnezdu5e9e/eycOHC/prGkCQpqWv5An2+5muqc84R4sY33wgvDbtd7DeZRAEGt/bMp6HRM0RFQWamCCsJBZutuagBIhGO3y8qoWhoaHD9pOu5ftL1zfbZ9Da8Pi/njzif/Op8tp/ZDoBep8fpdeLxe5AkiWpXdX9MOew5c+YMaWlpDd9TU1M5c+ZMsz579uwhPz+fRYsWtXuutWvXkpOTQ05ODiUlJb0y34HMxw99zMcPfdyr10g7N42ZP56JzqDDWeWk8D+FxI+Lp/irYiRVwuv0ggyuGlevzkOjc4wfP54sraJd1xnzQ5j2dPMQE0kW36c9LY53hYTz4LzXIeMGOPMWfHYtnHkH7AXg84jcGJJUn6OkFvy+js8pKWJ8GNBvooZG7/GjH4kWKl6vCMUvL29eWCE6GkaPFgLGqVPgdArhQ5IaS7tqhBFXXy2aRu8wapRIYhNQD9sjWAjK9OmiEsquXZq3hoZGGxgVI7Ikc07aOUhI/GnPn7B7hM3Jkkyduw69rKfMHqLAqNGn+P1+7rrrLn71q1912HfVqlXs2rWLXbt2kRBqzqIhROqsVFJnpfbKuf0+PzVnxdtfnUEkuY4bGweAKcaE1+Gl4kQFHocHxaRoyUIHKZIkcckllzBjxgzWrl3bZr+wFBCT5gkhY+8DooH43pGHRkcoZhj3E5izDozx8NXP4ODPwVPZ2EeSRG4Pn7Pj8+kjwZ4v+g9xQhY1HA4H33zzTY9d+NlnnyU7O5sVK1ZQUVHRZr+wNJQ+wuOBkhIhTmRliTKuTT019HqYPVuEoOzb1zgGGku7hhs9bQeDijlzRNPoHRRFVEOpqek4DEVRhADS1F1KkmD5crH9/PO9N89BRFjbqwa3v3c7t793e7N9siRj0VuwGCyMjx9Pqb2UA0UiztuoGKl112JWzBTWFvbHlAcdPW1jKSkp5OfnN3w/ffo0KSkpDd9ramo4cOAA8+bNIyMjg23btrF48WLNNT4IY78zlrHfGdsr5y7YXcDuP+ym+kzj2y1zrBlLggW/V9y/ir8qxu/1o9PpNFGjB+isrc2fP59Jkya1asHCudri888/Z8+ePbz33ns899xzbNkSPDlmWAuIkVmi9SSqCoYkyH4MRq+C6kOw80dw6g2oPAAnX4Pa4+Cp6vhcsiJK1LorO+47yAlJ1Hj77beZOnUql112GQB79+5l8eLF7Y5pz5hWr17Nt99+y969e0lOTubuu+9u8zxhbShd5KGHRGsLl0sIEnY7TJwI8+aJXIXR0c1D9SUJzj1XbO/ZI0L/HfX3pUBp15Yvi4cyXbGD7vKrX/0KSZIoLS0FQFVVbr/9djIzM8nOzmbPnj0NfdetW8eYMWMYM2YM69ata9i/e/duJk+eTGZmJrfffntDDHmn+Z//EU2j94iJER4b7Qi9DURECDerpsycKbw1du+GFi7b4UZ/2KvGwOL89PM5P/38VvttBhs+v4/5o+bj8rn47NRngBA8vH4vKip2r73Bg0MjOL1hY7m5uRw5coTjx4/jdrtZv359s3NGRUVRWlrKiRMnOHHiBLNnz+att97Sqp/0IV6XlxObTxCVEUXE8OYZ4+Oz4qkrqiM6I5rCvYVIkoSKit/jF6EoGl2iK7b24YcfcuDAgVbtyiuvDPm6AUExMTGRJUuWsGPHjq7/iKHKqJtF6yma5s9QIiBtCeT+AWKmw7G/wN574fg62P8gVH4FoeR/ko1gH/oevCGJGo888gg7duwgOjoagKlTp3L8+PF2x7RnTElJSeh0OmRZ5pZbbtGMpIdJTxetJU6nEDNcLpgyBS64ANLShEcGCBEjOVkUYQgwYYKoIBlYOwWONS3tGi50xQ66Q35+Pps2bWLEiMa61e+99x5HjhzhyJEjrF27ltWrVwNQXl7Oo48+yvbt29mxYwePPvpogwfU6tWr+eMf/9gwbuPGjb02Z40eIDNTuEI5OnizZajPet1UpJIkuPFG8fnyy703x0FAX9urxsDj2gnXcu2Ea1vtN9RnjJ+TOgcJiYMlByl3iNhLRadQ465BQqLKGcJbsDCmN2xMURSeffZZLr30UsaPH8/SpUuZOHEiDz/8MG+99VZPTDts+OiBj/jogY96/Lz5X+TjqfMwesHoVmVa47LiiEyJJG5cHCV5Jfi9fnxuH5Ik4XFoyUK7Sn/cz+rq6qipqWnY3rRpE5MmTerVa4Y9Phc4CsHnbcyfAWBKgMkPQ+KFgCqa3wNVh0JLGKqPAMdZIZgMYUISNfR6PVFRUc1+Yl4+AAAgAElEQVT2dafedEFBY8KSN998UzOSHmblStEC2O1CzPD5YNo0IWYMHy48L1qSkNA8/6DBADk5IkRfrxfiRkDgCJR2DRd62g464s477+Spp55qdo0NGzawfPlyJEli9uzZVFZWUlBQwPvvv8+CBQuIjY0lJiaGBQsWsHHjRgoKCqiurmb27NlIksTy5cv517/+1bUJLV4smkbvoiiiGkp1dfuuUDqdKEXUMmPvrFlw5ZXw+edw+nTvznUA09f2qjF4kCUZq96KWW8mOymbckc5eSV5ABh1RpFXQ6enoDY8kqt1ld6ysYULF3L48GG+/fZb1qxZA8Bjjz0W9M305s2bNS+NNkifm0763CBvuLqBq8ZF/pf5JExKIDI1stXxqBFRTPvBNFJnp+L3+Ck7UobHLpLvumu17PJdpadt7c033yQ1NZWtW7eyaNEiLr30UgDOnj3bULyhqKiI8847jylTpjBz5kwWLVrU4Cmi0YT/3CNad/HUgqNA5OWoLz/eipQrQKpfvMk6iJkmEoZ2lC9DkgGf8AAZwi72SiidJk6cyKuvvorP5+PIkSP87ne/45xzzunyRe+991727t2LJElkZGTwhz/8ocvn0mib2lrhWREVJYSJ+PiOyxRH1t+jVFX0VRRR2vXjj+GLL8R5XC6xP1DatYkjwZCmp+2gPTZs2EBKSgpTpkxptr+tzPDt7U9NTW21v0tcfHHXxml0nthYERN2+jTExbXdz2Zr7loFwnCvvVaUd33xxfZj0YYwfWmvGgOTW9+5FYDfL/p9q2M2g41ady0XjryQfUX7SLQmNhyTkJCRKbWX4vP70MlB3gBoaDY2wMm8PLPHz1lbUIuslxl18ah2+8WNiUOSJYoPFJMwPgG9VY+j3EFUWlS74zSC09O2tmTJEpYsWdJq//Dhw3n33XcBGDVqFPsCCfU02iY6u3vjVRVclfXlWk2NokUwosbDhJ/CwV9AwlyIngDeOvA6QG9t/zr6KKjYD3UnRQ4QQ2zHi8JBRkieGs888wwHDx7EaDTyve99j6ioKH772992+aJ//etf+eqrr9i/fz9vvfUWycnJXT6Xhsgp6HIJEaOiAu66SzSTSST6POcc4YERyr9dvV6sp5p6vp9zjhj7178K2wvX0q49bQft5Z355S9/yWOPPdaDs++YDpPy3nGHaBp9w5gxwiCd7WS3NhgayxE1JSZGxKB9+SWcPNm78xyg9LS9agw+FoxewILRC4IeM+gMyJLMnJQ56CQdn538rOGYUTFS467B5/dppV3bQbOx8CNubBxz7pqDOdbcZp+K4xXseHYHUelRFO0vQkVF1slastBuoNnaAGbkjaJ1hab5M3SW9gWNAAnnQGwuVPxHlHSVjaElDNUZwZwIqhdKt0PpVnCWDinPjQ49NXw+H4sWLeKTTz7h8ccf74s5abRAVUVISKB5va3D6G024WURESGSexoMwgu9KyQnw6FDorgCiBfF6ekihKWwUISuBDw5AqVd4+O7/zsHMr1hBx9++GHQ/V999RXHjx9v8NI4ffo006dPZ8eOHW1mhk9JSWHz5s3N9s+bN4+UlBRONwlBaJlJvimrVq1i1apVAJo770BArxdhKNu3g9EYXJWUZWH8drvo05Rrr4UnnoBf/1ook9nZMH5838y9n9HuWxoAS8a1fhMZQJZkbAYbdo+d6cnT2fTtJjKiM7h41MXoZB0ut6uhtGuMOaYPZz040Gxs4PPBvR8AsOCp4MJeZ6k8WUnUiCh0+vYXXhHJInmoJcFCwe4CkUtDFQlGfW5fQwlYjdDQbG2Qoqqg+kRoiOoH/ELE8HtENRK/VwgMKCJ/RmcYfhkceAzKd0L8bOGt4XNDfb6odlGsonntULYDDFEQkQXGuEHvudGhqBFI6FlVVdUqnmugEMjtMBj/LprOuS2xTJKEwGCzNTajUTSDQax9mp7nl7/s3pyio5tXlDQYRFGF11+Hr74Soofb3Xj94uKhL2r0pR1MnjyZ4ib1cjMyMti1axfx8fEsXryYZ599lmXLlrF9+3aioqJITk7m0ksv5ac//WlDctBNmzbxxBNPEBsbS2RkJNu2bWPWrFm8/PLL/Pd//3fXJnb55eLzvfe6+xM1QiUuTsR3FRQIF6pgWCyiDGxL5syBpCQ4fFg0vR6efDIshI3u2OvGjRu544478Pl8rFy5kvvvv7/Z8S1btvCTn/yE/fv3s379eq655pqGY+vWreMXv/gFAA8++CA33XRT93+MRpdw+9zUuGrwql5iTbHodfpWfSx6C9Wuas5PP5+dZ3fy8YmPmZcxT4SbSKCX9ZytOUtmXM+78Q92BsOzYbgzakH7ISKdofJkJXv/spesxVkkz2jfu1oxKUSlR1F5vBLVp1L+dTm2BBuo4LF7NFGjkwwZW1N94HOCtx3v0wGH2sZ2k+97HxCf2b9oIVj4WoyRAFks2CQdyHqQ2sid0RGxuWCIgYL3hKiBTuTk0LXxnBgMxSKa1y7EEX0kRIwFYwi5CgYoIeXUsNlsTJ48mQULFmC1NqpJv/vd73ptYp1h8uS+D4Ho6t+3JHW+tRQtehubrTEpqKII0ei884SosXMnXHqpCHcxGhtLu44fP2htIGQGgh0sXLiQd999l8zMTCwWCy+++CIAsbGxPPTQQ+Tm5gLw8MMPE1u/CP7973/PzTffjMPh4PLLL+fygDjRWa64okd+g0YnGTtWKIdOp4j5aonRKJKG+v3CWAPodJCaKgwUhJvXE08IcWryZHFeQwiq/iClK/bq8/m47bbb+OCDD0hNTSU3N5fFixczYcKEhj4jRozgpZde4umnn242NlCBaNeuXUiSxIwZM1i8eDExMdpb/r5AVVUcXgd2jx2/6seqt/LQZpFP5tELHiXB2rokvFFnRJZkZqXMQifpOFtzlqMVR8mKy0KRFbyqF6/Xi8PjwKxv290+XBkI90SNthm9YHSPnEdVVY5tOoYx0kji5MRmx3weHz6XD6/bC34wx5mRJIm4sXFUHK1AVmSKDxaTnJOMYlRw17kxRQe5j2m0y5CwNZ8DnIX13gl9RU8uTNTg54vIEp/uqp4RLDqiLh/qTkDcbCh4H1ylYIirTxgaXZ8UtBM0iBsOKKsXNyKzBqW4EZKocdVVV3HVVVf19ly6TGTrBMxhzdVXi89//KNr4yUJhg2DoiKRZBRg0iTxQvjkSSFo1NWJP/dAadeqKuHhMZTpLzs4ceJEw7YkSTz33HNB+61YsYIVK1a02p+Tk8OBAwe6P5Fbb+3+OTQ6j8EgDHDXruBhKIH4s5qa1qJHVpZQIgN4PI2lXvV6oUZOnizauHGtQ1gGMV2x1x07dpCZmcmoUeIN57Jly9iwYUMzUSMjIwMAWW7+4NC0AhHQUIHo+uuv78av0GgPv+qnzl2Hw+tAkiRiTDGMjBlJjCkGq8HK6pzV+FSR6NPr96LIzR95JElqCEGZMXwG+wr3sa9gH1lxWehlPXaPHZNiotJZqYkaQRjoz4bhjt8rXG5lpZOLnBaU5JVQfbqaMYvG4HV5cdW4kCQJVVXRm/SYYkyYok3UFdfhqfNgsBmIz4rn243fEpEaQdH+IvxeP7JFxlHhIDJFe2jvLEPG1qQuhFoMdNKX9t216vLh0JP14SwS4IfCDyD9erEvlIShbaGYRfM6oGyXKAMbGQhL6d7/IX1FSKLGTTfdhNvt5vDhwwBkZWWh17d25dQYGMyZ0/1zJCZCk9QNmM0wZQrs3y/EDZdLlIjV6cSxo0dFZZShjGYHGv1GYqLwuigqCh6GYjaLrL0tmTsXtmwRWYQjImD1avj3v8V5qqvh+HERU6aqQqHMyhICR1SUKG0UGSkSlg5CumKvwaoIbd++PaTrtVWBKBhr165l7dq1AMGT8mq0icfnodZdi8fvQSfrGGYbxjDbMKJN0RhaxBPfPPVmAE5WnuRQ6SESLK29NQIhKBekX8COMzvYVbCLxeMWY1JMqKqKTtJRVFtEcoSW0Lwl2j1xYPPRTz8COp9TQ/WrDR4YHoeHI+8cwRhpJGFSApZYC8YoI3qzHsWsNMuvoRgVCvYWYLAZMMeaGXvFWIr2FZH3jzzctW7MsWacFYMp9GDgoNmaBgBVX4myr4ZokVjUkg4Fm2DEdSAbRMLQrooaAVqJG1bQxwhhQ5IBqcm2rn478CmJ40jCW8XYiXCYHiAkUWPz5s3cdNNNZGRkoKoq+fn5rFu3jrlz5/b2/DS6wP/8T/fP0dL7RVGEWLJ1q1gHpaaKl746nVgrBdZIQ9lrJuztYP588dlGglONXiYrS2TqDaiJTTEYhJG2PJaWBg8+CCdOiBKxaWkiYWhJiTDk48eFIjltmjj3rl2wfn3j+I0bxZieUEr7mIFsr1pS3tBx+9w4vU7cPjd+1Y9JMZEWlUaiNZFIY2S75VY9Pg8AwyOG803ZN0G9NYw6IzpZx8yUmQ3HPD4PJsWETtahk3UU24u10q5BGMg21hn8Xj/2cnvfXKyHCw0EPCZa7gMYcd4IEZZV7kBFbfPaEhIqauOnLGGwGrAOs+Jz+jDHmpl681SSp7ct7KmqiqqqyIosvDIUmeE5w9Fb9OT9PY+SvBKiRkThrnM3HNcInaFia0OS/SLMkeyf9/61oiYL8cJdKV5mDVsAx/4EFfsgdlrnEoZ2REDc8DnBXY74D0StTwAZbLvp4PpQneRL+jSEJSRR4+6772bTpk1kZYm4ocOHD3P99deze/fuXp2cRv9hNAqBIhDGL0liXSNJ8NprcO+9ouxrwNvdZIJjx2Dq1P6dd28S9nZw3XX9PYPwxmgUtZmrq0W4SVMkSaiLVVXiRteUtDTRmvZNTBRt1iyRiyOQwGfqVHj2WSFwgFAu33hjUIoaXbHXtqoLhUJbFYg0Qsfj8+DwOnD73GIRBlgUCwmWBGLNsUQYI7AZbA2Lto5Y8FfxhnrzzZvJjM3kSNkR4i3Ns1pLkkSEPoIaTw25w3M5XHYYq0G86QqEoBh0BmrcNUSbhniMZScZCvdEY6SRYVOHYbANovxC9f/8G+ygiTk03Zc8I1l8l2j4DPSR5Ob7m3224NJfX4qka9/mfC6fEEISrdQV1WGOMeP3+fF5fOiMOooPFJM+Nx1ZJ+OxezBGDp1Qx75gKNjakCWui6UmO0PFf0TeDOsImPwoHPk9xEyFlCvg1GtQsFGIGuhE4s+eEDUC6EzQFT3fWdpzcwiRkEQNj8fTYEgAY8eOxePx9NqkNLrH4sXi8623unee4cNF0YSAcDFsmNi3fz+Ul4s1UCAHXmSkyEeYmdl6vTVUCHs7uOWW/p6BRmKi8LIIZmRmsygD1Vma5oaYMQMWLIBXXmms2xwX1/X59iNdsdfc3FyOHDnC8ePHSUlJYf369bz66qshXa+tCkQawfH4PDi9Tpy+Rnd0s2Im3hJPrDkWm8GGRW8JWrUkVFZOX9mwnRqZytHyo0G9NcwGM1XuKuamz2Xr6a28eehNIo2RjIsfR6w5FkVWKLOXaaJGC4bCPVFWZMyx5sElaoSIxyH+LvTmrtlQ6TelxIyMCalaic/jw5Zkw1ntpOZsYzWuoxuPYk20UvxVMT6XD8kiaaJGFxgKtjZkSflO756/bBecfRuiJgpRI3IsDJsPFXvA74aki+DsOyJRqT4CvNVgiBw0eTB6kpBEjZycHFauXMkNN9wAwP/93/9pLrMDmIsv7pnzxMQ0L+2q14u8GRs2wMGDcM454kVuoDqLwSC82SdP7pnrDzQ0O9DodyIiRIhJMNoKQeks558v8nBUVgrPkEDm4UFGV+xVURSeffZZLr30Unw+HytWrGDixIk8/PDD5OTksHjxYnbu3MmSJUuoqKjg7bff5mc/+xkHDx5stwJRV/CrfuyePnKJ7wZ+1d/QVFVt2IZ61/gmPqkB93YAk2IizhJHrDkWq8GKVW/tloARjBuyb2jYNugMjIoexbGKY8RZmgt1BtmATtIxI3kGiqzw0r6XiDfHE22KZnXuaibET6CgtoDRsT1TTWKooN0TBzZv3vgmAEv/3vlEho4KB18+/SXp56Uz5aYpHfaXJAmDzUDk8Egqv63EY/egt+iJy4yj+lQ1FccqsJfbibRE4qhwYBs2RN9+9RKarYUppduh4F1RajV1SeP++NngqRaiRvJlcGYDFH0EaVd1P2HoICYkUeP555/nueeeaygddP7553OrVglhwHLHHT1znogI8RI3sEZSFDj3XCFqbNsmtl0uIWqAyC14+jSMGgXWIWhLYW8HAVf6Ji72Gn2M1SqMMuBF0ZLISCFGtAxB6QxpabBmDezeDd/9rqiKMgjpqr0uXLiQhQsXNtv32GOPNWzn5uZy+vTpoGPbqkDUWfSyntSIVDz+gf0mTkJCJ+tQZAVFVtDr9A3bOkmHLMnIkoxObtyWJRm9rO9xASMYAVHIorcAkBaVxrcV37bKjyFJEja9jRpqGB0zmsNlh/Grfrx+L6erTzM2biw1rhqcXicmRStHGSDs74kDnCk3dixGtMXX//oa1a+SeXlmh319Hh+KSUFWZEzRJqzJViqOVQhRIyuO/K0ipK/4q2Ki06NxlDu6PK9wRbO1AczeB8Tn1B72zCz5Egrfh4hxMGIpNM3pZIyHjO/Vb8dC5DgRgpK6pOcShg5CQhI1vF4vd9xxB3fddRcAPp8Pl8vVqxPT6H9kGZKShEd7RITYN22aCO0/ckSsqxyORk94SRICx8mT0KQC4pAh7O3g5pv7ewYaOp1woXI6gwsXZrOIDesuaWnCoEcP3jfTg9le9To92cOy+3sag56F/yfEqc03bwbAqBjJiM7gZNVJ4szNvTXMBjOVrkouSL+Ab8q+ocxRhl6nJzMmE4fHgUkxUeWswmTTRI0Ag9nGwoGsK7M67hSEmjM1nPz0JKMvGY01seOFkc/ta+inM+iISoui4mgFfp+f2MxYDBEGdEYdJQdLGLNwDO5aN36fH1kXfu7xXUWztQFMYi8ka1VVsJ+GyImQdnVzQaMprnLw1ghvjW9+C9V5IkylJxOGDiJC+h/l4osvxuFoVFYdDgfzA5UQNAYcl18uWk8wbJhYPwWwWMSL28pKkZPQ4ahPfltPVBScOiX2DzXC3g5uvlkTNgYCiYlgbyMsQa8XYSheb9/OaQAS9vaqweqc1azOWd1s34ioEfj8voYQmQAG2YAiK6RHpwPgU30U1hZS56nDr/qRJZmCmoI+m/tgQLOxgY2r2oWrunML3/Kj5Xz680/xe/yMvWJsSGNUv4pianxHak2wYkmw4K5xo5gUotOjsSZaKdpfJPJ8qOB1aPeozqDZ2gBm+OWi9RQ+t3iplHY1jGhH0AA4/Sac/hcknAc6MxS8X3+gPmFomBGSqOF0OrE1SUxns9mwt/VQrdHvXHGFaD1BZGRz0UKvFyH3Ho9YV/n94HY3Hpdl0U6d6pnrDyTC3g48HtE0+peoqLbzaoAw2qZGGaaEvb1qcN2k67huUvOqTWa9mfTodKpcVc32S5JEhDGCvJK8hn0+1cf+ov0NYTPF9uJWYkg401s2tnHjRrKyssjMzOT//b//1+r4r3/9ayZMmEB2djYXX3wxJ0+e7PY1hyIbVmxgw4oNIfcvP1rOxjs2kr81n8qTldQV1XU4xu/zI+vlZslEA0KG1ymEi0nLJjH2O2Oxl9ipOVuD3+fHY9eeJTqDdj8LA1QVCj+Gb9eKnBiyDqQO8qPFzRLlVutOQeIFULxFeGnoDCJhaJjdr0ISNaxWK3v27Gn4vmvXLszdidnW6FVuvVW0nsBsFmH8AS83WW6s7rh7t/je0gMuOhpOnGi9f7AT9nawYIFoGv2LzdZ+3W+TqbkSGaaEvb1qUOWsospZ1Wp/RnQGHp+nlUBhVsxMTJjYUB1FL+vJTsrGoDPg9DrxqT5qXDWtzheu9IaN+Xw+brvtNt577z3y8vL429/+Rl5eXrM+06ZNY9euXezfv59rrrmGe++9t1vXHKpMWzGNaSumhdTXWenk9NbT+L1+UeLWaqD0UMclGX1uH8ZIY6tSsFHpUehMOrxOL4pJYdi0YQCUHChpuJ5G6Gj3swHMf+4VrTuoKhR+CCWfgiVNlFENhajxoI+B0i9FCIrfBUWbReWTQMLQMCKknBq//e1vufbaaxk+fDgABQUFvPbaa706MY2Bw/DhoqqJsb4CV0qKaBs2wCWXQF2deDkcQKcTa678fFHidagQ9nawcmXHfTR6H71eJLlxuRqNsimKIoSNQGmiMCXs7VWDK9dfCTTm1Ahg0VsYETWCgpoCYswxDfsNOgMTEifw4PkP8uinjzIvYx7jE8YD4HQ70ck6yhxlRJmi+uw3DGR6w8Z27NhBZmYmo0aNAmDZsmVs2LCBCU0SdV144YUN27Nnz+aVV17p1jWHKmMWjumwj6qqnPjkBHlv5KGP0CMbZOqK6pANMvHj4zsc7/f6MVhbx+3rLXqiM6IpO1yGzWSj9JtSFItC8VfFjL1irJYstJNo97MBzLBuvuxTVRE2UrYVYnNh+KL2X1w1RdKJSigF74FsButIca6URSJhqLcmrBKGtuupsXPnTgoLC8nNzeXrr7/muuuuQ6/Xc9lllzFy5Mi+mqNGJ5k/X7SeIi6uube70QiTJokEot98I9ZWLUP4o6KEEDIUvOA1O6jnhhtE0+h/EhLazqsBwpsjTEOFNHvVCHD7rNu5fdbtQY9lRGfg8XtQW3g1RRoiyU7KZmLCRA4UH+BfX/8LqC9ZKRs4W3O21+c90OlNGztz5gxpaWkN31NTUzlz5kyb/f/85z9zeU8lERtiOMod7YoHVflVbPn5Fvat20dUehRz7pzDZb+5jJm3zeSy31xGbGb7JalVVUWSJBRj6/ejkiQROyYWv8eP3+cHPxgsBoq+KsLn8eGqdqH6NY/CjtDuZ4OA5AWidZWSz4WgETe7c4JGgJjpoESAq1B4a9QegZqjIOvB5xQ5OsKEdkWNH/7whxgMQoHdunUrv/zlL7ntttuIiYlh1apVfTJBjc5z3XWi9RSRkSLMxF/vqavXw9z6ZL+ffy7sr+X6SlFE/zYqHw4qNDuox25vfyGt0XfExrYvWoRxCIpmrxoBrhp/FVeNvyroMavBSkpESqvcGibFhF/1MzttNgW1BWw7vY1qVzU6WdcQfuL0hrfr/ECxsVdeeYVdu3Zxzz33BD2+du1acnJyyMnJoaSkpM/mNVB4e9XbvL3q7aDHig8Us/nhzdSV1DF91XTOve9cIpIjiM2MZewVYzsUNECEnhhsBiQ5+CLMEmMhMiUSV5WLuKw4DBEGXFUuKo9V4vf5G3JuaLTNQLE1jXbwe0XrLHX5UPwZGBNg2CVCkOisoAEif0bWHRA3E5IuBEkftglD2w0/8fl8xMaK/9hee+01Vq1axdVXX83VV1/N1KlT+2SCGp3nllt69nw6HcTHQ01NY/nW6dOFuJGXJzw3qqpE7g1dk5w20dFw9KioDjmYveA1O6hnoSiPyObN/ToNDRoNsS0URSTEcbtFNZQwQrNXjQCldpETIN4S3I1+ZMxIztScaXjjDCIERdEp5A7P5U97/kSFs4K8kjxmpczC7rFj1BmpdlVjUsK3tGtv2lhKSgr5+fkN30+fPk1KSkqrfh9++CGPP/44n376KcZgYXjAqlWrGhZ+OTk53ZrXYGTGqhmt9rlr3RhsBuLGxjFm4RgyL8/EYOvaPcLv8WNMCP5nDyDJEvHj4zm66SiRqZFYE61UHq+k6EARMaNj8Ng96C2D+OGwD9DuZ4OAfT8Vn9Oe6rivqoKzEEq3Qf4/wBAtRIhxd3VN0Agg19uR6heVUIo+gdE/aEwYaogUeTaGOO3+Qp/Ph7c+ruCjjz7ioosuajjm1UoGhhUtS7vabCJfRlkZFBUJr4yWZVwD3hpnB7m3rmYH9axeLZpG/2MyNebNaIuIiLAMQdHsVSPANa9fwzWvX9Pm8QhjBMNsw6h2VTfbH2mIJMGSQFpkGnaPnbySPCRJQkVFJ+sorC3s7akPaHrTxnJzczly5AjHjx/H7Xazfv16Fi9e3KzPf/7zH374wx/y1ltvkZiY2K3rDWVGXzKa0ZeMBsBR4WDHszv45OFP8Dq96Aw6Jlw7ocuCBojwk6alXIMRkRKBwWLA5/aRlJ2EYlIo3l+M6lc7XW42HNHuZ4OA5MtEaw9nEZx5G775DRx9AYo+Ft4d+ihQvVB3ovvzKP4MDj8jvDV8dSKsJZAw1Bce3oXtihrXX389F1xwAVdeeSVms5nzzz8fgKNHjxIVpSXKGqjMmydaTxIV1dyb3WCA2bPFi+APP4TiYqisbAxRCRAdDUeOtM65MZjoDzt45plnGDduHBMnTmyW2f2JJ54gMzOTrKws3n///Yb9bZXAO378OLNmzSIzM5PrrrsOd3eSnPR0XJNG90hMbD8cyGgUyn+YhaFo9y2NAHfPuZu759zdbp/RsaNx+Zovrsx6M37Vz5zUOZQ7yjlWcYwaVw0SEjpJiBrhXNq1N21MURSeffZZLr30UsaPH8/SpUuZOHEiDz/8MG+99RYA99xzD7W1tVx77bVMnTq1leihIagrrqO2sJZjHxzjo/s/onBfIRnzMpCV7r+x9Xl86Iy6Ds+lU3QkTk7EUe4gcXIiMaNjKMkrwe/za8lCQ6C3bO2ee+5h3LhxZGdns2TJEiorK4P266i8sgYw7CLRmuKuhLId4CgS3711ULkfzCmQ8l0YcxuYk8FTDZIC1ozOXTPYc13kWFA9ItzEnAIFG8V+2SCuEwa0K7GuWbOGiy++mIKCAi655JIG90y/388zzzzTrQs/88wzPPfcc+h0OhYtWsRTT4XgtqMREjff3PPntFjEGilQUEGna6xssmEDfPkl3HWXEDGaesbr9WJMYSGkpvb8vPqC3rSDYHzyySds2LCBffv2YTQaKS4uBiAvL4/169dz8OBBzp49y/z58zl8+DAAt912Gx988AGpqXnQqbkAACAASURBVKnk5uayePFiJkyYwH333cedd97JsmXL+NGPfsSf//xnVnfV26KqPvZcWxgODOLjRYmhttDphOG2VSVliNLX9qoxcLki64oO+0QaI0mwJlDjqiHCGAGIUq4mxUTO8Bxez3sdk2LC6XMSq4/F4XWgyAo1rpqwrYLS2za2cOFCFgbCHet57LHHGrY//PDDbl8jHHhz+ZtU51cTPz6elFkpTFk+BVtSB6GLIeJz+7DEW0LqGzs6ljM7zhAzKoax3xnLF09+QfnRcowRxmahXxqt6S1bW7BgAU888QSKonDffffxxBNP8OSTTzbrEyivHOzZstNUfS3yPHhqwNI6nKxN6vKFF4M1A6xpHfXun3HVR8F+UiTr9FZDzWHhmQGQdDGYk8CaDuPvA7nJsnvcXV2bo88pxAudtXlIiSkJbGOgfAcMmw/H14nfY00ToorPLcJRhjAdlnSdPXt2q31jx47t1kXbWrRp9Ay9IWpIEiQnw5kzQrgAkS8DxMviU6dg1y5ITxfrKLmJnQW8NZKTm+fcGEz0hh20xfPPP8/999/fECcccK/dsGEDy5Ytw2g0MnLkSDIzM9mxYwdA0BJ448eP5+OPP+bVV18F4KabbuKRRx7puqhxpSiPqOXUGCDYbB17YdhsouZyGIka0Lf2qjFwCYSJDLMNa7dfZmwmX576skHUABGakhGdQYwpBp2sI8GSAIjSroqsUOGoCFtRA4aOjZV+U8qpT08xbNqwkJJjApQfLaf0UCnx4+NDHtMT4+LGxWFLsuGxe7ANE+LEmZ1nqDxeiavKhbPaiavKhSHCwPgl4/HYPaio2EvtjPvuuB4TNECEnoSaD8NgNRAzMoaaghoSJgk7Kv6qmMQJiXidXvRmLa9Ge/SGrV1yySXNzv/3v/+9VZ9QyiuHRNXXsO1mcJXXL65vEgvwABFjxOLcWSQ8HAI4i+DEq0IIkPQw8kZQWpQnlWQxHsB+Bry1jeNUr8g1MeGnYmFfly+ON0VnBJv4fZRsg+MvinGSDClXgiUNYqaI40WfgLsC/B7RVA/IRsj/u3gWk/XiXJHjROLPiLFgrM/nJOmgpXZnTeucmAHgc4lzKRHC+0IxNz+ecI4QM0zDRb/C92H0ShoShoa7qNEbtLVo0+gZAmH0PZ2cMyEBTpxo/N7U811VobZWlH6125t7axgMIjSluFgIGxrtc/jwYT777DPWrFmDyWTi6aefJjc3lzNnzjS7uTUtddeyBN727dspKysjOjoaRVFa9Q/G2rVrWbt2LUDwTPG3By+NqNFPWCwicY3P17Za2DQERXsbphFmLPv7MgA237y53X7RpmjirfHUumuxGcTNy6SYUGSFmSkz+ezUZ5TZy7AaxAO1XtZzpuYMGTEZvTl9jV6m9OtS3rzhTWoLapF0EhnzMjBFiwSwM1bNIGJ4BGd3nuXwO4cbxjgrnZzYfAJLvAXFrJB9YzaleaWtzj3n7jkYI4wc/+Q4Jz892TBO9atIssTVf7uahPEJHHnvCPlf1nvcNdGoL/qFcGff+fud7P7DbvxeP6qqkjAhAWuSlUXPLQLgzPYzFPynAGOEEWOkEWOUkYjkCEoPlaI360nJSaG2qJayr8uIGxPXI39uql9F1snoDKG/pUqYmEDZt2XUna1DMSsU7i1k/NVCeNFEjf7lL3/5C9cFCS0OVl55+/btQc/R7vNj1VfgdwtxwlMOp94AYxNRb+KDQkQo3wNl2xr3u8rBVQLRk8R28WbwNK9WhWyCiQ+I7dIvoOpg4zjZAKqv3hsiDYo/FeVOm2JMgLE/FtuF74OrVIzzu4VnSfTkRlGj7hS4y8VxWS+auwKUSNDbhNAxbAEMuzjon1G38dcv7kyJgCS8QlR/c28N60gwJYvfGTcbCj+EkTeFTcLQfhE12lq0BaPDhZZGKxbUl0vu6RfqkZHiM7A+uuQS+Mc/GvNl5OSINVRlpaiE0nQNFRkJhw9DUlJzL45wZf78+RQWtk429/jjj+P1eikvL2fbtm3s3LmTpUuXcuzYsV6fU4eZ4q8KXhpRo5+QJBGCUl3ddjUUWRbG6HSGnbeGhsb9590fct/M2Ey2nd7WIGroJB02g40ZyTN4/9v3+fmWn/P9yd8ne1g2PtVHtasal9eFUdHsarBS9FURfq8fY6QRj92D1+HFOEL8fUo68QCjM+owRjb+HdcW1CJJEtZEK45yB7Vna5sdDxAIE9AZxPjAOGOUEXetm7Kvy0gYn4DBasASZ2k+rsmzk6vKhaSTsMZa8dg9DJs2jNELRjccn7FqBrJebhXCUX60HBWVqvwq9FY98eODVwDqCl6XF2OEsVNhI7YkG+ZoM7IkY4w0UvZNGT6nD1eNq9nv1+g52nvOvLLe8/bxxx9HURS+//3vd+ta7T4/Rk0WQoDXLkSEkTeLfBIBpPqlaPw5ED2lcb+jAI79RYgUkgLDLgVDTPNzN/03mDQf4s9rHKd6m+erGL4Q/C2S00pNlsFpV4OzGPCL/WNvB9vIxuOjbmr9w+vyoeaouJbOIrwzegO/T4ga5uTGEBZ9tPBsaeqtIUnid+gjRQ6P0i9EpZXE88XizVMrBJghKmz0mqjRlUVbsP8gw70kV1dYubJ3zqvXQ0yMqHJiscCUKfDUU/Dss3DsGBw/Lkq9Op3CW8PaxEvMZBKeGiUlQtgId9qLCX7++ee56qqrkCSJmTNnIssypaWl7Za6C7Y/Li6OyspKvF4viqK0WRovZErr30bF99zDkUY3SUwUhtVeiVebTbhRgXCb0jw2NMKEyzI7yEjfhBhTDLGmWOrcdQ0eGVaDlYmJEzHqjDi9TvJK8sgZniNKuypGqlxVJCqap+lgJWlyEsZII267G1OsiXPuOadVWEhSdhJJ2Y0PLeVHy9l450Yc5Q5kvczY74xtN5RkxLkjGHHuiIZxfo8fY7SRxMni30363HTS56a3OX7CtRM49eUp/B4/epueSddNana9trwlYjNjkRUZn8vHZb+5rFPhLh3h9/o7XTVFkiSSpiRxasspIlIiqCuqo/RwKXFZcZDRY1PTaEJHuWdeeukl/v3vf/PRRx8FXX+FWl65Q6LGweyXGnNqxLUuNQyAIUq0AJbhwish1LwTAe+PtsYZO7CB6Ekw4f7O5bmwpkHmj8B+SoSddDacJBRUP/idYBrWPHxEsQrPFdUnQk0CmESIFzHThIhUsFGIGjqj8DTxVItSsjozyIM0J0Ab9Jqo0ZVFW0JCQm9NJ6y44YbeO/fw4ZCXJ0QNgBkz4N574dZb4d//hoULxQvhigrRp6W3xpEjYh2mrava5rvf/S6ffPIJF154IYcPH8btdhMfH8/ixYv53ve+x1133cXZs2c5cuQIM2fORFXVhhJ4KSkprF+/nldffRVJkrjwwgv5+9//zrJly1i3bl2DOt8lrqkvjajl1Bg4RES0LjnUEpNJ1GSuqWmMGdPrez4+TUNjgJFfJR7I06I6ftCUJIkxcWPYcWZHg6hh1BmxGWxMS57GweKDHK88jt1jR5IkZEmmqLaIRKsmagxW4sfF85213+lUTo3YzFgu+81lnc6N0dfjAM6777yGc/QUqirCZzoq5RqMmPQYTutPkzwjmcI9hRTtLWLEuSN6bG4aobNx40aeeuopPv30UyyW4J4yTcsrN3227BJR4wBJlBntDF3JO9HX4479WXwmL+j89TpCVcHnELk5FFPzY7JOeK64ykBp8XfoKIL8NyBuDpx9W3w3JwkhRPXVe78gSsoq1uYJTAcx/fIr2lq0afQMgXVLG/9PdYvo6NalXePjYe5c+PRTIXjMmCEKLjidYG7iFRXw1igr0172t8eKFStYsWIFkyZNwmAwsG7dOiRJYuLEiSxdupQJEyagKEpD9SCgoQSez+djxYoVTJw4EYAnn3ySZcuW8eCDDzJt2jR+8IMfdH1id7dfGlGjH7BaRYhJRzkzTCbRfD5hmDU1IoGoLAsjHqwZfDU02uHGN28EOs6pESDWHEukMRK7x45FL26gUcYoZiTPYNvpbdS6a/m69GsmJExAkRSK6oqYqE5EHqKuvOFAfFY8BouhU54HsZmxXRIK+npcex4gXcXn9qG36JHkzr+ZUkwKcWPiqDlbg96ip+A/BXjqPHhdXhTj0FhUDRZ+/OMf43K5WFAfrz579mxeeOEFzp49y8qVK3n33XeblVdu+Wyp0YTUbrws7AifXYSZ6NvwxlUsIgSlpbeGIUp4ZJiHi++F78PI5WJb0omQFdUP7qr6EJZIMEQMenGjX2bf1qJNo2cIVELrjRfqNpt4wev1ihyFer34XL4cPvsMtm8XokbAW8Nkar7WstlEbo24OM1boy0MBgOvvPJK0GNr1qxhzZo1rfYHK4EHMGrUqIYKKd3mio7LI2r0MTpd85iwUPpbraJ5vULgqKwUnzqdEDjCPOnNxo0bueOOO/D5fKxcuZL772+el8HlcrF8+XJ2795NXFwcr732GhkZGXg8HlauXMmePXvwer0sX76cBx54oJ9+hQbAg3Mf7FR/SZIYGzeWXWd3NYgaJr2JGckzkCUZp9fJwZKDTEma0lDatdZdS6Qxsjemr6HRLSpPikoS0enRPXZOv8cfcinXYMRlxVFyqITUOamc2HwCt92Nx+7RRI0+5migfGELhg8fzrvvvtvwva1nS40mJJzbO+f12kGxNQ/JaYkki1ASV2nzyjA6E8TOEPk0orOhYBNkfL+58CHJ9eKGKqrCeKvE9fSRg7ZKSr88vQYWbQcOHGDPnj1cdNFF/TGNIcvq1aL1BpIkPNnr6hr3RUZCVJRIUPreeyK/hqKA2y08NppisYg1VEVF78xPoxcpLBRNY2CRmNi8FFGoKIpQGVNTRVxZRIQonVRXJwy3o3KxQxCfz8dtt93Ge++9R15eHn/729/Iy8tr1ufPf/4zMTExHD16lDvvvJP77rsPgDfeeAOXy8VXX33F7t27+cMf/sCJpuWiNPqc+aPmM3/U/E6NibfEYzPYcHqdACiSwvCI4WTFZeHxeVgybgmKTsHjF+Uyy+3lvTF1DY1us+nuTWy6e1OPnlNV1S6FngSwxFr4/9k78/CoyrP/f87smewrIQsECIuEVYgQQYwsgsHGYimgVV6rVmvV6muL4FJFrYLaX+trad0V6gaKCy5IWQSUimwWAREMOwkQsoess53fH08ySchkn8ksPJ/rOtfMnOU595mcb86c+9xLcFwwCZckoNpV8vfkY6m0uNFCiaSbsZSJyZ3YakUNDGNU20+AdcGisKnD3nR+9Bjxak4GSxEU73K9vaKI1BatGew1UH1KpKvUXQP9iQv7kVyAMnu2mDxFXJxwWNRT3+nkl78U6f2LFol7I4PBtfMiOFjU1pD4GXPmiEniW4SHt11Xoy0MBpFblpgovJb1eWMXWDjV9u3bSU1NpW/fvhgMBubMmcOqVauarLNq1Sr+539EFfSZM2eyYcMGkWeuKFRWVmKz2aiursZgMBAWJp/ge5MjJUc4UtKxzlH10RrlteXOeSGGEEYnjOZE+QmqbdWAuLkzaAycqjjlVpslEneR8YcMMv6Q4bbxHDYHWqMWrb7z6YqKRiH2oliCYoJQNAp52/KoOF2B6rjwnOiSAOGHJ8XkLuwWUe/CGNO+LiWKImprOM5zQhgiIDxNtJ3Vh4tWusdXQNmPLY+jNQonicMKNWeg+gzYqsFhO2+yi0l11E2qTzwIk/FeAUhZncMwvJWIpa5w/u90rVbMUxQYMwa+/VakokycKB761tSINJR6QkJEbY2SEhE5L/ETFrS/PaKkG2mt80lHUZSG+hs2m2cK8/gweXl5JCc3FAlLSkpi27ZtLa6j0+kIDw+nqKiImTNnsmrVKnr27ElVVRV/+9vfiIpynQcvW5V3Dzevuhlof02NemKDYzFoDdgcNnQaHUatkbFJY3lzz5t89ONH9I/uz7he40Rr1xrZ2lXimyRnuLcTg63W1qXUk3pCE0IJiQ1Bb9ZTsK+AyvxKCg4UEHtRrExFl/gfyde6byyHDbCDqWfH6lvozGA1iO0bbxd3GYQNEJEcBZuh7AfRXnf4Igi/qOXxtEbAWOfcyKdJn+l2oQHbuQ5u03WkUyMAqW9w4akmFUajiFRv7KwICRFpJbfcIpwaK1bA5ZeLmhulpeLhb2OCguDAAUhJEeOZTOJV1iv0Yaa1vz2ipBvR64VX8XzvYVfRaC64SI2usH37drRaLadOnaKkpITLLruMyZMn07dv32brylbl3cNjmY91ajuNoiExLJG88jwiTBEoisJFMReRGJrId2e+I78ynzGJY6hyiNau5bXlxOpk9zaJb1F8SKRGuav7iepQ0Zu73jXLEGwgql8UIQkhFP9UzA8rf6DH0B5o9Vqi+0e7wVKJpBuJGeuecVQ7OGrrWrd2UGf10Ro1+U2dGqYeYiqsr62nin2cXiNa0Lb1G0+jF1NHUVWwFHZ8uy4inRoByO9/7/l9JCaKgp/191A6nbiv0mph9GjYuRO2boXx411Ha4SGioiSPXsaIpYURUTBh4YKJ0loaMNDY6NR7EPiRer7lSd7oA+3pGvExcHx4+51alyAJCYmcrL+PAdyc3NJTEx0uU5SUhI2m42ysjKio6N55513mDZtGnq9nri4OMaNG8fOnTtdOjUk3cPlKZd3etv4kHiOlh51fjbrzYxOGM1nP31GjDmGnOIc+kf1d7Z2jQ2WTg2Jb7F+wXoAZq2c1eWxVIeKRqtBa3DPk6eo1CjCksMo/qmYPcv2iHFVGDxrMBG93FfYVCLxOLV1dZWMXXAeqqqoZ2GMbd66tb1oTSLCwmFt6ohw2Bvqbqh2QIUza+HcT5D0c4i7wv2FQb30QEzeJgYg17oxEqolIiObp/GHhkJ5OfzmN7BjB3zwgXBq6HTCgXH+/Zar9BibTTRyKCsT789vHxsSIqI74uLcfkiStrhRtEf0WAiQpPNERkIL1cwl7Sc9PZ2cnByOHj1KYmIiy5cv55133mmyTnZ2NsuWLSMjI4OVK1cyceJEFEWhV69efPnll9x4441UVlby7bffcu+993rpSCQABwsPAjAwZmCHtw0zhmHQNKSg6DQ6JvSewKqDq7Darewv2M/A6IHoFB1nKs8wWB0sW7tKfIrx88e7bSxbrQ1jmNFt6SFBUUFotA16sVvsnNp1ipiLYtAatITGh7plPxJJl2hSJ8LFexXYv0i8H74IcNQtqrtBUh1iJVWtW9nVe+pat4aDvVq8d4nSsF+NoXlXFEUBfaSohdHYqaFoRKHQiGGgD4XI0WKc3I/g4HNwZCkkXg0J00UdDj9GOjUCkMK6iJ+YGM/tIzRURKfb7Q0pI3q9cDrodDBunIjWKC0V9QfrGyoY20g71unE5CqV32YTdThCQ6VTwys83LH2iJJuxJ11NS5gdDodS5YsYerUqdjtdm6++WbS0tJ45JFHGD16NNnZ2dxyyy3ceOONpKamEhUVxfLlywG48847+fWvf01aWhqqqvLrX/+aYcOGefmILmxu/+x2oOM1NUCkoCSFJXGy7CSRQaL40+ieowkzhlFrr+VQ8SHsDjs1thq0Wm2XWrs6VId0iEjcTkJ6gtvGctgcGELc9zRXo9MQe1EsR9Y2FPKtKqwiKDqIM/89g26MjqCoILftT+IDaHTiJr62yNuWtE6978Lpv1MaPijnvwcSs8WrvVbcGKEVURGKFtCIV0VTN9W9R1OXJqI0ODRM50X7teZALDvQPCID6rqYmESx0froC0WBkP6Qv0ksqzwJgxfA6H9A6W44+TEce0sUEe0xEZJnQHDvjnxjPoN0agQgM2eKV08+UNdohGOhtFQ4GeoJC4OKCrjpJpF+snKlqLNRH63RFWeETiccJxIvMbljrREl3Uh9npbVKkXSRbKyssjKymoy7/HHH3e+N5lMvP/++822CwkJcTlf4j2emvRUl7bvEdKDI6UNN11mvZn0hHS+OfkNF8VcRLWtGo1Gg0ljoqS6pMNODYfqIL8in5yiHIbHDyfc5KHq3pILksID4glXzKCuPeFSVRUU0BrdW/Rs2I3D2P/hfizlFqxVVo5uOEp4cjgjbhlB3o48kjOSMYbJArwBgykOYi8DvR88hOlIRFJsFyKi7FWg6QnmhI7t026B8gNgcqFtfYSI1qCRE1JrEsVEVZtYdnoNpP4GIkeKqfIk5H0MZzbAmX9D5MWQNEO0eS3bK6I8Wiss6iNIp0YA8oc/dM9+evaEM2eaOjUMBtGyVacTnVA+/hhGjYKRI0W0hsUi1pH4IUfqftzLGgG+SY8eQpCeanskkfgZlyZf2qXtz09BURSFzJRMNhzdwJjEMcQGx1JlqUKv6Dl17hS9I9r3dEtVVYqqi9h/dj+V1krsDjsOtYttmQOINWvWcM8992C327n11ltZcF7nrdraWubOncuuXbuIjo5mxYoVpKSkeMdYH+bLh78Eul5Tw26xozfrm6SLuIOEUQlMeXoKhQcKMYYZ+c/T/2H3G7spzytn/APjydueR1JGEoZg+aMxYFCUwCtAXpUnXs2Jra/XGHu1iLTQhUJQfMe/k6CewqmhOpq3fdWZhDPCXlvXxQQI6QuGaHBYQFMD0ZeI+dWnofqUcFoMuBv6/A+cWg15n8LeP9EQlaKF5JkQnNwQhaLURaRotM3nVZ2Aku8hfDDEdu063BGkUyMA+dnPumc/57d2bTz/9GmYO1dEayxbBiNGCEdHebln02IkHuRm0R5R1tTwUaKj4cQJb1shkfgM+87uA2BI3JBObe8qBWV8r/EYtAa+zfuWtLg0HKoDBw5Ka0qx2C0Y2ii4VlpTysHCgxRVFxFmCCMuOI6CKtnWtx673c6dd97JunXrSEpKIj09nezsbAYPHuxc57XXXiMyMpJDhw6xfPly5s+fz4oVK7xotW8y4eEJbhnHbrUTFO2ZVJCUzBSMYUbMMWZCE0NZf/96jqw9QsWpCiY/O5lTO0+RNCYJnUnerkh8lF33iNfLVra+Xn0xUNUGhjAwRDU4HTqK1iAcDNWnRNeT8zFEiGXUjR+cDIPug8pjEJwiPgOU7oHCb0SERvQlEJ0OvedA8i/gx2eh4Os6221wYnnH7Sz4CiZugNiMThxkx5H/JQKQM2fE6/ltVN1NUJCofXF+9EV9i9aEBEhLgx9/hB9+gCFDRGpKeLiMkPdLHutce0RJNxEScl5RK4nkwuau1XcBnaupUc/5KSihhlBGxo9ky4ktFFYWcs2gaxgQPQCDxkBZTVmLXVAqLBUcKj7EqXOnCNYH0yO4R6dtCmS2b99Oamqqs2vQnDlzWLVqVROnxqpVq1i4cCEAM2fO5K677kJVVbcVsQwU4ke46UegCvogz/xoC44LJrJPJCVHSwhLCiP79WzW/XEd+d/n8+mtn3Ll367k9K7TJFySgFbv3vQXicQtDGyj5aSqisgM7CI1xBDpnm4j5l5Qedz1Mq0BdCHCiaJt5NgIPq97YfyVEDpAODbOboSCLRAzBuKniPSTom3gsIn6H4PmQUiK6KCi2sV81S4cHqpNRI04bHB2M5zdhGgfaxHvpVOjfVitVnJzc6mpqfG2KR7FZDKRlJSEvh3egDlzxGt3PFBPSICjRyHqvE5GERHCuXLHHXDXXbB0KfzlLw21NWS0hv9hvfRSobUff/S2KR6lI1rzKcxmIbDG1Xslfom8rrmHZ6c82+Uxzk9BAbi89+Vsy9uGzWHjQOEB+kX2Q6vTUlBV0MypUWOr4UjJEY6XHsegNRBnjpM3362Ql5dHcqO24UlJSWzbtq3FdXQ6HeHh4RQVFRFz3g+Ll19+mZdffhmAgoLm0TBWq5UTeSeEzizuPhLvY7fYAdAatBi0BmJCYtBpO/az32FzoDVoPeZQ0Gg1xA6OJbhHMGe+PwMOyPpHFl/9+SsOrznMxoc3ctnDl6E1aokfGe/2FBhJ92C1Wsk9cabumhZoYquLBDxaDAqYDFqS4kLQazXgqBY3/vpIMEY2L+zZFfQhogWstcJ1nRJ9ONgqQDW0nN6iKBDSR0w1BcK5odTZGDYIUuZCRQ5Ej4W4dtYO0YcJ54hqE2PFZXbq8DqD3zs1cnNzCQ0NJSUlJWB/KKiqSlFREbm5ufTp06fN9c9LP/Uo0dGuO0kajSJ6o1cvGDRIRGscOgT9+sloDX8l98ABQmNipNZ8FUWB2FjhNZTdUPwaeV1zD+mJ6V0ew1UKyhUpV/DsN8+iovJT0U9c2e9KtIqW0+dOc1HMRSiKgtVu5UTZCQ4VH0KjaIgxx8gOJ93Mbbfdxm233QbA6NGjmy3Pzc0lLCyMXom9AvJmufhwMQCRfSMpLimmsKSQ+PCORW/Yam2Yo120o3Mz5mgzvcf3puBAAeW55Ux4cALxI+PZ+petrL9/PcNuHIaiU4gfFo+iCcz/iYFMbm4uoWHhpPRKQtEE2EMXR52TRmMQ17XiEnLzC+nTwyBSTAwRdZ1OPEBIHyja7tqpodWLmh22KlFnoy1MsZB0TcPngq/h+LuiTkbJHij+TrSRTfyZKPp67rDYt3Jeh5fQgRCUANZSCEp0nR7jIfz+v3hNTQ3R0dEB+8MPQFEUoqOj2/3Ubto0MXUHYWGiE4rjvBpnigKRkSI15be/Fcu3bhXztVo4d6577JO4j5qCAqLLyqTWfJnYWPBX2yVO5HXNPew+s5vdZ3Z3eZweIT2wqlbn59jgWAbHDuZ0xWmsDisnSk9Qa6/F4rBQVltGbnkum49v5lDxISJMEUQFRUmHRjtJTEzk5MmTzs+5ubkkJia2uI7NZqOsrIzo6OgO76umpoao6KiA1VloQiihCaEoikJUZBQWeyeekKugN3fPEyitQUv8sHgSRiVgrbHSZ2IfpjwzheqiarY9t43/PP0f8n/IF91YJH5FTU0N0VEBqrWqk2ICFEUlOiqcGqsiinOaYjzn0IC6uhx1RUFdLg8H7J1LTVbtIupCHybqOMdztAAAIABJREFUhdqr6trU1v0NHRbhuKgtEAVHK09AxRGoPCqOObi36LpStreTB9dxAuIqG5AiOY+OHOPJk2LqDrRa0XTBlZPCZBLR8P36wbhxsGqViNIwGsX6Nlv32OiP7N69m7FjxzJixAhGjx7N9u3bAfF08/e//z2pqakMGzaM7777zrnNsmXL6N+/P/3792fZsmXO+bt27WLo0KGkpqby+9//vvM/CKKiUJKSunRc/oBf/z8JDW3uYZT4JX59HrYTTx/jvWvu5d4193Z5nMYpKPVM6D2B3PJctIqWg0UHqbHVoDpUdp7ayd78vYToQ4gxxzhTViTtIz09nZycHI4ePYrFYmH58uVkZ2c3WSc7O9t5jVu5ciUTJ07s9LkUyDrTB+mdtTA6c5yqwzOtXNsipEcIvS/rTVBkEFH9o8j6RxZavZb97+3nizu/4Ozes91qj8Q9+LfW1EaTQ0xq3aspTkw4QNGhaE0iYqE7/vcrCoT0A2u56+UaHejCwdGC06M1QlJFCovWBMYeojNK35tERAeIFq/974ABd8HAu2HQvaIYafhQkXZiKRXpNuFDO314HSUgnBqSptx4o5i6iz59oLa2uSOwPlqjthauu060dH3mmYaOTuXlYLXKezBX3H///Tz66KPs3r2bxx9/nPvvvx+AL774gpycHHJycnj55Ze54447ACguLuaxxx5j27ZtbN++nccee4ySkhIA7rjjDl555RXndmvWrOmcUUajTGvwdYKDXYdOSSQXIM9Ne47npj3X5XHqU1DO1TZ47yf1mQRAz5CeTOg9AQWFYH0wZp2ZuOA49FqZX9kZdDodS5YsYerUqVx00UXMmjWLtLQ0HnnkET755BMAbrnlFoqKikhNTeWvf/0rixcv9rLVvom12oq12tr2ii1gq7VhDDN65WZUZ9LR8+KexA+PJzw5nKtfupqg6CBObDnBimtX8PWiryk8UNihMQsPFPLD+z90eDuJO1GFM8DbEx2Z6m9uFDE5W5nqxM27oa74p8ZYN6+b9RLUA9CIIp2uMITWHXcHH2jWd0zpNUu8nl9ktK3tEq6CsW9A+KCO7bcLyEcIXaS0tJR33nmH3/3udx3aLisri3feeYeIiAi32/Tww24fslXCwqBnTyguFrUyGlNfuzAlBfr2he++g9xcSEwU0Rr1ER5arVjPYBCTTifuzbTaC7PmoaIolJcLz2tZWRkJCQmAqPo+d+5cFEVh7NixlJaWcvr0aTZt2sSUKVOIqqvYOmXKFNasWUNmZibl5eWMHTsWgLlz5/Lxxx9z1VVXddwoiwWqq0XbGy/gi1rzObRaUbW3pkaITyLpBIGitRHxI9w21vldUFIiUkgOS+ZwyWF6hPSg1lZLraOWEKN0/HaVrKwssrKymsx7/PHHne9NJhPvv/9+d5vlEUpLS3l3+bvc8ds7OrTd1dlX89a/3mpVa+dOiR9YUf2iWlynNRw2B4YQN3Rp6CSKohCWFIYp0sTZfWe56u9Xse7+dZQcLmHzY5vZ9vw2egzvgUarQW8WUSm6IB0RfSLon9UfjUbD4bWHcdgcVJdW8/0b3+OwOzDHmpn9wWxiBsmK9d2Koul8C1M3IK5r7/K737VHa3WOCUVp+7pmr0uh1LajboUn0OhFbY3Ko2B0kYan0YmIC2s56Dr4+91Vx5T2bqcoothoNyKdGl2ktLSUf/7zn81+/NlsNnS6lr/e1atXe8ymyZM9NnSL9OsHp08LR2BjJ6WiiE4oRUVw222iiOkrr4juoI3vuRwOMVVViRQVVW0YS1FEUVG9XtyrdSJ11u947rnnmDp1Kn/84x9xOBx88803gOvK8Hl5ea3OT2qUMlI/3xVtVYqnuBhOnICBA91xiB3GF7Xmk8TGwsGD0qkh6TSBorUdeTsA9xQMddUFZULvCazYt4K9+XuptlUzrMcwokyt543bVTt2h5isDiu19lrOnDtDra0T4cESv6e0tJQXX3qxmVOjLa199slnbY4dlhjWNeMUETHhbQzBBhLTEwnuEUzv8b3Z+85e7LV2Ks9UcuTMkWbra3Qatjy1Ba1Bi7VKRKo4bA4cVhHBWFVYxf4P9jPhoQndehwXPEpdpIOXKC0r558vvMDv7ryzyfwuX9fq26qGeee3MQDmRKg41PwmrB59CNjKRcRGANd38v5/Ky9w4ADs3QtDh4rOHF1hwYIFHD58mBEjRqDX6zGZTERGRnLgwAF++uknfv7zn3Py5Elqamq45557nJW4U1JS2LlzJxUVFVx11VWMHz+eb775hsTERFatWkVQF56GH6n7H1/X5r1bCA0V7V0LC4UTozFmM5SUwJAhImJj1y7hAOnZs2EdjUZMrv6vqKpweNTUiPvqQHFqTJ48mTNnzjSb/+STT7Jhwwb+9re/8Ytf/IL33nuPW265hfXr13vUnrYqxRMZCR2tqeFGsfmi1nyS8HCZfnIBcqDwAHvz9zK0x1AGxUitAcxbNw+ATTdt6vJYLXVBeXvv26w5tAarw8rA6IFYHVYMWgN21Y7NYcPusGOxW5xTfV0ORVHQKBo0igarw4pDlZr1BwoPFHL2h7PEpcW55Un/gw8/yOEjhxmVPgq9Xo/RZCQyIpKDBw/y4w8/cu3Ma53tne++625+c+tvAOg3oB/bvtlGRUUFV2dfzbhx49i6dSsJCQl89MFHBAUFdckhYbfY0Zv1PtMVRtEoRKZEYops+jQ84ZIEek/ojb3WjrXaiq3GJqZqG7Za8d5eY6fkaAnVRdViI5WG9xLfpeyAKDIZPtQtKQyeu64ltrHnbkBnBlO8KNypd+HM1OhAHwGWYtAY3Nta1ocIOKfGAw80n3fZZZCVJWo73H03fP452O0iUnv6dJg9GyZNEjUeFi1quu35n89n8eLF7Nu3j927d7Np0yamT5/Ovn37nC3qXn/9daKioqiuriY9PZ1f/OIXzap05+Tk8O677/LKK68wa9YsPvjgA2644YZOfwc33yxeN23q9BCdol8/OHWquaNQoxH3WSUlcOutIj3mlVfgkUfaN259xxStNrDawLbmpJg7dy7/93//B8Avf/lLbr31VqDlyvCJiYlsavQHz83NJTMzk8TERHJzc5ut3ymMRlGzoZ5uFpsvas0nCQnp/pxOiUd5YH1zrV3W+zKy+mdRa6vl7tV383nO59hVO1pFy/T+05k9ZDaT+k6ivLacRV831daiyReG1pZkLXHreOenoAyNG0qEKYLimmIMWgPHS49j1puxq3ank0JVVXQaHRpFg16rx6hrHn4tO6P4Bl8+/GWzeb3G9SL1qlRstTbW3LuGQ18cQrWrKFqF1KtSSftlGn0m9qG2vJb/PPOfJttO/PPENvf51J+f4ocffmDXjl1s2ryJ7J9n8/133zu19urLrzq1NvbSsVw749rmWjuUw1tvvsVLL7zEnOvn8OFHH/Kr63/ljFLoTPcSm8VGSJTvpVIN/dVQ/vvaf7FZbGh1WobfOJzoAdE4HA4RIeWqbIACZ/efZcP8DThsDrQGLYN/ObjbbZc0YreL34+xl0FilujksfNuyPscsANaSJwOvWdD/CSRRvHDedewEW3crBE417UWCUmBgm9dOzUA9KHCmWEtA1sloAOtIaB+LwacU6MtCgrEPVZIiEhzcBVl3xUuueQSp0AAnn/+eT766CMATp48SU5OTjOR9OnThxEjRO7vqFGjOHbsWJdseOyxLm3eaUJCxIP8s2ebR2sEB0NpKYwcCf37i9oaTz0Fl14KmZleMdenSUhIYPPmzWRmZvLll1/Sv39/QFR9X7JkCXPmzGHbtm2Eh4fTs2dPpk6dyoMPPugsDrp27VoWLVpEVFQUYWFhfPvtt4wZM4Z//etf3H333Z0zymIR+UHtTWvwsNh8QWs+iV4vQqdqakQLIknAU1BVgF21E2IIocJSQUGV1BrAkLghbh3v/BQUrUbL+OTxbDy2kZHxI8kpzmFw7GCMWu8UV5R4lqrCKlS7iiHUgOWcharCKrfvIz09vYnW/v6Pv7Nq1SoATuaeJOeQC62l9GHEcKG1iy++mGPHjwFw7nQXamqooDf53lOk5Ixk5n45l2ObjpGSmUJyhki7VVUV1a7isDtQ7Sqqo+G9w+4gfng8Uf2iOPmfkwz82UDndhcq8+bN49NPP8VgMNCvXz/eeOMNlzUjUlJSCA0NRavVotPp2LlzZ/cYWFsA2EEXAraKus/uxW3XNVtd1E9H61W4G32EcFzYa1zX91AUYaMuCOwWsFaArb6wobGuXat/4xWnxuzZszl48CAg8gkjIiLYvbvrveSh9Ye9RqNYftNNoutGTIz4XB8VHxbWdmRGWwQ3epK9adMm1q9fz9atWzGbzWRmZlJTU+PCroYnN1qtlurqroXFXX55lzbvEn36iEKg50draLUiWqOsDMaOhZwc+PrrhikzE1JTIS7uwiwMej6vvPIK99xzDzabDZPJ5Kx1kZWVxerVq0lNTcVsNvPGG28AEBUVxZ/+9CfS00Xu+COPPOIsGvrPf/6Tm266ierqaq666qrOFQkFkftz8mRDTQ0vi80XtOazxMXB8ePSqREgtBZZYdQZWTR5ETd9fBNWh5UYcwyLJi9ypqCEGcPajMxoC3/V2jcnRS2iS5Mvdct4rlJQMlMy+SznM4L1wezO3020OZp+kf1IDm/fTdOPBT+y5cQWYs2xZIdlt72BxGO0FlmhM+qY+MREPvnNJzisDoKig5j4xERnCooxzNiuyIy2CDY30trmTWz4cgNbvtqC2Wxm4pSJbWtNo6W67iYrLKlzNTUcdgdavRatwTd/jCVnJDdzSiiKgqJT0OhajnoalD2IQdndW7jQV5kyZQqLFi1Cp9Mxf/58Fi1axNNPP+1y3Y0bNxIT4+aiqq1FVmiNMHwRfHsTOKxgjBGf61NQ9GHtisxoC7dd16pOiBnerKkBde1dU6H0v20XLdUaQBsFjjCwVYnoF7XG71NTvOLUWLFihfP9H/7wB8LPb5nhQQYNgqVL3VdTIzQ0lHPnzrlcVlZWRmRkJGazmQMHDvDtt992bWftpM5f5JV6jiEhkJwMZ86IEgyNqY/WOHGi6fxvvhETiIfMqamiPodWK+7JevUS9UH69IGtW2HZMpFic9113XNM3mD8+PHs2rWr2XxFUfjHP/7hcpubb76Zm+tzjxoxevRo9u3b13WjoqLEH7e9uFlsvqg1nyUyEg4d8rYVkm5iUMwglv58qdtqagSK1h7c8CDgnpoa9ZyfgjImcQxGrZGzVWc5XnacoqoijFojE1Im0CeiD9FB0USZozDrzM2iN34s+JEFGxZgtVtZfWg1X879kozkDLfZKnEvMYNiyH4l2601NUJDQzlX4Vpr5WXlREY0aG3btm0dGltn7NxPfHutvVntCklgceWVVzrfjx07lpUrV3rRGheED4KxS91aU8Nj1zVzB2vNeRJTrGgz67CJOhptodGBIawhwsPPU1O8mn6iqirvvfceX37ZPI/Rkwwa1HVnRj3R0dGMGzeOIUOGEBQURI8ePZzLpk2bxosvvshFF13EwIEDnW01Pc3tt4vX7q6pUU+fPuKBvsMh6mnUo9OJaI2LL4avvmqI5vjlL4Uz5ORJyM8X6+7Z03q2Qv0pE8iODZ/DYOh4Rw03is0XteazyLoaFxyDYgZ12ZlRT6Bo7aWrX3L7mOenoATpg7gk8RL25O8hWB9MbHAsRVVFbDy6kd1BDRGoJp2JCb0nMC55HBabhY8Pfsy6I+uw2C0AWGwWNh3bJJ0aPk7MoBi3tgKNjo7m0oxLGT5yOEFBQcTFxTmXTZ06lZdeeYkhw4YwYMAAxowZ06GxLZXi3DIEt78tq6qqopVrB7aR+Devv/46s2fPdrlMURSuvPJKFEXh9ttvdxbPPJ82u+d1hvBBbnFm1OOx65ouuO11uguNFkL6wrlDYOpAV4UASU3xqlPj66+/pkePHs56Aa7wiFDczDvvvONyvtFo5IsvvnC5rD6/OCYmpslT9D/+8Y9dtuepp7o8RJcIDobevUXR0POjNUJCYNw4EZGxfTuMGdNyTQ2LRTg6Dh+GY8dg82aRAQHCYfLpp9Kp0a3U1kJlZdNiod2Mr2nNZzGZxGS1BlZ1XUm3EQhaGxjj/nBFVykol/e+nK9PfE24MZziqmL0Gj33jL2HEEMIRdVFFFcVU1hVSJWlihd3vsjGYxspry1HQ4PXX0UlJTLF7fZKfJ+3/vWWy/lGo5HPP/3c5bLDPx0GhNa+/+/3zvl/uO8PzvcVZyqAjtXUsFRYCIrpWucUiW/QWoe9a665xvlep9Pxq1/9yuUYW7ZsITExkbNnzzJlyhQGDRrEhAnNW+G22T3PR/DIdc1WV1tH18GHfp7CnADnDna+favL1JRaRBVexcVrC3ihALbH/mu1R0zvvvsu17VxV+ovQvElLnVP+nCXSEkRKf2uojVCQ4WNV1zR+hgGg+io0q+f+DxgADzzjIjw0GjgZz/zmPkSV5SUiIIp3shrknScuDiRB9aN6X2BwJo1a7jnnnuw2+3ceuutLFiwoMny2tpa5s6dy65du4iOjmbFihWkpKQAsGfPHm6//XbKy8vRaDTs2LEDk6xr4jU2H9sMwOUp7i001SOkB0dKGlJQxvcaj4LC0B5DGRo3lL6RfZ01NewOO7tP72bD0Q2cLD+JTqMjPSGd9IR0iquLWZ2zGq1GS6gxFJ0ibyQl7iM8uWP/+63VVgwhBszRPnJzJukSrXXYA1i6dCmfffYZGzZsaLGwcX23vLi4OGbMmMH27dtdOjUuaKrqOhJ6u6ZGPVoTBCVB7VkwNC/+2m4ap6agipsvwGWLoWbLVK/U5vDYFbQtMdlsNj788EOXdQMkXaPekTjEvYXfO4TZLKI18vJEKYbGhIXBuXOilmRHyMwU2/30U+DX1PBJoqJEgROJfxAd3byAjaRV7HY7d955J+vWrSMpKYn09HSys7MZPLih/d9rr71GZGQkhw4dYvny5cyfP58VK1Zgs9m44YYbePPNNxk+fDhFRUXoZZSMV3l006OAe2tqQF0KirYhBSXGHMOQuCHszd9LuDGcYEMw+wv2s+HoBvae3QtAWmwad19yN5f1uoxQYygAJ8tOsvPUTqqsVUQYIxjaY6hb7ZRc2HSk0Ket1oaiKITEh8jOPRcAa9as4ZlnnmHz5s2YW0grrqysxOFwEBoaSmVlJWvXruWRRx7pZkv9ALMPdtIJ6d3gbOkqigIorQZluETT/SlsXnsssH79egYNGkRSkg8VWAkQ7rpLvHqrpkY9ffqIe6rzozX0epHBUFvbccdGRoZwZowf715bJe3AYIAgL7eskrSfkBBvW+B3bN++ndTUVPr27QvAnDlzWLVqVROnxqpVq1i4cCEAM2fO5K677kJVVdauXcuwYcMYPnw4QLNWcJLu5/VrXvfIuPUpKCfKThAVJLz2A6IH8MGPH/DOvobw5sTQRG4cdiNXpFxBz9CezcZJDk/mvoz7+O70d1w35Dq31USRSECkkgAYQlq/uXDYHNitdiJTItFouz9kXNL93HXXXdTW1jJlyhRAFAt98cUXOXXqFLfeeiurV68mPz+fGTNmAOJB9PXXX8+0adO8abZv4itpJ43Rh4EhShT99KWaHx7Ga06N5cuXt5l6Iukczz7rbQsEQUEiDeXECfHQuDFhYXD6NNjtosuJRiMm2c7Vh6mthYoKebPsL5jNIt+rXmSSNsnLyyO5UYefpKSkZh0HGq+j0+kIDw+nqKiIn376CUVRmDp1KgUFBcyZM4f777/f5X78oVZUINA3sq/Hxo4PiW+SgmLUNnjoFRSyB2Rz04ibsDvsGHQt31QmhyejUTSkRqV6zFbJhUlFfl1NjZCWa2qoqoqlykJ4crjPtnCVuJ9DLXRHS0hIYPXq1QD07duX77//3uV6kkbYKsWrrzkPQvtB0U7fs8uDeM2psXTpUm/tOuBJT/e2BQ307i2KfJ5/X2U0Qs+eYLOJWoYWi5hqaxu6oqhqg8Oj/lXiRUpKRD6RrKnhHygKxMRAWZl0RHUDNpuNLVu2sGPHDsxmM5MmTWLUqFFMmjSp2bqyVlT3sP6ISIOd3Hey28cOM4Zh1BmdKSiT+05m5Y8rsTvs6DQ6rhl0DUlhSdTYaiipKaHSUolOq2vi/JBIPEl4r7ZratSeqyWkR4jsdiKRdJaqXPHqKzU16jFGi/oaDotXUkG8gaxKFYDsrusiN2KEd+0AEa3Rp48oGnp+tIbR2Dz9RFWFA6R+stkaHB4Wi/gs0z29RHS08FJJ/IfYWNEnWTo12kViYiInTzbkoebm5joLpZ2/TlJSEjabjbKyMqKjo0lKSmLChAnExIh2j1lZWXz33XcunRqS7uHPX/0Z8IxTQ1EUksKSOF56nKigKIb1GMaL019k1+ldjOo5imE9hgEQpA8iSB9Eja2Gc5ZzVFoq0Wq0GLVGWbtA4lG0+tYjLyyVFoIigjBFyGLGEkmnMftorTlFI9q7lh8Ak/vaUPsy8tl3FyktLeWf//xnp7Z97rnnqKqqcrNFcO+9YvIVevcWdTXs9rbXVRQRMW80iuj5sDDxsDkhAZKTITERIrpQzFfSBfR60SbUS/ii1nyesLBGVaklbZGenk5OTg5Hjx7FYrGwfPlysrOzm6yTnZ3NsmXLAFi5ciUTJ050pp3s3buXqqoqbDYbmzdvblKLw58IFK29OeNN3pzxpsfG7xHcA5vD5vw8rMcwfj3i106HRmNMOhOx5lgSwxIJ1gdTba2m2lqNQ3V4zD6J71NaWsoLL77QqW3/7/n/a1VrtedqqT1X63KZtdqK1qAlOC5YOtckFwQeu67pgsTkiwTV1XJS23EDFgBIp0YX8cUff889JyZfwWQSbVlLS7s2jqLINBSvUlMj2s94CV/Ums8THCwE45A3Tu1Bp9OxZMkSpk6dykUXXcSsWbNIS0vjkUce4ZNPPgHglltuoaioiNTUVP7617+yePFiACIjI7nvvvtIT09nxIgRXHzxxUyfPt2bh9NpAkVryeHJztaqnqBxCkp70Wv0RAVFkRieSIQpAovNgt1xYfzgbIvi4mKmTJlC//79mTJlCiUlJc3W2b17NxkZGaSlpTFs2DBWrFjhBUvdR2lpKS++9GKntn1+yfOtaq3ybCWVZyubzbdb7aiqSmhCKIpGOjQkFwYeu65ZK8Tki2gNENwLLGXetqRbuCDTT7ZuFZ1BMjNFN42usGDBAg4fPsyIESOYMmUKcXFxvPfee9TW1jJjxgwee+wxKisrmTVrFrm5udjtdv70pz+Rn5/PqVOnuOKKK4iJiWHjxo3uODTAN9JOzqdXLzhyRNYs9GtKS+HUqY7V1HCj2HxRaz6PRgORkcIh1ULbNklTsrKyyMrKajLv8ccfd743mUy8//77Lre94YYbuOGGGzxqX0tsPbmVTcc2kZmSSUay1BrAmkNrAJiW6pmK/YqikByWzLHSY84uKO1Fp+gIM4YRYhCpYQbthZHz3BqLFy9m0qRJLFiwgMWLF7N48WKefvrpJuuYzWb+9a9/0b9/f06dOsWoUaOYOnUqEd0Uwpn7bS7HvzpO7wm9SRrb9e59Dz78IIePHGZUuqi/Excbx8oPVlJbW8s111zDwkcWUllZyZzr55CXl4fdbuehBx9yam3ylZOJjolmw9oNzcaO6N38O1EdKrZqG+G9w9tMT5FIvErBVji7CeIyIbaLN2t48LpWnSde9T5WU6MeczJUHPO2Fd1CQDk17r23oZ5ES5SVwZ49DW1Ghw2D8FZqKY0Y0XrUw+LFi9m3bx+7d+9m7dq1rFy5ku3bt6OqKtnZ2Xz11VcUFBSQkJDA559/XmdDGeHh4fz1r39l48aNzhxsd7Fjh3j1pYKhRqOI1jhypHltDYmfEBMj2tmAV8Tmi1rzC2Jj4aefpFPDT7l3zb3sPtO61spqy9iTvweH6kCjaBjWYxjhxpa1NiJ+BM9NC3ytLd4iomg85dQAiAuO41Cx604C7UGjaDDpTWg18gZz1apVbKrrRf8///M/ZGZmNnNqDBgwwPk+ISGBuLg4CgoKuuzUWPuHtZzZc6bVdWrLazm75yyqQ0XRKMQNi8MY1nLh1/hh8Vz5/65sdcyn/vwUP/zwA7t27GLturV8+OGHbP3PVlRV5efX/pyvvv6KwsJCEhIS+HTVp0CD1p57/jnWr13fotY0uvPCWlWoraglNCEUfZC+VbskEo+x614oaeP3o7UMSvYADkADkcNA38rvx8gRMKr1EHWPXdeCfbzWnD4ETLEimkQf2PXVLrhA/rKyhkhsh0N8dhdr165l7dq1jBw5kosvvpgDBw6Qk5PD0KFDWbduHfPnz+frr78mvLUbOzcwb56YfI36Tom29kfqSnyJ+mIn7cWDYvMVrfkFERGixZDV6m1LJB6irKbMWZvBoTooq5FaA1g+cznLZy736D46k4IicU1+fj49e4oc8Pj4ePLz81tdf/v27VgsFvr16+dy+csvv8zo0aMZPXq0W1on15TWoDpEjSLVoVJTWtPlMRuzbv061m1Yx+hLRpM+Jp2DBw9y6NAhhqQNYf2G9Sx4cAFfb2m/1mrLa6ktb6ipoaoq5mgzpjBZGFTi41jKEA4NxKub0yfcel3TmsTky4T0AbtvpIV6koCK1GhPHYmtW2HSJNFJw2CAt9/uegpKPaqq8sADD3D77bc3W/bdd9+xevVqHn74YSZNmsQjjzzinp26YMkSjw3dJeqjNQ4dEg/9JX5GTQ2Ul4vik14Wm69ozS8ID4fhw+HgQeHYiIwUDiqJX9BaREU9W09uZdK/JmGxWzBoDbx97dtdTkGpx5+1Fh8S7/F9dCUF5UJk8uTJnDnTPCLiySefbPJZUZRWC1iePn2aG2+8kWXLlqFpodBWR1ontxVRASL15K1pb2G32NEatMxYNsMtKSj1qKrK/Hnzue03tzVbtuPbHXz+VHBjAAAaKklEQVSx5gseWfgIE6+YyJ8e+lOb41UWiHoaxjCjiC5RFMwxMmJP4mXaiKgAROrJl5Ma2pFe+rZbUlDqcet1zVpXa04f6jb73I4hCrRmsNf4vgOmC1xwkRoZGbBhAzzxhHjt6j1WaGgo5+qKJ06dOpXXX3+digpRMCYvL4+zZ89y6tQpzGYzN9xwA/PmzeO7775rtq07GTJETL5IcrIo+CmjNeD9998nLS0NjUbDzp07myxbtGgRqampDBw4kH//+9/O+WvWrGHgwIGkpqY6CxQCHD16lDFjxpCamsrs2bOxWCwA1NbWMnv2bFJTUxkzZgzHjh3rvMGlpXD6dPvXd7PYfFFrfoGiQFISTJgg6qGUlUFRUfvaEUn8gozkDDbM3cATVzzBhrkbuuzQCBStfXrwUz49+KnH9xMXHCcjNdrJ+vXr2bdvX7PpmmuuoUePHpyuu8acPn2auLg4l2OUl5czffp0nnzyScaOHdtttieNTeKGNTeQuTCTG9bc4BaHRmhoKOcqhF6unHIlbyx7o0Wt/er6X/GH//0D//3vf8W2Ia1rLSIlgoiUCFRVBQUUbeuOIonEZ4jNgIkbYNgT4tUNDg2PXdeqT4nJl1EUCB0AlnKoLYYAvV5dkI/rMjLcF50RHR3NuHHjGDJkCFdddRXXX389GXWDh4SE8NZbb3Ho0CHmzZuHRqNBr9fzwguifddtt93GtGnTSEhIcGtBtW++Ea+XXuq2Id2GwQCpqZCTI6M1hgwZwocfftjMU7x//36WL1/ODz/8IAqBTZ7MTz/9BMCdd97JunXrSEpKIj09nezsbAYPHsz8+fP53//9X+bMmcNvf/tbXnvtNe644w5ee+01IiMjOXToEMuXL2f+/PmdrxYfEwN9+nRsGzeKzRe15lfo9eLvl5AAx4/D4cNiXni4bCkUAGQkZ7gtOiNQtPb/tv4/AH428Gce3U/jFBSd5oL8WeUW6tslL1iwgGXLlnHNNdc0W8disTBjxgzmzp3LzJkzu93GpLFJbo3OiI6O5tKMSxk+cjhTp07lutnXMX7CeACCQ4L51xv/4tDhQyx4YIFTa0v+LsJxb73lVqb/bDo9E3q6LBSq0WpQUVEdKjqDTjo0JP5FbIZbozM8dl0LTnGbjR7F3FNEk1SfhsrjoFpBZwZtsHB6BACKqqqqt41oL6NHj272RPvHH3/koosu8pJF3Ut7jzUzU7zW1dvyOaxW2LhR3Et1NAq+rAx69gRXX4Or88MfyMzM5C9/+YszPHbRokUAPPDAA4DwKC9cuBCAhQsXOiM36tdbsGABsbGxnDlzBp1Ox9atW53r1W+bkZGBzWYjPj6egoKCNn/cSK1dAMdaXQ1HjwoHh8EgBNn4vCgoEGkrdTnujfFXrfkiUmueO9bCqkIAYsye96DnFOV0OgWloKqAMYljiAyKbLbsQtJaUVERs2bN4sSJE/Tu3Zv33nuPqKgodu7cyYsvvsirr77KW2+9xa9//WvS0tKc2y1dupQRbbR9a0lnAwcOxGFxBGRr05oyUQPEHGNGo9VcUP9XOsqFpDNPc6Ff08APjtdhB0uxcG7UFgAaMISDxo0FhGsKoeeVzRwmntSafKQQgLz0krctaB29HgYMgB9/FA//5UPipuTl5TUJqU1KSiIvT7SMSq6vtlo3f9u2bRQVFREREYGuzkPUeP28vDznNjqdjvDwcIqKijrXmaC6WniVfLAgoKQTBAXB4MGi3/KhQ6Jdr9kMoT6cFyqRdIDucGbU05EuKFa7lVp7LTW2GlRUUJFP0RFPUjdsaB5xMHr0aF599VXAu22TfR1VFeeSioqCQlVhFYqiENIjsDseSCRexVouXvVh3rWjI2i0oiOKKRZsVVB9Rjg4HCWi5oYu1C+jN6RTIwAZ6KOtkhuTmCgeBBcXQ+NYIUUR0Rt6vXh4rNP5pa6ctFYUzVVorTd5+eWXefnllwFcV4ovK4MzZ6RTI9AICRHtdPv0Ea1f8/PFPInEz/nwxw8BuPaiaz2+r/oUFKvdil4rnnY5VAcWu4UaWw1Wh+g+pKoqZr2ZCFMEkUGRhBhCCNIFEaQP8riNksCg3hGG2vBZQUHRKChaRdTPUBSi+0d71U6J5IKguq7WnD85NRqjM0NoXwhJAUupcG7UnAEUcUzaDnQ99DIB4dRQVTXgn3J0JEto82bxevnlHjLGDej1kJ4uHBpWK9TWiiYZNTVQWQkVFeK1rKyp06O21mU0vM+yfv36Dm+TmJjIyZMnnZ9zc3NJTEwEcDk/Ojqa0tJSbDYbOp2uyfr1YyUlJWGz2SgrKyM62vUPnTYrxcfGovbpQ2ArrWNaCyjCw4Uoi4vhwAEhQInXkNe1rvP8tueB7nFq1HdB2V+4H4PWgIKCRtEQZgwjOTyZcGM4QfoggnRBTqeHxPuoqirOQ0fb63oTlQat1HeGUbQKaFruFNM4peaCva5JfIaAvaYFN60157daUzRgjBKTvQZqCqDiCFjLoNkvfwWnVxWlbrHS6HPj5d2H3zs1TCYTRUVFREdHB6ZYEAIpKirCZGpfG55HHxWvvlpTozGKIiIyDAbXy1VVODtqaxsmc4B3JMvOzub666/nvvvu49SpU+Tk5HDJJZegqio5OTkcPXqUxMREli9fzjvvvIOiKFxxxRWsXLmSOXPmNCmwVl94LSMjg5UrVzJx4sRO68QUHExRebnUWqATFSWKuxYViRQVSbcjr2vuYdWcVR4b2xVJYUmYdCaCDcEE6YIw6UwB+/cLBEwmE8XFxURFRDX/ze5hlI7usC76wvnaDqqLqwEwRZrkdU3iVQL6mqZtuIEJmN+QWhMEJ4M5SaTXOCx1C9S6J82NQsUcjrr3jqbvle4Ptfd7p0ZSUhK5ubmuw+UDCJPJRFJS+ypuv/66h43pRhQFjEYxBRofffQRd999NwUFBUyfPp0RI0bw73//m7S0NGbNmsXgwYPR6XT84x//QKvVArBkyRKmTp2K3W7n5ptvdhZLe/rpp5kzZw4PP/wwI0eO5JZbbgHglltu4cYbbyQ1NZWoqCiWL1/eaXuT9u8nNzpaau1CQFFkeyIvIq9r7iHc1L2pckH6IJLDk9teUeIT1OussLDQ26Z4hIozol1lSHyIvK5JvEpAX9PswnmIVjwECiitKYooIOon+L1TQ6/X06ejbSYDnL59vW2BpD3MmDGDGTNmuFz20EMP8dBDDzWbn5WVRVZWVrP5ffv2Zfv27c3mm0wm3n///a4bC+iffZY+4B8hQBKJHyOva+5hxT7Rvnr2kNletkTiiwS6zqy9RR0XvVmmO0m8S0BrbX2meJ28yZtWSAgAp4akOfVlHCZP9q4dkgBj5UpvWyCRSCTt5oWdLwDSqSG5MJHODImkGxjX+QhoiXuRTo0A5M9/Fq/SqSFxKzIdQSKR+BGrf7Xa2yZIJF5jz1t7ABh2wzAvWyKRBDBB8d62QFKHxtsGSNzPm2+KSSJxKx9+KCaJRCLxA8x6M2Z9gFeWlkjO48CqA6gOle9e/Y7vXv0OANWhcmDVAS9bJpEEILmfiknidRTVj3rPxMTEkJKS4lUbCgoKiI2N9aoN9UhbmnLs2LGALfjV3Xhba75wPjXGl+zxBVuk1tyH1FpTfMkeX7BFas09eFtn0D3n07lT5zh3+hzmaDMRKRHO+aXHSqkqqiK0ZyihCaE+cW43xtv2SJ25jwtFa+3Fl2wB79vjSa35lVPDFxg9ejQ7d+70thmAtEUSuPja+eRL9viSLRL/x9fOJ1+yx5dskfg/vnQ++ZIt4Hv2SPwbXzqffMkW8D173IlMP5FIJBKJRCKRSCQSiUTil0inhkQikUgkEolEIpFIJBK/RLtw4cKF3jbC3xg1apS3TXAibZEEKr52PvmSPb5ki8T/8bXzyZfs8SVbJP6PL51PvmQL+J49Ev/Gl84nX7IFfM8edyFrakgkEolEIpFIJBKJRCLxS2T6iUQikUgkEolEIpFIJBK/RDo1JBKJRCKRSCQSiUQikfgl0qkhkUgkEolEIpFIJBKJxC+RTg2JRCKRSCQSiUQikUgkfonsfuJGKisrufTSS0lISGDAgAHdvu/f/OY3rF69mnPnzjFs2LBu3X9LNnnr+5AENlJrzW2SWpN4Aqm1pvZInUk8hdRaU3uk1iSeQmqtqT2BojUZqQHcfPPNxMXFMWTIkCbz16xZw8CBA0lNTWXx4sVtjvP0008za9Ysr9j14YcfMnPmTF555RU++eQTt9nQWXvA/d+HxP+RWnO/PSC1JmmO1Jp7bQGpM4lrpNbcawtIrUlcI7XmXlsgsLQmnRrATTfdxJo1a5rMs9vt3HnnnXzxxRfs37+fd999l/3797N3716uvvrqJtPZs2dZt24dgwcPJi4uzit25ebmkpycDIBWq3WbDZ21xxPfh8T/kVpzvz1SaxJXSK251xapM0lLSK251xapNUlLSK2515ZA05rO2wb4AhMmTODYsWNN5m3fvp3U1FT69u0LwJw5c1i1ahUPPPAAn332WbMxNm3aRGVlJfv37ycoKIisrCw0mq75jDpiV1JSErm5uYwYMQKHw9Gl/brDnoqKCrd/HxL/R2rN/fZIrUlcIbXmXlukziQtIbXmXluk1iQtIbXmXlsCTWvSqdECeXl5Tk8aQFJSEtu2bWtx/SeffBKApUuXEhMT47GToiW7fv/733PXXXfx+eef87Of/cwj++6IPUuWLAE8/31I/B+pta7ZI7UmaS9Sa523RepM0hGk1jpvi9SapCNIrXXelkDTmnRquJmbbrrJK/sNDg7mjTfe8Mq+W8Nb34ck8JFaa4rUmsRTSK01IHUm8SRSaw1IrUk8idRaA4GiNf92yXiQxMRETp486fycm5tLYmKiFy0S+JpdvmaPxP/w1XPI1+zyNXsk/oevnkO+ZJcv2SLxX3z1PPIlu3zJFon/4qvnkS/Z5Uu2eBLp1GiB9PR0cnJyOHr0KBaLheXLl5Odne1ts3zOLl+zR+J/+Oo55Gt2+Zo9Ev/DV88hX7LLl2yR+C++eh75kl2+ZIvEf/HV88iX7PIlWzyKKlHnzJmjxsfHqzqdTk1MTFRfffVVVVVV9fPPP1f79++v9u3bV/3zn/98wdvla/ZI/A9fPYd8zS5fs0fif/jqOeRLdvmSLRL/xVfPI1+yy5dskfgvvnoe+ZJdvmRLd6Ooqqp627EikUgkEolEIpFIJBKJRNJRZPqJRCKRSCQSiUQikUgkEr9EOjUkEolEIpFIJBKJRCKR+CXSqSGRSCQSiUQikUgkEonEL5FODYlEIpFIJBKJRCKRSCR+iXRqSCQSiUQikUgkEolEIvFLpFNDIpFIJBKJRCKRSCQSiV8inRoSiUQikUgkEolEIpFI/JJud2qEhIS4dbzMzEwGDhzI8OHDSU9PZ/fu3c5lWVlZlJaWNttm4cKF/OUvf3GrHS3RnuN193fiTbrjO2/PWN35N/ZVpNY6t46/ILXmO0itdW4df0FqzXeQWuvcOv6C1JrvILXWuXX8hUDUWkBEarz99tt8//33/O53v2PevHnO+atXryYiIsKLll04qKqKw+GQ33mAI7XmfaTWLgyk1ryP1NqFgdSa95FauzCQWvM+gaw1rzk1VFVl3rx5DBkyhKFDh7JixQoAHA4Hv/vd7xg0aBBTpkwhKyuLlStXtmvMjIwM8vLynJ9TUlIoLCwE4Mknn2TAgAGMHz+egwcPOtfZsWMHw4YNY8SIEU57AOx2O/PmzSM9PZ1hw4bx0ksvtbjfiooKJk2axMUXX8zQoUNZtWpVs3U2bdrEhAkTmD59OgMHDuS3v/0tDofDufyhhx5i+PDhjB07lvz8fAA+/fRTxowZw8iRI5k8ebJzvisqKyu5+eabueSSSxg5cqTThqVLl3Lttdcybdo0+vfvz/333+/cZs2aNVx88cUMHz6cSZMmtTh2QUEBU6ZMIS0tjVtvvZXevXtTWFjIsWPHGDhwIHPnzmXIkCGcPHmyXd95e3nllVdIT09n+PDh/OIXv6CqqqrZOpmZmdxzzz2MGDGCIUOGsH37duey/fv3k5mZSd++fXn++eed83/+858zatQo0tLSePnllztsl78htSa11hZSa+5Bak1qrS2k1tyD1JrUWltIrbkHqTWptbbwGa2p3UxwcLCqqqq6cuVKdfLkyarNZlPPnDmjJicnq6dOnVLff/999aqrrlLtdrt6+vRpNSIiQn3//fdbHO/yyy9Xd+zYoaqqqv7tb39TH3jgAeey3r17qwUFBerOnTvVIUOGqJWVlWpZWZnar18/9dlnn1VVVVXT0tLUb775RlVVVZ0/f76alpamqqqqvvTSS+oTTzyhqqqq1tTUqKNGjVKPHDni0gar1aqWlZWpqqqqBQUFar9+/VSHw9HkeDdu3KgajUb18OHDqs1mUydPnuw8LkD95JNPVFVV1Xnz5jn3W1xc7BznlVdeUe+7774Wv4cHHnhAffPNN1VVVdWSkhK1f//+akVFhfrGG2+offr0UUtLS9Xq6mq1V69e6okTJ9SzZ8+qSUlJzmMqKipqcew777xTfeqpp1RVVdUvvvhCBdSCggL16NGjqqIo6tatWzv0nbeXwsJC5/uHHnpIff7551VVVdVHH33UOdbll1+u3nrrraqqqurmzZudf79HH31UzcjIUGtqatSCggI1KipKtVgsTY61qqpKTUtLa7KfQEJqTWqtvUitdQ2pNam19iK11jWk1qTW2ovUWteQWpNaay++ojVdh90xbmLLli1cd911aLVaevToweWXX86OHTvYsmULv/zlL9FoNMTHx3PFFVe0OdavfvUrLBYLFRUVTXK06vn666+ZMWMGZrMZgOzsbABKS0s5d+4cGRkZAFx//fV89tlnAKxdu5Y9e/Y4vY5lZWXk5OTQp0+fZuOrqsqDDz7IV199hUajIS8vj/z8fOLj45usd8kll9C3b18ArrvuOrZs2cLMmTMxGAxcffXVAIwaNYp169YBkJuby+zZszl9+jQWi8XlvutZu3Ytn3zyiTMvqaamhhMnTgAwadIkwsPDARg8eDDHjx+npKSECRMmOMeMiopqcewtW7bw0UcfATBt2jQiIyOdy3r37s3YsWObbdPSd94R9u3bx8MPP0xpaSkVFRVMnTrV5XrXXXcdABMmTKC8vNyZIzZ9+nSMRiNGo5G4uDjy8/NJSkri+eefdx7PyZMnycnJITo6usP2+QtSa1JrbSG15h6k1qTW2kJqzT1IrUmttYXUmnuQWpNaawtf0ZrXnBru5O2332bUqFHMmzePu+++mw8//LDLY6qqyt///vcW/zDn77+goIBdu3ah1+tJSUmhpqam2XqKorj8rNfrne+1Wi02mw2Au+++m/vuu4/s7Gw2bdrEwoULW7X3gw8+YODAgU3mb9u2DaPR6PzceHx3EBwc7Laxzuemm27i448/Zvjw4SxdupRNmza5XK+l79XVcW/atIn169ezdetWzGYzmZmZLv9WEtdIrUmtufosteZ+pNak1lx9llpzP1JrUmuuPkutuR+pNak1V5/dpTWv1dS47LLLWLFiBXa7nYKCAr766isuueQSxo0bxwcffIDD4SA/P7/FL+Z8FEXhiSee4Ntvv+XAgQNNlk2YMIGPP/6Y6upqzp07x6effgpAREQEoaGhbNu2DYDly5c7t5k6dSovvPACVqsVgJ9++onKykqX+y4rKyMuLg69Xs/GjRs5fvy4y/W2b9/O0aNHcTgcrFixgvHjx7d6TGVlZSQmJgKwbNmyVtedOnUqf//731FVFYD//ve/ra4/duxYvvrqK44ePQpAcXFxi+uOGzeO9957DxAexpKSklbHhpa/845w7tw5evbsidVq5e23325xvfr8vi1bthAeHu70crqirKyMyMhIzGYzBw4c4Ntvv+2wXf6G1JrUWltIrbkHqTWptbaQWnMPUmtSa20hteYepNak1trCV7TmtUiNGTNmsHXrVoYPH46iKDzzzDPEx///9u6epZEggMP4/yx8KSwsNqQRURBfQIOLIYiFaCWoRRQVEQtBK0UF66BgEcTKQhAlKvgFbCzFSr+ApRZiYyvEQozsXJG7PXPmEuV2dROfXzlZZnZDnmbZnYQ1Njams7Mztbe3q76+XrZtF7zo12pqarS6uqqtrS2lUil33LZtTU5OKhKJKBQKKRqNup+lUinNz8+roqJCfX197lpzc3O6vb2VbdsyxsiyLJ2cnORdd3p6WiMjI+ro6FB3d7daW1vzHheNRrW4uKibmxv19/crHo8XvJ719XWNj4+rrq5OAwMD7g86n0QioZWVFXV2dspxHDU2NrqPZuVjWZb29vY0Ojoqx3EUCoXcx6j+tra2pqmpKR0fH6unp0fhcFi1tbV6fHz85/yFvvP32tjYUCwWk2VZisViSqfTeY+rrq5WV1eXMpmMDg4OCs45ODio3d1dtbW1qaWlJe+jWOWG1mitGFrzBq3RWjG05g1ao7ViaM0btEZrxQSmtQ/tBPJJ0um0MSa78UhTU5O5v7/3fS1jjEkmk2ZpacmXdc7Pz83Q0JAvc/vt6enJZDIZY4wxl5eXJhKJfPEZ/fF64yF8HK0FC62VL1oLFlorX7QWLLRWvmgtWL57a4HcU2N4eFgPDw96fn5WIpF4s4GLl05PT5VMJvXy8qKGhgYdHR35tlapuru708TEhBzHUWVlpfb397/6lOARWgsWWitftBYstFa+aC1YaK180VqwfPfWfhjz66WegIvH428e59nc3HzXxjBeubq60szMTM5YVVWV+47XZzg8PNT29nbOWG9vr3Z2dgI9928LCwu6uLjIGbu+vlZzc3PO2PLysmZnZz1bF+9Ha1m0Br/RWhatwW+0lkVr8ButZdHa5yuZmxoAAAAAAACvfdm/nwAAAAAAAPwPbmoAAAAAAICSxE0NAAAAAABQkripAQAAAAAAStJPPRvFLn3h1P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9" y="2220209"/>
            <a:ext cx="8191907" cy="217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8" y="4400128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8935" y="286777"/>
            <a:ext cx="3833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Random Forest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6 meilleures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aggrégé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Norm.quantile (distr. uniforme)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Nombre d’estimateurs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proche du nombre d’observations</a:t>
            </a:r>
            <a:endParaRPr lang="fr-FR" sz="1600" smtClean="0">
              <a:latin typeface="+mj-lt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 de transformation de la cible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2881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Modèles testés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bagging | </a:t>
            </a: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Bilan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41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utoShape 2" descr="data:image/png;base64,iVBORw0KGgoAAAANSUhEUgAABHgAAAEdCAYAAAB389ANAAAABHNCSVQICAgIfAhkiAAAAAlwSFlzAAALEgAACxIB0t1+/AAAADh0RVh0U29mdHdhcmUAbWF0cGxvdGxpYiB2ZXJzaW9uMy4yLjIsIGh0dHA6Ly9tYXRwbG90bGliLm9yZy+WH4yJAAAgAElEQVR4nOzdeVxVdf7H8ddlF0QQzFRwQ9RyRYXU+lVobuEv0nLBckuNxhzHqawYM0N/bk3ajKXm4Oi4pJJmhpaSWmFlqWmZmRsaKqDmigIKKtzfH+Ydie1yWe698H4+Hj2655zvOfd9gCP3fPh+v8dgNBqNiIiIiIiIiIiI3XKwdgARERERERERESkdFXhEREREREREROycCjwiIiIiIiIiInZOBR4RERERERERETunAo+IiIiIiIiIiJ1TgUdERERERERExM6pwCMiIiIm0dHRGAwGDAYD0dHRpvW5ubkMHjzYtK1z586kp6dz/Phx0zqDwcD48ePzHC8qKsq0bcmSJab1w4cPN6338PDg7Nmzpm1ZWVmmbY0aNSrnMy4bd34dQkNDLTrGnV+T48ePl2k+ERERqfxU4BEREZEi5ebmMmzYMFasWAFASEgI8fHxeHp65mv73nvv8dtvv5Xo+FevXmXmzJllklVERESkqlKBR0RERAqVm5vLM888w/vvvw9Ahw4d2Lx5M15eXgW2v3r1KjNmzCjx+yxYsIDTp0+XKquIiIhIVaYCj4iIiBQoNzeXkSNHsmzZMgDatWvHli1b8Pb2LrC9o6MjAP/6179KVKxxdHTk2rVrFvfiuXNo07p16xg8eDCenp7UrVuX6dOnYzQa+c9//kPTpk3x9PQkNDSUAwcO5DnGzZs3+cc//kH79u3x8PDAzc2NFi1aMGnSJDIzM/O0vXLlCqNGjaJmzZrUqFGDQYMGFdlr6eDBgwwZMgQ/Pz9cXFyoXbs2/fr1Y9++fWad38KFCwkODsbHxwdXV1f8/Pzo3r07S5cuLfkXS0RERCotJ2sHEBEREds0d+5cLl26BEDbtm3ZsmULNWvWLLR927ZtuX79Ovv372f69Om8++67Zr3P008/zbJly4iJieGVV17B19fX4syRkZGcP38egIyMDF577TV27tzJ+vXrTW22bdtGeHg4hw4dwsnJiZycHMLDw9m0aVOeYx08eJD/+7//49NPP+Wrr77Cw8MDo9FInz59+PLLL03tYmNj2bZtW4F5vvnmG3r06MG1a9dM686dO8fatWv59NNP2bx5Mw8++GCh57NmzRoiIyPzrDt16hSnTp3Cy8uLYcOGmf/FERERkUpNPXhERESkQLeLO7Vq1WLr1q3FFl7unJh54cKFpKSkmPU+/fr1o3Xr1mRlZTF9+vRSZa5Tpw4nT55k3bp1pnXr16/ntddeIy0tjb59+wJw7Ngxdu7cCdwq0Nwu7rRr145jx45x5swZevbsCcAPP/zAnDlzANi8ebOpuBMYGMihQ4c4ffo0TZs2LTDPs88+y7Vr12jYsCF79uwhOzubH3/8kbvuuousrCzGjBlT5Pl89dVXAFSvXp3Dhw+TnZ3NiRMnWL16Nb169bL0yyQiIiKVkAo8IiIiUqTz58+bChzFeeKJJ2jbti3Z2dlmF2vuLAz9+9//Jjk52dKojBs3jvr165uKMwDOzs689tpreHl55SmKnDx5EoBPP/3UtO71118nICCAu+++mzfffNO0fuPGjQB88cUXpnVjx46lefPm1KlTh0mTJuXLkpiYyKFDhwA4ceIEHTp0wNXVlXbt2nHu3DkAfv75Z86cOVPo+TRu3BiAzMxMpk6dynvvvcehQ4fo0aMHo0aNMv8LIyIiIpWeCjwiIiJSoAceeABnZ2cApk6dypQpU4rd585izaJFi0xFlOL07duXoKAgrl+/zrRp0yzOfPux6tWqVTOtq127tmnZxcXFtD47OxvAVGwBaNCggel1w4YNTa9vP8b9woULpnX+/v4Fvv7jPsW585h/9Pzzz9O/f38cHBxYvnw5f/3rX+nZsyd33323njwmIiIieajAIyIiIgXq1q0bsbGxODndmrLvjTfeMOsJWX369KF9+/Zcv36d1atXm/VeBoOByZMnA5ie2GWJ21mLW3en2rVrm17fWZC68/XtNrVq1TKtu3MIWkHD0e48brdu3TAajfn+y83NpWXLloVmc3NzY/Xq1Vy8eJFvvvmGxYsX07FjR7Kzs5kwYQKpqalFnpuIiIhUHSrwiIiISKGeeOIJVqxYYXpC1oQJE5g1a1ax+93uxZOTk2P2e4WHh9OhQ4cS7VMWevfubXo9bdo0kpKS+O2334iKisrXpkuXLqZ1c+fO5fDhw5w5c4b/+7//y3fcpk2b0qxZMwA+//xz/vnPf5KWlkZWVhY//fQTU6ZMISIioshsa9euZe7cuaSmptK2bVv69+9P27ZtATAajWbPcyQiIiKVnwo8IiIiUqQBAwawfPlyU5Hn5ZdfLnZOnscee4yQkJASv9ftXjwVaeDAgTz66KMA7Nmzh4CAAOrUqWOaeLl9+/b85S9/AaBHjx6EhoYCt+bYueeee6hbty6//PJLgceOiYnBzc0No9HICy+8QM2aNalWrRpBQUG88cYbRT5eHW49yWvs2LG0aNECT09PPD09iYmJAaBu3bq0adOmLL4EIiIiUgmowCMiIiLFGjRoEEuWLMHB4dZHh7/+9a/Mnz+/yH0sKdb07t2bjh07WpTRUo6Ojqxfv57Zs2fTrl073N3dcXV15d577+X11183PSIdbg0l+/jjjxkxYgReXl5Ur16dJ554Is9Tu+708MMPs2fPHoYOHYq/vz/Ozs74+PjQpk0bxo4dW+xE1I888ghPPfUUgYGBVK9eHUdHR+rWrUtERATbtm3LM9eQiIiIVG0Go9FotHYIERERERERERGxnHrwiIiIiIiIiIjYORV4RERERERERETsnAo8IiIiIiIiIiJ2TgUeERERERERERE7pwKPiIiIiIiIiIidU4FHRERERERERMTOqcAjIiIiIiIiImLnVOAREREREREREbFzKvCIiIiIiIiIiNg5FXhEREREREREROycCjwiIiIiIiIiInZOBR4RERERERERETunAo+IiIiIiIiIiJ1TgUdERERERERExM6pwCMiIiIiIiIiYudU4CnCiBEjqF27Nq1atTKr/erVq2nRogUtW7bkqaeeKud0IiIiIiIiYktKcg/5wgsvEBQURFBQEM2aNcPb27sCEkplZjAajUZrh7BVX331FdWrV2fo0KHs37+/yLaJiYkMGDCAL774gpo1a3L27Flq165dQUlFRERERETE2kpyD3mnd999lx9//JHFixeXYzqp7NSDpwgPPfQQPj4+edYdO3aMXr160aFDBx588EEOHToEwMKFCxkzZgw1a9YEUHFHRERERESkiinJPeSdVq1axaBBgyoqplRSKvCUUGRkJO+++y579uxh1qxZPP/88wAcOXKEI0eO8MADD9CpUyfi4+OtnFRERERERESsrbB7yNtOnDhBUlISXbt2tVJCqSycrB3AnmRkZPDtt9/Sv39/07rs7GwAbt68SWJiIgkJCaSkpPDQQw/x888/axyliIiIiIhIFVXUPeRtsbGx9OvXD0dHx4qOJ5WMCjwlkJubi7e3N3v37s23zd/fn44dO+Ls7Ezjxo1p1qwZiYmJhISEWCGpiIiIiIiIWFtR95C3xcbGMm/evApMJZWVhmiVQI0aNWjcuDFr1qwBwGg08tNPPwHQp08fEhISADh//jxHjhwhICDAWlFFRERERETEyoq6hwQ4dOgQly5donPnztaKKJVIlSnwxMfH07x5cwIDA5k5c6ZZ+wwaNIjOnTtz+PBh/P39WbRoEStWrGDRokW0bduWli1bEhcXB0DPnj3x9fWlRYsWdOnShbfeegtfX9/yPCURu2XJ9SgiIiIiUhaK+yyanZ3NwIEDCQwMpGPHjhw/ftzsY5fkHhJu9d6JiIjAYDCUxalJFVclHpOek5NDs2bN2LJlC/7+/oSEhLBq1SpatGhh7WgiVY6uRxERERGxFnM+i86fP599+/axYMECYmNjWbduHR988IEVU4uYp0r04Nm1axeBgYEEBATg4uJCREREnqqpiFQcXY8iIiIiYi3mfBaNi4tj2LBhAPTr14/PP/+cKtAvQiqBKjHJcmpqKvXr1zct+/v7s3PnzjxtYmJiiImJAeDAgQN52v/RjRuWJsnlxg3Lamru7kVvr1yZwNJc9pbpwoULnD9/vhSZ7I851yOU4JosxTc1F3CwZP9y/EGzOBMUnUuZ/quITFXxmiypWrVq0ahRozI/bmZmJh4eHmV+3NJQJvOUV6bjx49XqusxPj6ecePGkZOTw6hRo4iKisqz/eTJkwwbNoy0tDRycnKYOXMmYWFhRR5T16N1VaVMlel6NOez6J1tnJyc8PLy4sKFC9SqVStPO7M/r+aW4jOPERywcH/HYj6zWphLmcxnca4iMhX1ebVKFHjMERkZSWRkJADBwcHs3r270LbR0Za9h6dnAuPHh1q0b3EF48qUCSzPZW+ZgoODLQ9UyZl9TZbim5rg6Uno+PEl37Ecf9AszgRF51Km/yoik67J4jVq1KjI35GWSkhIIDQ0tMyPWxrKZJ7yylSZrsecnBzGjBmTZ0hIeHh4niEhU6dOZcCAAYwePZoDBw4QFhZW7Lwfuh6tqyplqkzXY1ky+/PqvmiL3yPhqCehWRZ+5nmqmM+sFuZSJvNZnKuITEVdj1WiwOPn50dycrJpOSUlBT8/PysmEqm6qsT1WJpK4uzZZRZDRERsw51DQgDTkJA7CzwGg4ErV64AcPnyZerVq2eVrCKVnTmfRW+38ff35+bNm1y+fFkP0BG7UCUKPCEhISQmJpKUlISfnx+xsbGsXLnS2rFEqiRdjyIiUtWYMyQkOjqaHj168O6775KZmcnWrVsLPNadQ0JSUlJISEgo87wZGRnlctzSUCbz2GImW2POZ9Hw8HCWLl1K586d+fDDD+nataueciV2oUoUeJycnJg7dy49e/YkJyeHESNG0LJlS2vHEqmSdD2KiIjkt2rVKoYPH85LL73Ed999x5AhQ9i/fz8ODnnn//vjkJDyGI5TlYYelYYy2afCPotOmjSJ4OBgwsPDGTlyJEOGDCEwMBAfHx9iY2OtHVvELFWiwAMQFhZW7ER1UvFcXG7Qvn0KXl5ZedY7OHixadPBEh/vYDG79OxZ4kOalCaTm5sb/v7+ODs7Wx6gEtH1KCIiVYk5Q0IWLVpEfHw8AJ07dyYrK4vz589Tu3btCs0qUhUU9Fl0ypQpptdubm6sWbOmomOJmW4YXUihPVl4mdZ5NXTgoHGTZQcs7ibSaPlNpMW5Dh606B6yyhR4xDa1b59CQIAnHh6N8nR7dHBIx9HRs8THu/feorefOlXiQ5pYmumee4xcuHCBlJQUGjdubHkAEREpseiEaIv3DSW0zHJI1WbOkJAGDRrw+eefM3z4cA4ePEhWVhZ33XWXxe+ZEJ1geeBQy3cVESlvKbTHs1YAjbw9TPeQ6dkOeOY6WnZA32JuIq9afhNpaS6jzz0W3UNa9nxskTLi5ZWFh4dvpR7TajAY8PX1JSsrq/jGIiIiUuncOSTk3nvvZcCAAaYhIevXrwdg9uzZLFy4kLZt2zJo0CCWLFlSqT8fiYhYKgsvfO8o7lRGlt5DqgePWF1lvjBvqwrnKCIiIoUrbkhIixYt2L59e0XHEhGxS1Xh/sqSc1SBR0REREREqiQNZRORykQFHrEps2ff+r/B4MKVKyXf/5NP8i5HRxfd/vLlNNatW8nw4c+X6H3GjQtj6tSVeHp6lyygiIhUeZoXSEREpAwdnI1LjgGMFtxAAqT+4SayTXSRzdPSLrNy9TqejxxeorcJixjHyn9Nxdur5PO6mktz8EiVduVKGsuWzc+3/ubNm0XuN2fORhV3REREREREqpi0y1eYH7Ms3/ri7iE3xs4p1+IOqAePVHHTp0dx4sQxuncPwtnZGVdXN7y8anL06CG++eYII0b04dSpZLKzsxg16jm6dPkLAOHhjVi2bDdXr2YwbtyjtG37P+zb9y21a/sxa1Ycbm7VrHxmIiIiIiIiUtaiJk3nWNIJgjp1x9nZGTc3V2p6e3HoyFGO/PQNfQaOIDnlFFnZ2Tz37Cj+MrQLAI3ahbN76zIyMq/y6MBx/E/Htnz7/T786tYmbvksqlVzK3U29eCRKm3ChJk0bNiELVv2MnHiW/z88w9MmTKHb745AsDs2YuJj9/Dxo27WbRoAWlpF/IdIzk5kf79x7B69S94enrzxRdrK/o0REREREREpALMnDKBJo0bsnfHFt6aNpEf9v7MnLemcOSnbwBY/N5s9myPZ/fXG1kQs4gLF9PyHSPx12TGjOzPL9tX4+3lydoNX5RJNvXgEblDUNB9NGjQ2LS8ePE7bNq0DoBTp1JJTk7E29s3zz716jWmefMgAO65pwOnTx+voLRSKXXoAEajtVOIiIiIiIgZ7gsOonGjBqbld95bzLr1mwBITT1F4q/J+Prknd6jcYN6BLVuDkCHtvdwPPl0mWRRgUfkDu7uHqbX336bwNdfb2XDhu+oVs2dfv0e5Pr1rHz7ODu7ml47ODiSk3OtApKKiIiIiIiItXm4u5teJ3z1LVu//JrvvtyAu3s1HuzRj6ys6/n2cXV1Nr12dHDg2s2cMsmiIVpSpXl4eJKRkV7gtvT0y3h51aRaNXeOHj3EDz98X8HpRERERERExJZ4VvcgPSOjwG2Xr6RT09sLd/dqHDp8lO93/1Ch2dSDR2zKSy/d+r+Dw3VSUlyLblyA4OCStffx8SUk5AG6dm2Fm1s1atW627QtNLQXy5cv4OGH76VJk+a0bx9S4jwilYKGjYmIiIiIrbr3Ja5nO+Cam2LZ/r4lu4n09fXhgU4htAruSrVqbtxdu5ZpW6/uoSz493Lubf8wzZs2ISS4vWWZLKQCj1R58+atLHC9q6sr77+/ybTs4JBOSsqtx9qtX38cAG/vWnzwwX5TmyFDxpdfUBEREREREbG6lUvmFbje1dWVTR+/b1pOz3bA8/fC0/Ef1wNQy9eb/d98YGoz/s9DyiyXhmiJiIiIiIiIiNg5FXhEREREREREROycCjwiIiIiIiIiInau0s/Bs2bNGqKjozl48CC7du0iuKSz8IpUcUVdQzNmzGDRokU4Ojryzjvv0LNnTwDi4+MZN24cOTk5jBo1iqioKACSkpKIiIjgwoULdOjQgeXLl+Pi4mKV8xKRshedEG3xvqGEllkOEbFNCdEJlu8cWlYpREQqr0rfg6dVq1Z89NFHPPTQQ9aOImKXCruGDhw4QGxsLL/88gvx8fE8//zz5OTkkJOTw5gxY9i0aRMHDhxg1apVHDhwAIBXX32VF154gaNHj1KzZk0WLVpkjVMSERERERGpdCp9gefee++lefPm1o4hYrcKu4bi4uKIiIjA1dWVxo0bExgYyK5du9i1axeBgYEEBATg4uJCREQEcXFxGI1GvvjiC/r16wfAsGHD+Pjjjyv6dERERERERCqlSj9Ey1wxMTHExMQAkJKSQkJCQqFtLa0XOThkMGtW4cctShFxAPvN5Ozshatrumm5Vi3P3195FrxDCV25kp5n2dU17/bLl9NYu3YNI0Y8W+yxDIYc/P3/e7yYmHkMHvwM7u7uRe6X/vsuWVlZRf5c2ZvU1FQ6depkWvb39yc1NRWA+vXr51m/c+dOLly4gLe3N05OTvnaF8Tsa7IUBdwMBwcSZs0q+Y7l+H3MyMgon5+T0nydbDGTpd87KNfvn4iIiIhUsI/9yuju8XdPGYvcnJZ2mZWr1/F85PASH/qfC1YSOfQJ3N3dLAxXtEpR4OnWrRtnzpzJt37atGk8/vjjZh0jMjKSyMhIAIKDgwkNDS20bXS0JSnB0zOB8eMLP25RjEX/jNltpkaNDpKdXaaXYx6ennmPfepU3u3nzl1g0aLFPP30i8Uey8EhnZSU/x5vwYIF3H//KLy9i85/e8oaNzc32rVrZ17wClYW11BZM/uatPSHH0jw9CR0/PiS71jcD38pJCQkFPnvj8VK83UKDbW9TJZ+76Bcv3/WUNicV7d99dVX/PWvf2Xfvn3ExsaaetEBODo60rp1awAaNGjA+vXrKzS7iIiIiL1Ju3yF+THLLCvw/CuWwf3DVOApytatW60dQezU9OlRnDhxjO7dg3jooe7UqlWbDRtWc/16Nr169WX8+MlcvZrJc88N4MyZk2RlGRk58nUuXvyNc+dO8ac/dcHbuxYLFnxp7VMpFUuuIT8/P5KTk03LKSkp+Pn5ARS43tfXl7S0NG7evImTk1Oe9iJimdtzXm3ZsgV/f39CQkIIDw+nRYsWpjYNGjRgyZIlzCqgx1O1atXYu3dvRUYWERERsWtRk6ZzLOkEQZ26073rQ9S+qxarP9pAdvZ1+ob3YvLE8WRmXmXAkOc4mXIGY04Wr780kt/OXeTUmXN06fMnavl482XcgjLPVikKPCKWmjBhJocP72fLlr1s27aZTz/9kE8/3YXRaGT48HB27PiKCxfOUadOPVasiCUlxZOMjMtUr+7FypVvs2DBl3h717L2aVhFeHg4Tz31FC+++CKnTp0iMTGR++67D6PRSGJiIklJSfj5+REbG8vKlSsxGAx06dKFDz/8kIiICJYuXWq13kEilcWdc14Bpjmv7izwNGrUCAAHh0o/7Z6IiIhIuZs5ZQL7fznM3h1b2Lx1Gx9+/Cm7vvoUo9FIeP/hfPXNDs6dv0C9unWIXbUCz9wULl/JwKtGdd5+byVffryAWr7e5ZKt0hd41q1bx9ixYzl37hy9e/cmKCiIzz77zNqxxAZt27aZbds206PHrWFUV69mkJSUyH33PciUKS8xdeok2rZ9gnbtHrRy0opV2DXUsmVLBgwYQIsWLXBycmLevHk4OjoCMHfuXHr27ElOTg4jRoygZcuWALz55ptEREQwceJE2rVrx8iRI615alVLKYZDlducNaXJNHt2mcWwZ6mpqQXOeWWurKwsgoODcXJyIioqij59+hTYztw5sZpnlGJeJcpnridlKn/lNk+XiIiIjdv8+TY2f76Ndp17AJCReZXEY0k8eP99vPS3KUyKnsoT3dvyYOeKmaqj0hd4+vbtS9++fa0dQ+yA0Wjkz3/+G0OGPJdvW3z8D3z55Vree28iISGP8Oyzk6yQ0DqKuoZee+01XnvttXzrw8LCCAsLy7c+ICCAXbt2lXlGEbHMiRMn8PPz49dff6Vr1660bt2aJk2a5Gtn7pxY0QnRFmcJpXzmelKm8lduc4eJiIjYOKPRyN/G/5nnRg7Jt+2H7fGs/fRLJk5/j0ceCmHSy8U/2Ke01F9bqjQPD08yMm495io0tCcffLCYzMwMAE6fTuX8+bOcOXOKatXc6dcvgiFDXubw4R8AcHf3JDMzvdBji0g56tDh1mTJlvxXiRQ1F5a5+8Ot4mtoaCg//vhjmWcUkVvi4+Np3rw5gYGBzJw5s8A2q1evpkWLFrRs2ZKnnnqqghOKiIg5PKt7kJ5x656xZ7dQFi/7gIyMTABST53m7NnznDp9Bnf3akQM6MfLfx7CD/sO/76vO+m/ty0Plb4Hj9iX20/N/uMTq8x1+4lV5vLx8SUk5AG6dm1Fly6P0qfPU4SHdwbA3b067777PsePH2Xq1JdxcIDcXFeiot4DoG/fSP7yl17cdVc9u59kWUTsU0hISIFzXpnj0qVLuLu74+rqyvnz59m+fTuvvPJKOScWqZrMmRA9MTGRGTNmsH37dmrWrMnZs2etmFhExI70SSU92wHP3BTL9vct2U2kr68PD3QKoVVwVx7t0YWnBvShc5dwAKpXd+f9Re9y9NhxXn5tKhgccHXK5b23bj3lNHJoX3oN+Av16tylSZZFysO8eXlvhkaNGpdnuVGjJoSG9sxXdBo4cCwDB46tkIwiIgVxcnIqcM6rSZMmERwcTHh4ON9//z19+/bl0qVLbNiwgTfeeINffvmFgwcP8txzz+Hg4EBubi5RUVF5bjZFpOyYMyH6woULGTNmDDVr1gSgdu3aVskq1pcQnWD5zqFllUJEirJyybw8y+PGjMqz3CSgET27h+YrPI19diBjnx1YbrlU4BEREbGymzdvsmjRItatW8epU6eAW8OnHn/8cUaOHImzs3Oh+xY059WUKVNMr0NCQkhJyf8Xrfvvv5+ff/65jM5ARIpizoToR44cAeCBBx4gJyeH6OhoevXqle9Y5k56ntE8w/LAGZTLxNnKZOZhbTBTZXHx4kUGDhzI8ePHadSoEatXrzYVVe/k6OhI69atAWjQoAHr16+v6KgiFlGBR0RExMqGDBmCt7c30dHR+Pv7A7du3JYuXcrgwYP54IMPrJxQRMrbzZs3SUxMJCEhgZSUFB566CF+/vlnvL3zPkrX3EnPS9sLpDwmzlYm89hipspi5syZPPLII0RFRTFz5kxmzpzJm2++ma9dtWrV2Lt3rxUSipSOCjxidUajEYPBYO0Y5cpYySZ2FZGytWfPHtNf72/z9/enU6dONGvWzEqpRKSsmDMhur+/Px07dsTZ2ZnGjRvTrFkzEhMTCQkJqei4IpVWXFycqYfTsGHDCA0NLbDAI7ZP95AFU4FHrOryZTcyMy/g4eFbaS9Qo9HIhQsXcHNzs3YUEbFRPj4+rFmzhieffBIHh1sPuMzNzWXNmjUFdh0XEftizoToffr0YdWqVTzzzDOcP3+eI0eOmObsEZGy8dtvv1G3bl0A6tSpw2+//VZgu6ysLIKDg3FyciIqKoo+ffoU2M7cIZNca25x5gwHBxLcZlm2c3HD9SzMZe1M1X1ySDl/HS8vT9M9ZA4G0h38LcuUXsyTkXNdLTsulucyXrnC5cuXyczMLNGwSxV4xKp++MEfSMHL61ye9Q4OWVy6VPKCyMGDRW9PSyvxIU0szXToELi5uZmGXYiI/FFsbCyvvvoqzz//vKmgk5aWRpcuXYiNjbVyOhEpLXMmRO/ZsyebN2+mRYsWODo68tZbb+Hr62vt6CJ2p1u3bpw5cybf+mnTpuVZNhgMhf6B+WD3OWoAACAASURBVMSJE/j5+fHrr7/StWtXWrduTZMmTfK1M3fIJPuiS3QOd0o46klo1njLdg4tpgeIhbmsnemGMYmUtPakpnmZ1mXddMDNeMmyTB4Ni95+3fKbSItzeTTEzc2Ntm3bFjkX4x+pwCNWdf26Mzt2NM633tMzgfHj25X4eMX1YouOLvEhTcork4hIo0aNTPPsXLhwAUA3diKVTHETohsMBt5++23efvvtio4mUqls3bq10G133303p0+fpm7dupw+fbrQp9XdHkIZEBBAaGgoP/74Y4EFHrEOZ8N1GrMjz7qEE560s7To9FT5FMKgFLmKy1QIB4v2EhERkXLh6+ubp7izZcsWK6YRERGpPMLDw1m6dCkAS5cu5fHHH8/X5tKlS2RnZwNw/vx5tm/fTosWLSo0p4ilVOARERGxYSNHjrR2BBERkUohKiqKLVu20LRpU7Zu3UpUVBQAu3fvZtSoUQAcPHiQ4OBg2rZtS5cuXYiKilKBR+yGhmiJiIhYWXh4eIHrb0/SLiIiIqXn6+vL559/nm99cHAw//73vwG4//77+fnnnys6mkiZUIFHROxbaSZWmj27zGKIlMbXX3/N+++/T/Xq1fOsNxqN7Nq1y0qpZM/pPXSZ3MWifY1vaAI2ERERqVgq8IiIiFhZp06dcHd35+GHH863rXlzyx+tKiIiIiJVhwo8IiIiVrZp06ZCt3311VcVmESqquiEaIv3DSW0zHKIiIiI5Sr9JMsvv/wy99xzD23atKFv376kpVn+DHsRERFr6ty5s7UjiIiIiIiNqvQFnu7du7N//3727dtHs2bNmDFjhrUjidiVooqkM2bMIDAwkObNm/PZZ5+Z1sfHx9O8eXMCAwOZOXOmaX1SUhIdO3YkMDCQgQMHcv369Qo9FxF7l5WVZe0IIiIiImKjKn2Bp0ePHjg53RqJ1qlTJ1JSUqycSMS+FFYkPXDgALGxsfzyyy/Ex8fz/PPPk5OTQ05ODmPGjGHTpk0cOHCAVatWceDAAQBeffVVXnjhBY4ePUrNmjVZtGiRNU9NxO4YDAZrRxARERERG1Wl5uBZvHgxAwcOLHBbTEwMMTExAKSkpJCQkFDocSyd79LBIYNZswo/blGKiANUrkxgeS57zGTrevToYXrdqVMnPvzwQwDi4uKIiIjA1dWVxo0bExgYaHraT2BgIAEBAQBEREQQFxfHvffeyxdffMHKlSsBGDZsGNHR0YwePbqCz0hExH7pyV4iIiJSmEpR4OnWrRtnzpzJt37atGk8/vjjptdOTk48/fTTBR4jMjKSyMhIAIKDgwkNDS30/Sx9KrOnZwLjxxd+3KIYi/lMVpkygeW57DGTPbmzSJqamkqnTp1M2/z9/UlNTQWgfv36edbv3LmTCxcu4O3tbepRd2f7gpSk6GqpDH9/EmbNKvmO5Vi1y8jIKJdzLQ1lsh3GyvQPioiIiIiUqUpR4Nm6dWuR25csWcInn3zC559/ru7tIgUoiyJpWStJ0dVSCbNnEzp+fMl3LMeb7ISEhHI519JQpop14sQJEhMT6datG9euXePmzZt4enoCsHz5ciunExERERFbVSkKPEWJj4/n73//O9u2bcPd3d3acURskiVFUj8/P5KTk01tUlJS8PPzAyhwva+vL2lpady8eRMnJ6c87UXkloULFxITE8PFixc5duwYKSkp/OlPf+Lzzz8HoFWrVlZOWH409EhERESkdCp9gefPf/4z2dnZdO/eHbg1h8iCBQusnEqk/Fy9epXZs2dz8uRJFi5cSGJiIocPH+Z///d/LTpeYUXS8PBwnnrqKV588UVOnTpFYmIi9913H0ajkcTERJKSkvDz8yM2NpaVK1diMBjo0qULH374IRERESxdutTUO0hEbpk3bx67du2iY8eOADRt2pSzZ89aOZWIVDWn95xmcpfJFu37hvGNMk4jJaHvnUjVVukLPEePHrV2BJEK9cwzz9ChQwe+++474FZPm/79+1tc4CmsSNqyZUsGDBhAixYtcHJyYt68eTg6OgIwd+5cevbsSU5ODiNGjKBly5YAvPnmm0RERDBx4kTatWvHyJEjy+CMRSoPV1dXXFxcTMs3b97U0GIREanSvvnmGxITE3nmmWc4d+4cGRkZNG7c2NqxRGxSpS/wiFQ1x44d44MPPmDVqlUAuLu7l2pi1qKKpK+99hqvvfZavvVhYWGEhYXlWx8QEGB60paI5Pfwww8zffp0rl27xpYtW5g/fz6PPfaYtWOJiEgB1Fum/E2ePJndu3dz+PBhnnnmGW7cuMHgwYPZvn27taOJ2CQHawcoyIkTJ0xzgly7do309HQrJxKxHy4uLly7ds30V/9jx47h6upq5VQiYo6ZM2dy11130bp1a/71r38RFhbGtGnTrB1LRETEKtatW8f69evx8PAAoF69ero3FCmCzfXgKW6CSREp2uTJk+nVqxfJyck8/fTTbN++nSVLllg7loiY4d1332XcuHE8++yzpnVz5sxh3LhxVkwlImJ96i1TNbm4uGAwGEx/uMzMzLRyIhHbZnM9eObNm8f27dupUaMGoAkmRUqqe/fufPTRRyxZsoRBgwaxe/fuSvs4aZHKZunSpfnWqUArIiJV1YABA3juuedIS0tj4cKFdOvWLc8fQUQkL5sr8GiCSZHS2b59O25ubvTu3Zu0tDSmT5/OiRMnrB1LRIqwatUqHnvsMZKSkggPDzf916VLF3x8fIrcNz4+nubNmxMYGMjMmTPzbf/qq69o3749Tk5OfPjhh3m2LV26lKZNm9K0adMCi0siIiLWNH78ePr168eTTz7J4cOHmTJlCmPHjrV2LBGbZXNDtDTBpEjpjB49mp9++omffvqJt99+m5EjRzJ06FC2bdtm7WgiUoj777+funXrcv78eV566SXTek9PT9q0aVPofjk5OYwZM4YtW7bg7+9PSEgI4eHhtGjRwtSmQYMGLFmyhFmzZuXZ9+LFi6bJKw0GAx06dCA8PJyaNWuW/QmKiIhYIDMzk65du9K9e3cOHz7M4cOHuXHjBs7OztaOJmKTbK4HT0ETTE6dOtXasUTshpOTEwaDgbi4OMaMGcOYMWM0GZ2IjWvYsCGhoaF89913PPzww6b/bve8KcyuXbsIDAwkICAAFxcXIiIiiIuLy9OmUaNGtGnTBgeHvL/yP/vsM7p3746Pjw81a9ake/fuxMfHl8v5iYiIWOKhhx4iOzub1NRUevXqxfLlyxk+fLi1Y4nYLJvrwePg4MCzzz6rsZUiFvL09GTGjBksX76cr7/+mtzcXG7cuGHtWCJihh07djB27FgOHjzI9evXycnJwcPDgytXrhTYPjU1lfr165uW/f392blzp1nvVdC+qampBbaNiYkhJiYGgJSUFBISEgps1zyjuVnvXRAHVwdmNZtVfMMCFJYHlOlO5ZUpg4wij12ZfPbZZ6SkpPDII4/QqFEj0/rFixczYsSIIveNj49n3Lhx5OTkMGrUKKKiogpst3btWvr168f3339PcHBwWcYXsTtGoxF3d3cWLVrE6NGjeeWVVwgKCrJ2LBGbZXMFnsTERP72t79x4MABsrKyTOt//fVXK6YSsR8ffPABK1euZPHixdSpU4eTJ0/y8ssvWzuWiJjhz3/+M7GxsfTv35/du3ezbNkyjhw5Yu1YREZGEhkZCUBwcHChE7dHJ0Rb/B6epz0Zf2S8RfsaBxkL3aZM/1VemUIJrRKT+U+YMIFvvvmG9u3bM336dP7617+a5gKZO3dukQUec4ZTAqSnpzNnzhw6duxYruciYi+MRiPfffcdK1asYNGiRcCt60lECmZzQ7SeeeYZRo8ejZOTE19++SVDhw5l8ODB1o4lYjfq1KnDU089xaVLl9iwYQMuLi4MHTrU2rFExEyBgYHk5OTg6OjIM888U+SwKT8/P5KTk03LKSkp+Pn5mfU+pdlXpCrasGEDX3zxBf/85z/Zs2cPmzZt4oUXXgBu3YQWxZzhlACvv/46r776Km5ubuVyDiL25p///CczZsygb9++tGzZkl9//ZUuXbpYO5aIzbK5HjzXrl3jkUcewWg00rBhQ6Kjo+nQoQNTpkyxdjQRu/Dvf/+bKVOm0LVrV4xGI2PHjmXSpEnFdh0XEetzd3fn+vXrBAUF8corr1C3bl1yc3MLbR8SEkJiYiJJSUn4+fkRGxvLypUrzXqvnj17MmHCBC5dugTA5s2bmTFjRpmch0hldPPmTdOcWN7e3mzYsIHIyEj69+/P9evXi9zXnOGUP/zwA8nJyfTu3Zu33nqr0GOZO2Qyo3mGOadVIFcHV5rNambRvkUN11Om/7K3TNZye0662wICAnjnnXesmEjEttlcgcfV1ZXc3FyaNm3K3Llz8fPzIyPD8n/kRKqat956ix9//BFfX18ALly4wP33368Cj4gdWL58Obm5ucydO5d//OMfJCcns3bt2kLbOzk5MXfuXHr27ElOTg4jRoygZcuWTJo0ieDgYMLDw/n+++/p27evqVffG2+8wS+//IKPjw+vv/46ISEhAEyaNKnYR7KLFGTP6T10mWzZX9SNbxTd88WWNGnShC+//JLAwEDq16+Po6MjixYtYuLEiUVep+bIzc3lxRdfZMmSJcW2NXfIZEJ0gsV5Tnue5sh4y4aHDjIOKnSbMv2XvWWylt27dzN9+nSOHz/OzZs3Tev37dtnxVQitsvmCjxz5szh6tWrvPPOO7z++ut8+eWXLFu2zNqxROyGr68vnp6epmVPT09TsUdEbFdOTg4TJkxgxYoVuLm58cYbb5i1X1hYGGFhYXnW3dnrNSQkhJSUlAL3HTFihIq/ImZas2YNRqORjh078vPPP5vWT506ldGjRxe5b3FDItPT09m/f7+pWHPmzBnCw8NZv369JlqWKu3pp5/mrbfeonXr1vmeBiki+dlcgcdgMDBkyBBOnDhhevLPs88+qyqtiJkCAwPp2LEjjz/+uOlx6W3atOHtt98G4MUXX7RyQhEpiKOjIydOnOD69eu4uLhYO46I/EG1atUAaN++Pd9//72p9xtQ7PxVxQ2n9PLy4vz586bl0NBQZs2apeKOVHl33XUX4eHh1o4hYjdsrsCjKq1I6TRp0oQmTZpgMBgATIWe9PR0KycTkeIEBATwwAMPEB4ejoeHh2m9CrMitmPnzp2sWLGChg0b4uHhgdFoxGAwFPnHSHOGU4pIfpMnT2bUqFE88sgjuLq6mtY/8cQTVkwlYrtsrsCjKq1I6YSFheUbq1zcB08RsQ23C7S5ubkqyorYqM8++8yi/YobTnknW5zsVsQa/vOf/3Do0CFu3Lhh+uO/wWCwuMCzZs0aoqOjOXjwILt27Sq0l1x8fDzjxo0jJyeHUaNGERUVZfE5iFQkmyvwlHWV9vXXXycuLg4HBwdq167NkiVLqFevXlnFFbE5gwcPZtasWbRq1apMesEVdg0ZjUbGjRvHxo0bcXd3Z8mSJbRv3x6ApUuXMnXqVAAmTpzIsGHDANizZw/Dhw/n2rVrhIWFMWfOHFNPIxGh2Hl3xo4dy7vvvltBaUSkIA0bNrR2BJEq4/vvv+fw4cNldrxWrVrx0Ucf8dxzzxXaJicnhzFjxrBlyxb8/f0JCQkhPDycFi1alFkOkfJic2Og/vOf/7B3717i4+PZsGEDGzZs4JNPPrH4eC+//DL79u1j7969/O///q8ety6V3l133cVjjz1G48aNadiwoek/SxV2DW3atInExEQSExOJiYkxTTB58eJFJk+ezM6dO9m1axeTJ082PYZ59OjRLFy40LRffHx86U9YpArZvn27tSOIiIhUmPvvv58DBw6U2fHuvfdemjdvXmSbXbt2ERgYSEBAAC4uLkRERBAXF1dmGUTKk8314CnrKm2NGjVMrzMzM9VbQCq9su4FV9g1FBcXx9ChQzEYDHTq1Im0tDROnz5NQkIC3bt3Nz1uuXv37sTHxxMaGsqVK1fo1KkTAEOHDuXjjz/m0UcftfRURURERKSSMhqNbNu2jRUrVtC4cWNcXV3NmvOqtFJTU6lfv75p2d/fn507dxbYNiYmhpiYGODW0/EKHV55reiiUlEyHBxIcJtl2c7FDfe0MJcymc/iXBYO1bW5As/tKm1ZdoF77bXXWLZsGV5eXnz55ZcFtjH74gSKKfoWysEhg1mzCj9uUYr7/lamTGB5LnvMVNbKeqwyFHwNFfTLLzU1tcj1/v7++dYXpiTXpKUy/P1JmFVx/+CaIyMjw+bmXlAmERERqWgGg4GzZ8+SmJhYov26devGmTNn8q2fNm0ajz/+eFnFAyAyMpLIyEgAgoODCQ0NLbjhvmiL3yPhqCehWeMt2znUWPR2C3Mpk/kszlVcpkLYXIFnx44dBAUFlahKW9xFPG3aNKZNm8aMGTOYO3cukydPztfW7IsTiI4u8WkB4OmZwPjxhR+3KMZivr+VKRNYnsseM5U1S3rBlcU1VNZKck1aKmH2bELHW/APbjl+UxMSEsrlXEtDmWyHsaL/QREREbGiJ598krNnzxISEmL2Plu3bi3Ve/r5+ZGcnGxaTklJwc/Pr1THFKkoNlfgsWRODnMv4qeffpqwsLAKuTkVsRZLesFZcg0V9svPz88vT8+KlJQUQkND8fPzIyUlJV97ETHfuHHjrB1BRESkwuzcuZMVK1bQsGFDPDw8KmSIVkhICImJiSQlJeHn50dsbCwrV64st/cTKUs2V+Ap6ycTJCYm0rRpU+DWnCH33HNPmR5fxNZY0guuKIVdQ+Hh4cydO5eIiAh27tyJl5cXdevWpWfPnkyYMME0sfLmzZuZMWMGPj4+1KhRgx07dtCxY0eWLVvG2LFjy+akRezcY489VuQccevXrwdg+PDhFZRIRETE+j777LMyPd66desYO3Ys586do3fv3gQFBfHZZ59x6tQpRo0axcaNG3FycmLu3Ln07NmTnJwcRowYQcuWLcs0h0h5sbkCT1mLiori8OHDODg40LBhQxYsWGDtSOXC0qFHs2eXaYw8SjMcqjxzVXZl/WSqwq6hsLAwNm7cSGBgIO7u7vznP/8BwMfHh9dff93UlXbSpEmmCZfnz59vekz6o48+qgmWRX43/vehgh999BFnzpxh8ODBAKxatYq7777bmtFERESspqz/+N+3b1/69u2bb329evXYuHGjaTksLIywsLAyfW+RilDpCzxr164t82PaYjFF5Lay/kVY2DVkMBiYN29egdtGjBjBiBEj8q0PDg5m//79ZZpPpDJ4+OGHAXjppZfYvXu3af1jjz1GcHCwtWKJiIhIWWgTbfm+R3UTKeZzsHYAERERuSUzM5Nff/3VtJyUlERmZqYVE4mIiIiIvaj0PXhERETsxT/+8Q9CQ0MJCAjAaDRy4sQJ/vWvf1k7loiIiIjYARV4REREbESvXr1ITEzk0KFDANxzzz24urpaOZWIiIhIBbF0OJuGsgEaoiUiImIzrl69yltvvcXcuXNp27YtJ0+e5JNPPrF2LBERERGxAyrwiIiI2IhnnnkGFxcXvvvuOwD8/PyYOHGilVOJiIiIiD1QgUdERMRGHDt2jFdeeQVnZ2cA3N3dMRqNVk4lIiIiIvZABR4REREb4eLiwrVr1zAYDMCtgo/m4BERERERc2iSZRERERsxefJkevXqRXJyMk8//TTbt29nyZIl1o4lIiIiInZABR4REREbkJuby6VLl/joo4/YsWMHRqOROXPmUKtWLWtHExERERE7oAKPiIgAcOPGDVJSUsjKysqz3svLi4MHD1opVcFKm8nNzQ1/f3/TXDe2wMHBgb///e8MGDCA3r17WzuO2AAXgwvtPdrj5ehlWudQ3YFNjTZZdLyirpmeXj0tOiaUPpMtXo8if2RwMeDR3gNHL0fTuuoO1Wm0qZFFxyvqevTq6VXotuKUNpOuRxH7pgKPiIgAkJKSgqenJ40aNTLNAQOQnp6Op6enFZPlV5pMRqORCxcukJKSQuPGjcs4Wel069aNWbNmMXDgQDw8PEzrfXx8rJhKrKW9R3sC7g7Aw8vDdE06XHfAMduxmD0Ldm+9ewvddir9lEXHhNJluqfuPTZ7PYrcyaO9B3cH3I2Xh5fperzucJ1sx2yLjlfv3nqFbks/lW7RMaF0mereU1fXo4id0yTLIiICQFZWFr6+vnmKO5WRwWDA19c3X08lW/DBBx8wf/58Hn74YYKDg03/FSU+Pp7mzZsTGBjIzJkz823Pzs5m4MCBBAYG0rFjR44fPw7A8ePHqVatGkFBQQQFBfGnP/2pPE5JSsHL0StPcacysuXrUeROjl6OeYo7lZGuRxH7px48IiJiUpk/uN7JVs/zwIEDzJ8/n2+++QaDwcCDDz5YZOElJyeHMWPGsGXLFvz9/QkJCSE8PJwWLVqY2ixatIiaNWty9OhRYmNjefXVV/nggw8AaNKkCXv37i338xLL2erPalmqCucolUNV+FmtCucoUpmpB4+IiIiNGDZsGAcPHuQvf/kLY8eO5cCBAwwbNqzQ9rt27SIwMJCAgABcXFyIiIggLi4uT5u4uDjTMfr168fnn3+O0Wgs1/MQkfyK62339ttv06JFC9q0acMjjzzCiRMnrJBSRETsmXrwiIhIwaKjAXDJzgZX1zI7XlHS0tJYuXIlzz//fIkOHRYWxsqVK/H29rYwnG3Yv38/Bw4cMC136dIlT2+cP0pNTaV+/fqmZX9/f3bu3FloGycnJ7y8vLhw4QIASUlJtGvXjho1ajB16lQefPDBsjwdKWOzv52NIcfAlZwrFu3/yZFP8ixHh0YX2f5y2mXWrVnH8GeHl+h9xg0Zx9S5U/H0sq25u6zJnN527dq1Y/fu3bi7u/Pee+/xyiuvmHrbie35dva35BhyyLmSY9H+Rz45kmc5NDq0yPZpl9NYs24Nzw5/tkTvM2TcEOZOnYuXp+UTN4uI/agyBZ7Zs2czfvx4zp07p0fOiojYqLS0NObPn5+vwHPz5k2cnAr/lbVx48byjlYh2rdvz44dO+jUqRMAO3fuLHYOHkvVrVuXkydP4uvry549e+jTpw+//PILNWrUyNc2JiaGmJgY4NZk3AkJCQUes3lGc4vzOLg6MKvZLIv2LSwP2Hcm5xrOuOb8t7jqaHTEYDBQwzH/98gc2dl5J15NT//vRK53vs9tWZeyWL5wOc+NeC7P+j9ejwYHA/6u/qbltavXmp3pdoasrKwiv2b27s7edoCpt92dBZ4uXbqYXnfq1In333+/wnOK7bp85TL/XvbvfAWe4n4/Lp+zvLyjiT1rE23Zfkdnl2kMKTtVosCTnJzM5s2badCggbWjiNitPxZJjUYj48aNY+PGjbi7u7NkyRLat28PwNKlS5k6dSoAEydONA0P2bNnD8OHD+fatWuEhYUxZ84cjfWWPKKiojh27BhBQUE4Ozvj5uZGzZo1OXToEEeOHKFPnz4kJydz9epVXnjhBSIjIwFo1KgRu3fvJiMjg0cffZT/+Z//4dtvv8XPz4+4uDiqVatm5TMzz549e7j//vtNv69OnjxJ8+bNad26NQaDgX379uVp7+fnR3Jysmk5JSUFPz+/Atv4+/tz8+ZNLl++bJpM2/X3nlkdOnSgSZMmHDlypMCCUmRkpOlrHRwcTGhoaIH5oxOiLT11PE97Mv7IeIv2NQ4qfMiZPWdqZGiU52k4OYYcDLmW9+Cp5573qT13PomuoKdoRU+O5vjx4zz00EM4Oznj6uaKl7cXR48c5Zsfv2HEoBGcSj1F9rVsnhzxJE8MfgKA8I7hLNu0jKuZVxk3eBxt72vLvt37qF2nNrMWz8KtmpvpPYJ9b/28ubm50a5dO4vOyx6Y09vuTosWLeLRRx8tcJu5BdeM5hkW53V1cKXZrGYW7VtUoc6eM9VwrkGO63976xgdjRgMBhxrWPYEuaIKrne+z22TZk4i6UQS9/e833Q9ent5k5iYyO5du3l6yNOkpqaSlZ1F5MhIhg259dmrXUg7tsZvJfNqJgOfGkjH+zry/e7vqVunLsuXLM/z+7GqFFxFKrMqUeB54YUX+Pvf/87jjz9u7SgidqmgIummTZtITEwkMTGRnTt3Mnr0aHbu3MnFixeZPHkyu3fvxmAw0KFDB8LDw6lZsyajR49m4cKFdOzYkbCwMOLj4wv9ACtV08yZM9m/fz979+4lISGB3r17s3//ftPjWhcvXoyPjw9nz56la9euPPnkk/j6+uY5RmJiIqtWrWLhwoUMGDCAtWvXMnjwYGucTonFx8eXqH1ISAiJiYkkJSXh5+dHbGwsK1euzNMmPDycpUuX0rlzZz788EO6du2KwWDg3Llz+Pj44OjoyK+//kpiYqKpd4EIwITJEzh88DBbtm/h26+/ZWj/oXyx4wsaNLr1u2D2vNnU9KlJ9uVsunXrRtewrnj75B0mmZyUzNR5U5n41kT+9tzf+GLjF4Q9GWaN07Eb77//Prt372bbtm0Fbje34JoQnWBxhtOepzky/kjxDQswyDio0G32nMnQyIBj9n+LOYYcA7mGXIuHaLnXc8+zfGfBtaDHpE+JmsKhg4f49rNv+frbr+k/tD87vthBowaNIBvmvzUfn5o+XM6+TLdu3ejRrgc+3j4Yc4xcP32d61ev82vSr8yNnsubL7zJc397jnXL1/Fk2JOm9/ANvvX7tLIXXEUqs0pf4ImLi8PPz4+2bdsW2c7cv4aUhr9/BrNmWXbc8iqi22ImsDxXcZmaW95THweH8slkDwoqksbFxTF06FAMBgOdOnUiLS2N06dPk5CQQPfu3fHx8QGge/fuxMfHExoaypUrV0xDT4YOHcrHH3+sAo8U6b777jMVdwDeeecd1q1bR25uLsnJySQmJuYr8DRu3JigoCDgVs+U248FtwcNGzYsUXsnJyfmzp1Lz549ycnJYcSIEbRs2ZJJkyYRHBxMeHg4I0eOZMiQ9N/eCgAAIABJREFUIQQGBuLj40NsbCwAX331FZMmTcLZ2RkHBwcWLFhgum5FChLUIchU3AFYvGAxmz7ZhMFo4LdTv5GclJyvwFOvfj2at7r1y/eeNvdwOvl0hWa2Feb0tgPYunUr06ZNY9u2baYediIF6RDU4VZx53cLFi/gk02fYDQYOfXbKZKSk/Dxzvtvev169WnVvBUAbe5pQ/LpZESkcqkUBZ5u3bpx5syZfOunTZvG9OnT2bx5c7HHMPevIaUxe3YC48dbdtzyeuCJLWYCy3MVl8mMOV4L5elZPplsXWFF0oK6m6empha53t/fP9/6wlRE0TXD35+EWRbMr1GOVbuMjAyrdYv28vLK00Xc5ffu40ajMV9XcktcT8//F8k/ysjIIDc3l/T0dK5evYqrq6sp09dff81nn33G5s2bcXV15bHHHuPixYukp6djNBrJyMggIyMDZ2dn0z43b94kMzMzz3ndVlm6oIeFhREWlrdHxJQpU0yv3dzcWLNmTb79nnzySZ588sl860UK4+7+3x4H3379LV8nfM2GrRvwcPKg92O9uZ59Pd8+zq7OptcOjg7kZFnW28HemdPb7scff+S5554jPj6e2rVrWymp2Is7r8evv/2ahK8T2LphK04eTjzW+zGyr+f/ve3qfMecXg6OZOVkVUhWEak4laLAs3Xr1gLX//zzzyQlJZluTFNSUmjfvj27du2iTp06FRlRxKaVRZG0rFVE0TVh9mxCx1swv0Y5Vu0SEhLK5VzNcfDgwTxdxG8/OSs7O7tM/pLs6ln8E3Xq1q1LZmYmnp6euLu74+TkZMp048YNatWqxd13382ePXv4/vvvcXd3x9PTE4PBQPXq1QFwcHAw7ePq6sqNGzfyntfv1AVdpGge1T3IyCh4fpL0K+l4eXtRzb0aib8ksv+H/RWczr6Y09vu5ZdfJiMjg/79+wPQoEED1q9fb+XkYiuqe1Qv9Hq8kn4Fby9v3Ku580viL/yw/4cKTicitqJSFHgK07p1a86ePWtavj0Jp56iJZKXJUXSwrqb+/n55ekVkZKSQmhoKH5+fqSkpORrLzbs9y5v19PTzSrOlAVfX18eeOABWrVqRbVq1bj77rtN23r16sWCBQv4f/buO66pe//j+DuAogwRUFxYKVLcuFBEKSLFCm7roq2jxW1rXR1WWse9dVytttXaodVWq9bWiRNRAUEEudY9EBAVBEFWQEAEwuf3h7/kSl1hnJMv4fN8PH6PH0lOkk8kr+j99pyTNm3aoGXLlprD/RirKeb2nAuDIgPcfXT35Rs/g3PT8n0jm5W1Fbq5dIOniyfq1KmDBjb/+/eTh5cHft/4O3o790bLli3Rvkv7Cs1Uk7xsb7vn/V3MxNRzbk8UGRTh0d2K7eHa1Lnpyzd6grWVNVy6ucDF0wV16tSBTYP/7eXl5eGFjb9vhHNvZ7Rs2RJd2nep0EyMsepPrxd4GGOV86JF0sGDB+P777+Hr68vzpw5AwsLCzRp0gT9+vXD/PnzkZ2dDQAICgrCsmXLYGVlhXr16iEqKgouLi7YsmULZsyYoauXxgT2z8MW1IyNjXHkyBEAj7/p48m9ctTn2WnQoAGuXPnfngQfV2QPLcaYxrpN6555vbGxMbbuefw13v9cdNp/5vFeJ/Wt6uPP4D8114+dOlbCSRnTf5vWbXrm9cbGxtizdQ8APLXodGb/429rs6pvheA/gzXXTx07VcJJGWO6UqMWeKrTiTYZE13//v1x+PBhODg4wMTEBL/++isAwMrKCl9++SW6desGAFiwYIHmxK0//PCD5mvSfXx8+ATLjDHGGGOMMVZFatQCD2Oscp5cJFUoFFi37tn/ZdfPzw9+fn5PXe/s7Fxm7wrGGGOMMcYYE5rToorfN35VlY2hDV7gYTVKZb5Fa5W8bTLGGGOMMcYYY1oz0PUAjDHGGGOMMcYYY6xyeIGnhuva9fE3Plfk/xhjjDHGGGOsuti5cyfatWsHAwMDnD179rnb2dnZoUOHDujUqROcncv3DYSM6RIfosUYY4wxxhhjTO+1b98ee/bswZQpU166bUhICBo0aCDDVIxVHV7gYYwx9mwKBQDA/CWbaU2LXf+USiW2b9+O6dOnl/vhv/32W0yePBkmJiYVmY4x4TVb3axKH48WvrjJHGUO9u7ci/cmvVfux96+YTveGvMW6tStU8HpGBPb6marq/TxFtLCF96uzFFi596dmPTepHI/9obtGzDmrTGoW6duRcfTG23atNH1CKymseoKeMh3+Asv8DAhqQ8dY4zVLEqlEj/88EOFF3jGjBnDCzyMVZHcnFxs+WVLhRZ4dvyyA/2H9+cFHsaqSE5uDn7Z8kuFFnh+2fELhvcfzgs85aBQKPDmm29CoVBgypQpmDx58jO3W79+PdavXw8AuHv3LkJDQ6t8ljwDW4TW+bpid5ZgHoBnKo+8vDxJ3hfPwws8jDHGhDFv3jzcvHkTnTp1Qt++fWFjY4O//voLjx49wrBhw7B48WLk5+djxIgRSE1NhUqlwpdffom0tDSkpKSgT58+aNCgAUJCQnT9Uhir9pYuXIo7t+6gb6++cO/jjgYNG+DAngMoKiqC90BvfOz/MQryCzB17FQkJidCVarChJkTkJWRhfS0dEwdORX1Levjp10/6fqlMFbtLVy6ELfu3EKvvr3Qx70PGjZoiD0H9qCoqAgDvQfC/2N/5BfkY+zUsUhOTEapqhQzJ8xERlYG0tLTMHLqSFjWt8Sun3bp+qVIzsvLC6mpqU9dv2TJEgwZMkSrxzh16hSaNWuG+/fvo2/fvmjdujXc3d2f2m7y5MmaxR9nZ2d4eHhUavZnCd2zCh6FH1fszhLtOcIzaS80NFSS98Xz8AIPY4wxYSxfvhxXrlzBhQsXEBQUhF27diE6OhpEhMGDByMsLAzp6elo0qQJjh49CgDIycmBhYUFVq9ezcfLM1aF5i+ejxvXb+BYxDGcPHEShwIO4VDoIRAR3hv9HqIiopCZkYlGjRth+eblAIC83DyY1TPD9vXb8dPOn1Dfqr6OXwVj+mHx/MW4fuM6Io5F4MTJEwg4FIDQQ6EgIox+bzQioiKQkZmBxo0aY/PyzQCA3Lxc1DOrh/Xb12PnTzthVd9Kx69CHsePH6/0YzRr9viQWBsbGwwbNgzR0dHPXOBhTDT8LVqMMcaEFBQUhKCgIHTu3BldunRBTEwM4uLi0KFDB4SEhOCzzz5DeHg4LCwsdD0qY3rvZPBJnAw+iTfd3kS/1/vhZuxN3Lp5C63btkbYyTCsXbIW58+ch1k9M12PypjeCz4ZjOCTwXB70w2v93sdsTdjcfPWTbRt3RYnw05iydolOHP+DOqZ1dP1qNVSfn4+Hjx4oPk5KCgI7du31/FUjGmH9+BhjDEmJCLC559//sxvuggLC0N4eDi++OILvPHGG1iwYIEOJmSs5iAifDjnQ4z1G/vUbUHBQdh5ZCd+XPEjurl1w6TZ5T9HCGNMe0SEOR/Ogd9Yv6duCw4KxpGdR7DixxVw6+aG2ZNm62BCce3duxczZsxAeno6BgwYgE6dOuHo0aNISUnBxIkTcfjwYaSlpWHYsGEAgJKSErzzzjvw9vbW8eSMaYcXeGTEJw5mjLEXMzc31/xXs379+uHLL7/Eu+++CzMzMyQnJ6NWrVooKSmBiYkJxowZg/r16+OXX34pc18+RIuxqmFqZoq8vDwAgMcbHlj51Uq8NeotmJqZ4l7KPU2PVqZW6D+8P8zrmSPgjwAAgImZCfLz8vkQLcaqiJmpmabHNzzewFcrv8Kot0bBzNQMKfdSND2aWplieP/hqGdeD38E/PH4viZmyMvPqzGHaL3IsGHDNIs3T2ratCkOHz4MALC3t8fFixflHo2xKsELPIwxxp7t/1ekHzx4AHPzKvuy9BeytrZGr1690L59e/j4+OCdd96Bq6srAMDMzAxbt25FfHw85s6dCyMjI9SqVQs//vgjgMcnOvT29kbTpk35JMtMLyXPSYZBkQHuPrpbofs7N3Uu1/ZW1lbo5tINni6e6NO3D4aOHIrBXoMBACamJli7YS1uJ9zGV198hRKUwKiWEeYtmwcAGPbuMHz07kdo2Kghn2SZ6aU5yXNQZFCER3cfVej+TZ2blmt7aytruHRzgYunC/r26YuRQ0fCa7AXAMDUxBQb1m5Awu0EfPHVF0AJUMuoFpbNWwYAeHfYu3j3o3fRqGGjGnGSZb0j89dss+qNF3gYY4wJZfv27WUuz5w5s8zlli1bomfPnk8tOs2YMQMzZsyQfD7GapJ1m9aVuTxx+sQyl+3s7eDp7vnUotNov9EY7Tda8vkYq0k2rdtU5vL0idPLXLa3s4e7p/tTi05+o/3gN/rpw7kY0yu8EAaAT7LMGGOMMcYYY4wxVu3xAg9jjDHGGGOMMcZYNaf3CzyLFi1Cs2bN0KlTJ3Tq1Elz8izGmHZe1NCyZcvg4OCAVq1a4ejRo5rrAwMD0apVKzg4OGD58uWa62/dugUXFxc4ODhg9OjRKCoqkvW1sJejGnIm+JryOln1VxPeqzXhNTL9UBPeqzXhNTKmz2rEOXhmz56Njz/+WNdjsGquJn8L2rMaunbtGnbs2IGrV68iJSUFXl5eiI2NBQB88MEHOHbsGGxtbdGtWzcMHjwYbdu2xWeffYbZs2fD19cXU6dOxcaNGzFt2jRdvKTHavIv9Rnq1KmDzMxMWFtbQ6FQ6HocyRARMjMzUadOHV2PwtgL5ahykJ+TD1MLU71tkntk1YUqR4Wc/BxYmFpwj4zx+W6EVSMWeBhjVS8gIAC+vr4wNjbGq6++CgcHB0RHRwMAHBwcYG9vDwDw9fVFQEAA2rRpg+DgYM0JdMePH49FixbpdoGHlWFra4u7d+8iPT29zPWFhYXC/WOvsjPVqVMHtra2VTgRY1XvXP45IA2wyLDQXGegMkB2cXaFHu96zvXn3qYsVFboMYHKzRSTE8M9smoh/1w+0pCGDIsMzXUqAxWKs4sr9Hg513Oee1uhsrBCjwlUcqaYHO6RsWquRizwfP/999iyZQucnZ2xatUqWFpaPrXN+vXrsX79egDA3bt3ERoaWuVz5OXlSfK4lSHiTICYc4k4k1ye1VBycjJ69Oih2cbW1hbJyckAgObNm5e5/syZM8jMzET9+vVhZGT01PZMDLVq1cKrr7761PWhoaHo3LmzDiZ6PhFnYqyqFVERovKiylxnfs8cH8dWbK9kWvj8/9q6KHRRhR4TkG4mxkRCRYS8qLwy190zv4fYj2Mr9HgLaeFzbwtdFFqhxwSkm4kxVj3oxQKPl5cXUlNTn7p+yZIlmDZtGr788ksoFAp8+eWXmDt3LjZt2vTUtpMnT8bkyZMBAM7OzvDw8KjyOUNDQyV53MoQcSZAzLlEnKmqVEVDVY0XXcXBM4kvMDAQM2fOhEqlwsSJEzFv3rwytz969Ajjxo3D33//DWtra/z555+ws7MD8PhcWhs3boShoSHWrFmDfv366eAVMKb/KtMpY4wxpg29WOA5fvy4VttNmjQJAwcOlHgaxqqfijTUrFkzJCUlaW67e/cumjVrBgDPvN7a2hpKpRIlJSUwMjIqs/2z8KKrOHgmsalUquee90pt48aNsLS0RHx8PHbs2IHPPvsMf/7553PPpWVoaKjDV8SY/qlMp4wxxpi29P5btO7du6f5ee/evWjfvr0Op2Gs+nleQ4MHD8aOHTvw6NEj3Lp1C3FxcejevTu6deuGuLg43Lp1C0VFRdixYwcGDx4MhUKBPn36YNeuXQCAzZs3Y8iQITp5TYzpk+joaM15r2rXrq0579WTAgICMH78eADAiBEjcOLECRDRC8+lxRirOpXplDHGGNOWXuzB8yKffvopLly4AIVCATs7O/z8888vvc/t27fh7Oxc5bOkp6ejYcOGVf64lSHiTICYc0kx0+3bt6v08aTwvIbatWuHUaNGoW3btjAyMsK6des0/9X/+++/R79+/aBSqeDn54d27doBAP7zn//A19cXX3zxBTp37owJEyZoNQM3qVs1aabq0OQ/JScnP/O8V8/bxsjICBYWFsjMzHzhubSe9OQhkzExMZL12LVh1wrd1/lA1c8D8Ezakmqm6tjj81Sm0wYNGpTZTq4eG3at2GfsAecDVTzNYzyTdqSaSZ96lAr/e1W3RJwJkP9/Q+r9As/vv/9e7vtkZGS8fKMKcHZ2xtmzZyV57IoScSZAzLlEnEkOL2rI398f/v7+T13fv39/9O/f/6nr7e3tK7R3ADepWzwTe/KQSamI+DvlmbQj4kz6jHsUB8/EnsT/XtUtEWcC5J9L7w/RYowxxvTZi86H9axtSkpKkJOTA2tra63uyxirvMp0yhhjjGmLF3gYY4yxaux557160uDBg7F582YAwK5du+Dp6QmFQvHcc2kxxqpWZTpljDHGtGW4aNGiRboeoibp2rVix6hLScSZADHnEnEmVjki/k55Ju2IOJMuGBgY4LXXXsOYMWOwdu1ajBkzBsOHD8eCBQvw4MEDtGrVCk5OTti2bRvmz5+PCxcu4KeffoKlpSVsbGyQlZWFiRMnYvv27Vi7di0cHR119lpE/J3yTNoRcSaRVKZTXRHxd8ozaUfEmVjliPg75Zm0J+dcCuLT8zPGGGOMMcYYY4xVa3yIFmOMMcYYY4wxxlg1xws8jDHGGGOMMcYYY9UcL/AwxhhjjDHGGGOMVXO8wFOFSktLdT1CtVBYWKjrEVgNwD1qh3tkcuAetcM9Mrlwk9rhJpkcuEftcI/a4QWeKpKcnIz//Oc/SE9P1/UoZeTk5CA7O1vXY2jk5ubizTffxIkTJ3Q9ShlKpRL5+fm6HoNVEe5RO9wjkwP3qB3ukclFxCZF6xEQs0nuUf+I2CMgXpMi9giI2SR/TXoVycvLw4oVK6BUKtG6dWuYmprqeiQ8ePAAy5cvR0xMDFq3bo26devqeiQYGxuDiLBkyRJ07NgRtra2uh4JhYWFGDt2LJKTk+Hk5ARjY2Ndj8QqiXvUDvfI5MA9aod7ZHIRrUkRewTEa5J71E+i9QiI2aRoPQLiNskLPFWgpKQEFhYWsLGxwbp163Dz5k24ubmhTp06Op3L2NgYSqUSMTExSE5ORqtWrXT6xiMiKBQK1K5dGzExMdi0aRM6deqE5s2b63SmWrVqoXPnzvjxxx9RWlqKdu3awcjISGczscrhHrXDPTI5cI/a4R6ZXERsUrQeAfGa5B71k4g9AuI1KVqP6plEbZIXeCpJpVLByMgIhw8fxooVKzB06FBs3boVOTk56Ny5M0xMTHQ2l4GBAdLS0nDkyBGEhoaidu3asLe319kqrEKhwOHDhzFx4kSMHj0aAPDzzz+jffv2aNGihU5mUs+VlJSE4OBgbNiwAQqFAs7Ozqhdu7bOZmIVwz1qj3tkUuMetcc9MjmI2KSIPQJiNsk96hcRe1TPJVqTIvaonkvIJolVyJ07dygvL4+IiB4+fEhvvfUWbdmyhYiIkpOTycvLi6ZNm0ZZWVk6m/H06dPk4OBAoaGhNG/ePJo+fTp9//33lJOTI9sMaWlpFBERobns7+9Pv/76KxERFRcX04YNG6hLly50+vRp2Wb6p+joaGrVqhVdvHiRAgICyNXVlVavXk2FhYU6m4mVD/eoHe6RyYF71A73yOQiepMi9EgkfpPco34QvUciMZoUvUcicZvkkyxX0F9//YXY2FiUlpaiTp06aNOmDbKzs1FQUICmTZti9erV2LBhA9atW4eioiJZZoqPj8exY8c0l69cuQIvLy/07t0by5Ytg6urK3bu3InNmzcjKytL8nlUKhUOHTqEhg0bIjc3F8DjXRFDQkIAAEZGRvDy8kKdOnUwceJEKJVKEJHkcyUnJ2P+/Pmay/fu3YOTkxOcnJwwePBgrFmzBitWrMDSpUuRk5Mj+Tys8rjHl+MemVy4x5fjHpmcRGtStB4BMZvkHvWTaD0C4jUpYo9A9WmSF3gq6OOPP0aLFi3g7u6OBw8eoEePHjh9+jSuX78OIoKxsTF8fHzg5eUl225a6enpMDU1hVKpBAB07NgRsbGxiIqKAgCMGTMGdevWxfnz5/HgwQPJ5zE0NMT7778PCwsLLF26FCdPnsT8+fMRGxuLTz/9FACQlpaGjh07YseOHahfvz4UCoXkc9WrVw++vr64ffs2AKBdu3YwNDRETEwMCgsL4ezsjHfeeQcHDhxAXl6e5POwyuMeX457ZHLhHl+Oe2RyEq1J0XoExGySe9RPovUIiNekiD0C1adJ3Z8FqJqh/z/JU0hICJo2bYoOHTrg3Xffxe7du5GYmIiVK1eiqKgI165dw5o1a9CjRw9Z5lKpVHB1dUVubi7at2+PJUuWwNfXF+7u7jh48CBSUlLQunVrPHjwAEuWLJHteMVTp07h0qVLqF27NgICAmBkZIS9e/diyJAhGDlyJM6ePYvvvvsOHTp0kGUeIoK5uTlatWqFDz/8EOnp6di3bx/s7e2xevVquLu7o379+rhy5QrWrVuHZs2ayTIXqxjusXy4RyYl7rF8uEcmNRGbFLVHQKwmuUf9I2KPgLhNitQjUM2alPeIMP1w+vRp6tq1K509e5ZKSkrogw8+oAEDBlBhYSGlp6dTeHg4/f3337LNU1paSkREBw8epD179lBAQAC99tprdPDgQUpMTKT169dT7969ydPTk/bs2SPbXDExMeTq6kopKSmkVCpp6dKlNGvWLPrvf/9LpaWllJqaSjdv3izzGuRw8OBBmjBhAqWmptLIkSNp0qRJRES0YcMG+vDDD8nLy4sOHDgg2zyscrhH7XCPTA7co3a4RyYXkZoUtUciMZvkHvWPSD0SidukiD0SVZ8meYGnnBISEmjQoEG0cOFCInr8piosLKSPPvqIevbsSdnZ2TqZKzIykkaNGkUnTpwgIqIjR47Qq6++Svv27SMiovz8fEpPT9fMLLUbN26Qh4cHTZ06VXNdSkoKLV++nKZMmUJHjhyRfIZnuXjxInl5edHZs2eJiCgzM5OGDx9OkydP1myjVCqJSN4PDFYx3KN2uEcmB+5RO9wjk4uITYrWI5GYTXKP+kfEHonEa1LEHomqV5N8Dp5yKC4uhomJCZo2bYpDhw7hwoULUCgUMDY2xooVK9ClSxfExMTIPldBQQH8/f1x48YNeHp6AgC8vb3x008/YeLEidi2bRtMTEzQoEEDAJD8GMXMzEw4Ojqic+fOiImJQUxMDEpLS9GkSROMHTsWzZs318lX2uXn52Pr1q24fv06rKysAABWVlbYsGEDUlJSMHz4cACAmZkZAOn/nFjlcI/a4R6ZHLhH7XCPTC4iNilaj4CYTXKP+kfEHgHxmhSxR6AaNqnT5aVqQL0Cd/78eXJzc6PU1FTKycmhhQsX0gcffEAXL158als5paSkEBHR5cuXqWXLljR//vwytx85coSCg4Mln0P92i9fvkxTpkyhkJAQIiKaOXMmjR07luLi4kilUhER0aNHjySf55/Onz9PxcXFlJCQQOPHj6ePPvqIkpKSNLdnZWXRuXPnZJ+LlQ/3qB3ukcmBe9QO98jkInKTovRIJHaT3KP+ELlHInGaFLlHourZpOGiRYsW6XaJSWwKhQJHjx7Fnj17cPnyZQQFBWHQoEHo0aMHYmJiEBgYiBYtWqBx48ayrdbR/5+k69y5c/Dw8AAADB06FF5eXli7di2SkpI01zs4OODVV1/V3EcqCoUCBw4cwKJFi3Dt2jXExsbCxsYG06dPR3h4OHbv3o0uXbrA2toahoaGks3xJPVrvnHjBqZMmYKDBw9i0qRJ6NChAy5evIgzZ86gVatWsLCwQN26ddGkSRNZ5mIVxz1qh3tkcuAetcM9MrmI1qSIPQLiNck96ifRegTEbFK0HgE9aFIHi0rVytWrV6lZs2YUFhZG586dI39/f+rZsyelpaVRSkoKLViwgK5cuSL7XAcPHtSc3MnU1JS++eYbIiK6fv06dezY8alVWKnduXOHunbtSnFxcaRUKmn58uU0ffp0CgsLIyKi6dOn0/nz52WdiYho37595ObmRgsWLCAPDw8aNGgQFRUVUWxsLM2YMYNmzZpFhYWFss/FKoZ71A73yOTAPWqHe2RyEbFJ0XokErNJ7lH/iNgjkXhNitgjUfVukhd4XuLatWvk5+dHREQlJSVUUFBAQ4YMoTfeeIMyMjJkn6e0tJSysrKoR48emrN0nzt3jho3bkxff/01ET3+QDl16pSsc926dYu6detGiYmJRESUnp5Ow4YNIx8fHzpz5oyss6iVlJTQiBEj6PDhw0RElJ2dTX5+fjRixAgqLi6ma9eu0dWrV3UyG6sY7lE73COTA/eoHe6RyUWkJkXtkUi8JrlH/SRSj0TiNilaj0TVv0k+ROslSkpKMH/+fJibm8PZ2Rm1atVCamoqkpKSEBUVhb59+8LIyEi2XesUCgXq1q2LCxcuwMXFBc2aNUPTpk3RrFkzTJ8+Ha+99ho8PT3xyiuvyLKbq1r9+vWRkJCAW7du4ZVXXkHjxo1RWlqKmJgYpKSkoG/fvrKfcIqI8Oeff8Le3h4dOnSAkZER6tevjy1btuD8+fMYP348GjVqJOtMrHK4R+1wj0wO3KN2uEcmF5GaFLVHQLwmuUf9JFKPgLhNitYjUP2b5AWeFygtLUW9evXQo0cPfPLJJ8jLy0NWVhbWrFmDqVOnIjU1FQMHDoSBgfxfRnbixAmEhobC29sbtWvXRmFhIdLT0/Hbb7/B3d0dTZs2lT2GkpISXL16Fdu2bUNaWhq++eYb+Pv7IyAgAO7u7qhfv76s8xgYGKBu3br49NNP0a5dOzg4OCAxMRGPHj1CZmYmrK2tYW9vL+tMrOK4x/LhHpmUuMfy4R6Z1ERtUsQeAbGa5B71j6g9AmI2KVKPQPVv0kjXA4hIvWppYGAAIoKrqyt27ty3n6qAAAAgAElEQVSJFStWICEhAb/99hvS09Nx/vx55ObmyvqmU8+2atUqjBo1Cu+//z5sbGwQGBiIAwcOYNu2bTr5sAAef62evb09wsPDERsbi61bt6K4uBhKpRLm5uayz0NEGDx4MAoLCzF27FiMHj0af/31F/bv349t27YhJydH9plY+XGPFcM9MilwjxXDPTKpiNqkyD0CYjXJPeoPUXt8cjYRmxSpR0APmpTjODDRqb+eLSsr65m3q7+aTb1daGgoOTo60qVLl+QZ8IkZiB4fF6h24MAB2rFjB8XExFBISAi1a9eObt26VeXP/+DBA4qKiiIiosjISLp8+XKZ25/19X6BgYHUrVs3nZwY658uXLhAERERFB8fTxEREdSxY0eKi4vT9VjsGbjHl+MemVy4x5fjHpmcRG9S1z0SVe8mucfqRfQen5yBiP+OrIjq2GSNX+BRv6mOHj1KEydOpHv37j13W3UggYGBmhNBST3X886u/mSsRESXLl2idu3a0cWLFyWZR6lUUq9evWjkyJHUo0ePFwan/vC4ePEixcfHSzKP2rM+FF60zZUrV2jw4MF07tw5KcdiFcQ9aod7ZHLgHrXDPTK5iNikaD0Sidkk96h/ROzxyblEaVLEHon0u8kav8BDRBQWFkYODg508uTJ526jfsM9evSIjh07JstcR44cobZt29Lff//90rny8/Pp4cOHksyh/iAICAggMzMzev/998s8/5NvfvU8mZmZdPDgQUnmUXtyNXzZsmV08uTJ5364PjnX81bZmRi4xxfjHpmcuMcX4x6Z3ERsUpQeicRsknvUXyL2SCROkyL2SKT/Teru4FcBEBEA4PTp05g+fTrc3d2hUqme2q6kpASGhoZQKpXo06cPrK2tJZ8tNjYWs2fPxvr169GlS5dnbqNSqWBoaIicnBwsXrwYpaWlVT4HEcHAwAC3bt1CvXr1sHfvXgQGBkJ9bm5DQ0Pk5eU9Nc+gQYNgZmZW5fM8SaFQ4PDhw/jggw9gYmICf39/rFu3DjExMWW2U8+VnZ2NFStWSDoTqzju8eW4RyYX7vHluEcmJ1GbFKVHQNwmuUf9I2qPgDhNitojUAOa1NXKkkg2bNhA7777LmVkZGiui4iIoDNnzmguZ2dnk5eX1wtXaKvS2bNn6Z133tFcLi4uLnO7+nJ2djb17t2bwsPDJZtl//791LFjR82ufvHx8dS0aVP6z3/+Q1evXiVfX1/NimZ2dja98cYbks6jlpKSQr6+vnTr1i06evQoOTo60gcffEDz58/XHBupXnVVKpXUu3dvCg0NlXwuVjnc44txj0xO3OOLcY9MbqI1KVKPRGI2yT3qL9F6JBKrSRF7JNL/JmvcAo96l6wLFy5QSEgIZWZm0t27d2nixIm0fft2un37Nl24cIG6d+9O0dHRRESUm5tLnp6ekoapnksd3b1796hz5860a9cuzTaBgYG0aNEizWV1CGFhYZLNFRUVRe3bt9ecECslJYVKSkooJSWFnJ2dqWfPnrRv3z4ienwSrU6dOkk6j/rP6f79+0REdPv2bbp27Rp169aN7t+/T0eOHCF7e3uaN28e5ebmEtHjPycPDw9ZPjBY+XCP5cM9Milxj+XDPTKpidikqD0SidUk96h/ROzxyblEa1KkHolqVpM1boGHiCgoKIiaNGlCb7/9NtnZ2VFGRgaFhITQhx9+SG5ubuTm5kZ79uzRbH/ixAk6e/as5HMdO3aMZs6cSb///jsVFxfTtm3byM/Pj/7973/T8ePHqWPHjppjEgsLC2nEiBEUEhIi6UyRkZE0d+5c2r59O61atYpcXV1p1KhRdOnSJXrw4AGlpKRots3JyZHlrPAHDx6kMWPG0O3bt4mIKCQkhHx8fIiI6Pz58zR06FCKiYkhosfHu/r6+kr+jwpWcdyj9rhHJjXuUXvcI5ODiE2K2COReE1yj/pHxB6JxGxStB6Jak6TNW6B5/r16zRp0iQ6ffo0ERF9/vnn1KJFC0pLSyMiojt37tDdu3eJSLuza1eViIgI6ty5M61YsYI6dOhA33//PV26dIlOnTpFQ4YMoWnTptH+/fs122dkZNCdO3eqfA71a87MzKScnBxKSEigBQsWkKurK/3xxx8UGRlJixcvpoCAgDL3++cZ2aUSFRVFrVu3poiIiDLP3aZNG/L29iZ7e/unTsyl/n0y8XCPL8Y9Mjlxjy/GPTK5idikKD0Sid0k96h/ROyRSJwmRe6RqGY1WWMWeFQqFT18+JCmTJlCXbp0KbPbmr+/P9WrV0+zmie3+Ph4GjhwIP3+++9ERHTu3DkaOnQorV69mh48eEBE/4umtLRU8g+NvXv30oABA2jYsGH022+/UXJyMhUUFBDR46/Sc3Jy0tlxiD/++CPNmTOHiB7/TouKioiIqKCggPbs2aPZJZLof8dOMvFwj9rjHpnUuEftcY9MDqI2KVqPROI2yT3qD1F7JBKvSVF7JKpZTRouUp/KWk8RERQKBQoKCmBiYoLevXvj1q1bSE9Ph7W1NRo3bgxPT0/k5uaifv36sLe3l33Ga9eu4dSpU7hy5Qq8vLzg4OCAtm3b4ocffsD9+/fh4uICIyMjAI/P+q1QKCSb5e+//4a/vz/27t2LiIgIBAcHw8/PD7Vq1cLp06cxbdo0LFq0CP369ZNshiepf39q9+7dw8WLF+Hm5gYTExMYGhri1KlTSEpKgo+PD5o1a6bZ1sCgRn9JnJC4x/LhHpmUuMfy4R6Z1ERvUqQeAbGa5B71j+g9AmI1KVKPQM1uUu8XeBQKBQ4dOoS5c+ciLCwM9+7dw+zZs7F//37cvXsXZmZmaNq0Kby8vGBvb//Um0EK6ueIi4tDeno6OnXqhA4dOiAlJQVnz56Fk5MT7O3t4eTkhFdffRXNmzeXdJ4nXbp0Cba2trh//z4CAgKwZcsW2NjYIC0tDQ0aNICPjw/c3Nxk+XMCHv/+wsPDERERgaSkJHTo0AG7d+8GADx8+BBpaWnw8/PDW2+9JeufE6sY7rF8uEcmJe6xfLhHJjXRmhS5R0CsJrlH/SNaj4DYTYrUI1DDm5RtXyEdCQsLo65du9LVq1dp/vz55OTkREREiYmJ9N5775U5U7acDh48SO3bt6dJkyZRly5dKC4ujkJDQ+nTTz+l2bNna87wLbV/7qp34cIF8vHxoa5du9LNmzeJiGjPnj00YMAAnfw5nTx5kmxtbWnRokXUokUL+uWXX2j//v300Ucf0bBhw8jLy0tzBnYmPu7xxbhHJifu8cW4RyY3EZsUpUcisZvkHvWPiD0SidOkyD0S1ewmjXS9wCS1/Px8rFq1Crdu3UJwcDACAgIAAHXq1MGKFStw//59mJubyzpTfHw8Vq9ejaCgIPz99984efIkGjduDAcHBxgaGmLnzp3IyspCw4YNJZshJycHjx49go2NDQIDA3Hu3DmUlpZi+vTpsLOzw2uvvYarV68iNjYWX375JZYtWyb7n9OVK1ewbds2fPvttxg+fDjefvttzJo1C0OGDMF3332HR48eQalUolGjRrKtBrPK4R6fjXtkusA9Phv3yHRFtCZF6BEQv0nuUT+J1iMgRpOi9whwk3p/iFZ0dDRmzJiBixcvIjAwEI0aNcLx48fx/fffY9CgQWWOt5OLQqFAYWEhrly5gnXr1mHv3r1o1KgRTpw4AQ8PD/Tq1UvSufLz8/Hpp58iJycHGRkZmDFjBgYOHIjdu3fj5s2bGDt2LJRKJSIiInDu3DnMmTMHAwcOlD2Abdu2ITAwEHXq1IGzszOaNWuGtm3bYvHixRg+fDjMzc1hZmYGAHoXpr7iHp/GPTJd4R6fxj0yXRKtSV33CFSPJrlH/SRaj4Dum6wOPQLcpN4fokVENHXqVOrSpQtlZ2fT/v37qW3btk99DZqc7ty5QwMHDiQnJydKSUkhIqLTp09Tu3bt6Pr167LM8Oeff9K4ceNo0qRJ9N1332munzRpEr333nuay3l5eUQk79f9PemHH34gPz8/2r9/PxUVFdHFixfJ1dWVlEqlTuZhlcc9Po17ZLrCPT6Ne2S6JFKTIvRIVD2a5B71k0g9EonRZHXokahmN6kgItL1IpNUSktLNWfBnjZtGjIyMpCfn48ZM2bAx8dHp7tkHT9+HHPnzsWYMWPw8OFD7Ny5E0uXLsWgQYMkfd7i4mLUqlULRUVFiIyMxMqVK2FhYYElS5bAzs4OAODm5oYtW7bIdsIwtSef68nf3apVqxAUFARjY2MUFBRgxowZGDJkiCwzsarDPT6Ne2S6wj0+jXtkuiRqk7rqERC3Se5R/4naI8B/Rz4LN1mW3izwqH+x/3wzPXm5pKQERUVFMDExEeJ4u7CwMFy9ehXZ2dno1asXevfuLdlcWVlZMDMzQ+3atXHjxg1MnjwZJ0+eRGBgILZu3Qp3d3e8/vrrUKlUGD58OE6cOAFbW9sqn+Of0tPTERYWhuHDhwN4fqA//fQTgoODMXjwYIwZM0byuVjlcI8vxj0yOXGPL8Y9MrlVtybl7BEQs0nuUX9Vtx4B/jsS4CZfpNqfZFn9C0xPT4eNjY3mevUvWaFQaLYxMDCAiYkJAGmPt1OvmT3vOdSzubu7w93d/anrq9rDhw+xfPly1K5dG//6179gaWkJKysrAIC3tzeKioqwZcsWbNy4EU2aNMHy5ctlCZOIcOjQIYSHh6O4uBi+vr5lPmANDAw0v7upU6eioKAABw8eRKNGjeDp6QlDQ0PJZ2Tlwz2+HPfI5MI9vhz3yOQkWpOi9QiI2ST3qJ9E61H93C96Dv478jFu8sWq7UmWb9++jcjISDg6OuLQoUMYP348Ll++jAcPHsDR0RFGRkZlAlWpVDA0NERhYSFSU1NRr149yWZTP+eFCxeQnZ2Nhw8fwsLCosw8aiUlJZoVRinCTE9Ph4WFhWaeK1euoHHjxkhKSsKbb74JAGjVqhXq16+P+Ph4LF26FK+//rrkq9Pqx2/evDny8vIQHR2N7OxsODk5lQlU/eGqUCjg6uqKlJQUDBgwAHXr1pVsNlZ+3KN2uEcmB+5RO9wjk4uoTYrUIyBmk9yj/hG1R0CsJkXsEeAmtVFtF3giIiIwadIkGBsbIygoCB9//DGICNeuXcOdO3fQoUMH1KpVC0SE0tJSGBoaQqlUYvTo0ejXrx8sLS2rfKakpCQsXLgQ3t7eOHnyJIYMGYL79+9j165dsLOzwyuvvFLmTa9SqWBkZITc3FwcOHAAbdu2rdJ5VCoV3n//fRw/fhwzZ86Eqakpzp49i4CAAISGhsLc3ByBgYFITk6Gubk5JkyYgFdeeQWAtKvTcXFx2LJlCywtLfHKK6+gY8eOSE9Px7lz53D//n107NixTKDqFdiioiKcPn0avXv31nygMTFwjy/HPTK5cI8vxz0yOYnWpGg9qp9DtCa5R/0kWo+AeE2K2CPATWqr2i7wODo64rXXXsPKlSvRvHlzzJkzB506dYJSqcTVq1cRHx+PTp06oVatWjAwMIBSqcTIkSMxb948dO7cWZKZ6tati3nz5iEyMhK5ubnw9/fHxIkT8fDhQ6xZswatWrVC8+bNn/rAGDZsGIYPH17lX2tnYGCAHj16YPv27fj7778xZcoUmJiY4MKFC8jJyYGjoyMePnyIjIwMNG7cGB07dqzS5/8ndWzTp0/HN998g3PnziE2NhZRUVHw8vJCRkYG0tPTcf/+fbRr1w4KhQIlJSUwMjJCTk4O+vXrBz8/P7Ro0ULSOVn5cY8vxz0yuXCPL8c9MjmJ1qRoPQJiNck96jfRegTEa1KkHgFustyomlF/1Vpubi4REf3xxx9Ur1492rNnDxERFRUV0aZNm+jDDz+k27dvExGRUqmk3r17U1hYmGRzFRcXExHRo0ePqH///tSuXTuKiYnRzPrzzz9T9+7dKTw8XHOf7Oxs6tu3L508eVKyuYiI7t69S3379qWZM2cSEVFoaCjNmTOHli1bRkVFRZrtpP4au/v372t+HjNmDLVo0YJu3rxJ48ePp5kzZ5KjoyP5+PhQly5daP/+/Zp5srOz6Y033pD098cqhnssP+6RSYV7LD/ukUlJxCZF7pFIjCa5R/0kYo9EYjcpQo9E3GR5VasFHvUvKyoqitq2bat5o//111/UoUMH2rt3LxE9DiQ5OVlznyVLllBERITk88XFxVFiYiIVFxdTv3796L333tPclpubSz/88ANFRUUREVFeXh69/vrrkoSp/nNKTEykmzdvEhFRUlISeXt706xZs4iI6Pjx4zR58mSKi4ur8ud/FpVKRU5OTjRp0iTNdR4eHjRixAjN5c2bN9O8efPI2tpa87stKCigIUOGUGhoqCxzMu1xj9rhHpkcuEftcI9MLiI3KUqPROI1yT3qJ5F7JBKnSdF6JOImK6LaLPCoVCoiIjp8+DC9//771KtXL7KysqJTp04REdHu3bvJzs6Odu3a9dR9Hz16JNlc6hAiIiLIy8uLRo8eTRkZGVRUVER9+vShCRMmaLYtKSnR/HzmzBm6fPmyZHPt3buXXF1daejQoTRp0iRKTEykpKQk6t+/P02bNo2IiDIzMyV7/me5e/cu2dnZ0ezZszXXubu7k6enZ5nt8vPzNT+npKTI9gHCtMc9lg/3yKTEPZYP98ikJmKTovZIJF6T3KN+EbFHInGbFK1HIm6yvIRf4MnKytL8fOfOHWrTpo1mxXLt2rXUpEkTzUrdjh07ZNl9VE0d29GjR6l79+60atUq6tSpE33yySeUkpJCRUVF1L17dxo3bpxsMxERXb16lTw8PCg3N5fWrFlDnTt3JqVSSUSPV2T79OlD165dk2WWxMREys7OppycHCJ6HJudnR3NmDFDs42Xlxe5uLhoLqs/8NQfyEwc3GP5cY9MKtxj+XGPTEqiNilqj0TiNMk96h9ReyQSt0lRelQ/HzdZMUIv8OTn59PcuXPp7t27RPT42Mhx48bR7du3NWHMnDmTrKysyrzZpD4O8ObNm5rnf/jwIY0ZM4Z+//13IiJKSEig9957j8aPH09ZWVn06NEjioyMlHSef7py5QotXbqUfvzxR+rRo4dmF7u///6biIgKCwtlmSMnJ4fatGlDNjY2NGjQINqxYwelpaVRfn4+tWzZkj7//HPNtm5ubppdD5mYuMeK4R6ZFLjHiuEemVREbFL0HonEaJJ71D8i9kgkfpMi9EjETVaW0N+iRURwcXFBYWEhfv/9d7i6uuKvv/5CWloaevfuDQAwNjbGxYsXsXnzZvj6+sLExETSr2cDgNWrV8PMzAy2trYwMjLCpUuXcO/ePTg7O6NJkyZwdHTEV199hdLSUvTp0we2trZlvtquqqkfOzo6GhYWFlCpVNiyZQtOnDiBbdu2wcHBAUFBQZg1axZ8fHxgZWUlyRxPSk5OhkKhQO3atQEA9evXx40bN7Bnzx5ER0fDx8cHX3zxhebPyM/PD7a2tpLPxSqOe9QO98jkwD1qh3tkchGxSdF6BMRrknvUTyL2CIjXpGg9AtxkVRB6gcfQ0BB169ZFVFQUNm7cCBMTE3z44YdYvHgxLly4gMjISHzzzTf47bffkJ2djR49eqBevXqSz+Xp6QkigqurK6ZMmQJTU1NERkbC2NgYDg4OyMvLQ2RkJCIiItCsWTO0bt1a0g8MhUKBQ4cOYdq0aXBxcUGHDh2Qnp6OrKwsFBUV4fLly1i8eDGWLFmCbt26STaHWklJCfr374/u3bvD29sbaWlpsLCwgLOzMxYsWID4+HgQESIjI3Hs2DH4+vrC0tISBgYGks/GKo571A73yOTAPWqHe2RyEbFJ0XoExGqSe9RfIvYIiNekSD0C3GRVMdL1AM+iXk3MycmBoaEhvL29YWhoiLVr18LAwABHjx7F7t27cefOHfzxxx/IyMhASEgI/P39ZZuxefPmaN26NXr16oXIyEjcunULe/fuxZo1a5CcnIyDBw8iICAADx48kHyW+Ph4fPLJJ9i1axfat2+PtLQ0vP3222jYsCESEhKQmJiI7777Dl5eXpL/lxkAKC0thbGxMUxMTGBqaooJEybg119/RWRkJKysrDBr1iwAgJeXF4yMjNCqVStJ52GVwz2WD/fIpMQ9lg/3yKQmepMi9QiI1ST3qH9E7xEQq0mRegS4ySoj8SFgFbZv3z568803qV+/fvT1119TVlYWHT16lIYOHUo///yzZruoqChycHCQ/Az/6mMyL168SEePHqXs7GwiIho/fjx1796dVCoVFRcXU0REBN25c4eCgoKoVatWdOPGDUnnUs/0zjvvUFBQEH366afUs2dPateuneZ4ySfPvC6lmzdvak5oNnjwYLpz547mNqVSSatWraJZs2bR9u3bn7qv1Me8ssrhHrXHPTKpcY/a4x6ZHERqUuQe1XPpuknuUb+J1COR2E2K0CMRN1nVhNyfKTo6GitXrsT27dvRpUsX/PHHHzA1NYWnpycmTpyI/fv3486dOyAi2NvbIzg4GO3bt5d0JoVCgYCAAIwfPx779+/HsGHDEBYWht9++w2tW7eGo6MjiAg9e/aEQqHAwoULsWvXLjg6Oko6FwA4OTnB2NgYmzZtQpcuXRAREYGhQ4fi+PHjmtnlkJCQAHt7eyiVSpiZmSEzM1Nzm4WFBT766CM0adIEZ8+eRWpqapn7yjUjKz/usXy4RyYl7rF8uEcmNdGaFLlHQIwmuUf9JVqPgNhNitAjwE1WNQURka6H+KeQkBAkJiaiVq1aWLt2LbZv345XX30Vd+7cQYsWLZCRkYEGDRrIOtO9e/cwdepUbN26FUFBQfjqq69w5MgRNG7cGADwzjvvYOrUqXB3dwcAPHjwAObm5pLMQk/sIldaWqo57lClUsHQ0BDnzp3DuHHj8MMPP2jmkUtgYCCmTp0Kc3NzjBw5ErVr10bz5s1Ru3ZtmJqaolatWmjZsiXs7e1lnYtVHPf4YtwjkxP3+GLcI5ObaE2K1CMgbpPco34SrUdArCZF7RHgJquU7PsMPcM/d606deoU9e7dm9zc3CgxMZGIiA4cOECenp6a3bfklp2dTXPmzCF/f39ydXXVfG3c0aNHKT8/X7Odele2qt5d7P79+7Rr1y7N5Scf/8mfIyIiyNnZmfbv31+lz18eISEhpFAoaNy4ceTv70/vvfce+fj4kKurK506dUpnczHtcI8vxz0yuXCPL8c9MjmJ3qSueySqPk1yj9Wf6D0S6b7J6tIjETdZVYRY4CF6/CZfuXIl/fnnn0RENG/ePBo0aBCFhYXRrl27qF27dnTgwAHZ5lG/4fPz8zXxffbZZ9ShQweKjIwkIqLQ0FBq3bo1Xbp0SfJZfv31V/Lz86M//vjjqRn/6fr165rbdXVc4okTJ8jR0VG2YzdZ1eIeXzwL98jkxD2+eBbukclNpCZF6lE9T3Vqknus/kTqkUisJqtbj0TcZFXQ6SFa9P+7iV26dAkjR47EsGHDkJSUhEaNGmH16tVYsWIFEhMTkZWVhXHjxsHb21uWM3irBQQE4KeffoJCocCyZctQr149/Otf/0JpaSlsbW2xZ88erFy5EgMHDpRsBvXrzczMxN69e3HhwgW4urri3XffLXM7UHZXuyd/1pUjR45g7NixiIuLg6Wlpay/O1Z+3OPLcY9MLtzjy3GPTE4iNylCj0D1bZJ7rH5E7hEQo8nq2iPATVaaTAtJzxUaGkrvv/8+HTp0iIiI4uPjafz48TR79uwyK6Byu3btGrm7u1NwcDCtXbuWrKys6OrVq5Sbm0u7d++m9evXU0REBBFJd/bu2NhYWr16tWY1taSkhDZt2kQzZ86kzZs3a7ZTP796pVOpVNLKlSupoKBAkrnK49ChQxQSEqLrMZiWuMfn4x6Z3LjH5+MemS6I2KQIPRJV/ya5x+pHxB6JxGiyuvdIxE1Whk4WeNRvptzcXDp16hRZWlrS4sWLiYhIpVJRQkIC+fr60rhx44hIvq9oU4uNjaV33nmHpkyZornuxx9/JBsbGzp9+rTkz6/+8xk1ahQpFArq2bMnffrpp7R48WK6fPkyrVq1iv71r3/RX3/9pblPcXExET0O083NTfPBIQr+CjtxcY8vxj0yOXGPL8Y9MrmJ3KSueyTSvya5R7GJ3COR7pvUtx6JuMmKkHWBJz8/nx4+fEhERJcvX6ZRo0YR0eOTX9nZ2dG+ffuI6PEv8ubNm7IcK/xPly5dovT0dJozZw4NGTKEIiIiNB8Oa9asIVNTU8rOzpb0A+P+/fuan8eMGUMtWrSgmzdv0vjx42nmzJnk6OhIPj4+1KVLF9q/f7/mjZ+dnU1vvPEGhYWFSTYb0x/co3a4RyYH7lE73COTi+hNitAjETfJ5CF6j0RiNMk9MiIZF3iysrJo1qxZmgCjo6PJz89Pc/u+ffvotdde05wgSy6pqamaE14VFBTQ66+/TtnZ2ZSbm0tz5syhuXPn0unTp0mlUhERac7ILhWVSkVOTk40adIkzXUeHh40YsQIzeXNmzfTvHnzyNramsLDwzWzDxkyhEJDQyWdj+kH7lE73COTA/eoHe6RyUXEJkXrkYibZPIQsUci8ZrkHpmarHvwLF68mCZNmkRHjx6lnTt3kr+/f5nb9+zZQ7a2tpSamirLPMXFxbRu3Tp6++23NbvNvfHGG5SSkkJEj1czP/nkE5o2bZrmq9nUkUq5u9jdu3fJzs6OZs+erbnO3d2dPD09y2z35HGlKSkpFBcXJ9lMTP9wj9rhHpkcuEftcI9MLiI1KWqPRNwkk4dIPRKJ2yT3yIhk+hatJ8/G/fXXXyMlJQVGRka4cOEChg8fDpVKhaZNm6J58+awt7eHpaWl1CNpxMbG4vDhw7h27RpGjBiBkJAQLFu2THN7RkYGli1bhokTJ6JNmzaSzZGUlARzc3MYGBigXr16uHfvHnr27IlBgwZhzZo1AIC+ffviwYMHiIqKAvC/s1UTw7YAABBJSURBVJ+LcLZzVn1wjy/HPTK5cI8vxz0yOYnapCg9Atwkk4+oPQLiNMk9sn8ykuNJDAwMNG+gjz/+GN9++y127doFGxsbJCQkwNDQEImJiTAzM5M1TABwdHSEoaEhAOCnn35CUFAQrl27BjMzM1hZWcHAwADLli2DiYmJZDPk5uaiX79+yMzMhIuLC95991306dMHV69ehZOTE8zMzLB06VIcO3YMr7/+Os6cOQMXFxfN18VxmKw8uMcX4x6ZnLjHF+MemdxEbVKEHgFukslL1B4BMZrkHtmzSL4HDz3xvfVPrhKuXbsW169fx5AhQ9C3b1+dv8ESEhKwe/dunD59Gp07d8agQYNQUlKCwsJCvP7665I9b3JyMoyNjbFt2zaEh4fD3NwcKpUKeXl5sLW1hYODA2bNmoUvv/wSixcvlmwOVjNwjy/GPTI5cY8vxj0yuVWHJnXVI8BNMnlVhx4B/juSicdw0aJFi6r6QdPT0xEYGIi2bdtCoVBoAlXvCqZQKODi4oLz588jPDwcbm5uMDU1reoxnlJSUqJZCVZ/YKhZWlqicePGKC4u1qx69ujRAy1atJB0nv79+6N79+7w9vZGWloaLCws4OzsjAULFiA+Ph5EhMjISBw7dgy+vr6wtLTU+QcZq164R+3n4R6Z1LhH7efhHpkcRGxStB7VM3GTTGoi9giI1yT3yF6kyg/RIiIcOnQI4eHhKC4uhq+vb5lAn9zV7osvvkBCQgIaNmxY1WM8JSsrC9OmTcNXX32F11577ZnHHLZs2RI+Pj549OgR6tWrJ/lMpaWlMDY2homJCUxNTTFhwgT8+uuviIyMhJWVFWbNmgUA8PLygpGREVq1aiX5TEy/cI/a4x6Z1LhH7XGPTA4iNilijwA3yaQnYo+AmE1yj+xFqnQPHnWAzZs3R15eHqKjo5GdnQ0nJ6fnrsJaWlo+czW0qmcqKCjAtWvXsHXrVvTo0QNWVlbPfF5ra2t06tQJtra2ACDJbAkJCQAAMzMz7N27F8OGDYOFhQXq1KmDtm3b4tatWzh37hyys7PRoUMH2NjYoEGDBmVeD2Mvwz1qh3tkcuAetcM9MrmI1qSIPQLcJJOHaD0+OZNITXKPTBtVtp9WXFwcvv32W8TExMDa2hrvv/8+unbtiv/+97/YsmULAGgCBaD5/zk5OVi9ejUePnxYVaOUoX5ca2trLFiwAF26dMEHH3yAmzdvalaCn6RSqWBqaoqioiIA0px8KiEhAfb29lAqlTAzM0NmZqbmNgsLC3z00Udo0qQJzp49i9TU1DL35TCZNrhH7XGPTGrco/a4RyYHEZsUsUeAm2TSE7FHQMwmuUemjUrvwaNeDZw+fTq++eYbnDt3DrGxsYiKioKXlxcyMjKQnp6O+/fvo127dlAoFCgpKYGRkRFycnIwcOBA+Pn5wd7evope0v/cvn0bAwYMQGpqKvLy8tCmTRt07doV+fn5+Pbbb+Hm5lZmFValUsHQ0BBKpRKjR49G7969JdnNzt7eHp06dcLAgQOhVCphZGSEyMhI3LlzBzdu3EBSUhKaNWuGfv36oXnz5lX+/Ex/cY/lxz0yqXCP5cc9MimJ2qSoPQLcJJOOqD0C4jbJPTJtVHqBJyMjA6amphg5ciTi4+Nx5coVrF27Fvv27cO1a9ewY8cO5Ofn4+jRo2jatKnmK+WUSiVGjBiBf//733Bzc6uil1PW2bNnsWnTJqSlpSEpKQkbN25Eeno6XnnlFdSpUwfbtm1Dr169YGFhUeYDY/jw4fjiiy/Qvn17SeYCAAcHB3Tq1Alff/01mjdvjrp16+LixYs4deoUgoKCMGDAAHTs2FGy52f6iXusGO6RSYF7rBjukUlF1CZF7hHgJpk0RO0RELtJ7pG9FFWCSqUiJycnmjRpkuY6Dw8PGjFihOby5s2bad68eWRtbU3h4eFERFRQUEBDhgyh0NDQyjz9c6WkpFB0dDQRER06dIg8PDwoODiYdu7cSRs3bqTOnTvTqFGjSKFQ0JAhQ+jhw4dERJSVlUUeHh6aOeVw4sQJcnR0pJKSEtmek+kn7rHyuEdWVbjHyuMeWVUSscnq1CMRN8mqjog9ElWvJrlH9jyVWuAhIrp79y7Z2dnR7NmzNde5u7uTp6dnme3y8/M1P6ekpFBcXFxln/q5Vq5cSf369aPIyEgiItqyZQu9+eabdOjQISIiSk1NpevXr9OHH35Ix48fJyKikpISmjdvHgUHB0s21/McPnyYrK2tKSsri4iISktLZZ+B6QfusfK4R1ZVuMfK4x5ZVRKtyerWIxE3yaqOaD0SVb8muUf2LBVa4ElMTKTs7GzKyckhosex2dnZ0YwZMzTbeHl5kYuLi+ay+g2nUqkqM6/W/v3vf9OIESPo9OnTRES0detW8vDwoAMHDlBRUdFT26tUKs3r0YVDhw5RSEiIzp6fVV/cY9XjHllFcY9Vj3tklSF6k9WtRyJuklWc6D0SVb8muUf2T+Ve4MnJyaE2bdqQjY0NDRo0iHbs2EFpaWmUn59PLVu2pM8//1yzrZubG0VFRVXpwM8TExND33//PZ04cUJz3dq1a+mtt97SBPrHH39Q9+7d6cCBA2U+JERa7RRpFiY+7lFaIs3CxMc9SkukWVj1IGKT+tIjkXjzMLGJ2COR/jQp0ixMt8p1kuXk5GQoFArUrl0bAFC/fn3cuHEDe/bsQXR0NHx8fPDFF1+gtLQUffr0gZ+fH2xtbaU6fZCGSqXC6tWr4e/vj8OHDyMrKwvBwcGYOHEirl69ivPnz8PKygre3t6oU6cOXnnllTJnFhfpa+NEmoWJjXuUnkizMLFxj9ITaRYmPhGb1KceAfHmYeISsUdAv5oUaRamW1ov8JSUlKB///7o3r07vL29kZaWBgsLCzg7O2PBggWIj48HESEyMhLHjh2Dr68vLC0tYWBgIOkLiIuLQ3R0NIYOHYrGjRvj4cOH6NGjB0pLS/Hzzz+juLgYBw8exMmTJ9GxY0cMGDBAlg8MxqTEPTImDu6RMbGI2CT3yGoqEXsEuEmmv4y03bC0tBTGxsYwMTGBqakpJkyYgF9//RWRkZGwsrLCrFmzAABeXl4wMjJCq1atJBv6ST///DMsLCzQv39/jBgxAkSEEydO4JdffoFCocD169dhZGSE8PBwFBQU/F97dxMS9bvGYfzrTONopuMoveFLo+aiUlIUXFhI4SZNWgRBgmRhCzdCQQwtJBGyoE0tahFIVAtXQWAabtTACCSMoBQKbSFZBjZjZS/4MmchevJ0OhX/MzN3M9dnO/PDexYXws0zz0RkJiDc6BGwgx4BWyw2SY+IVxZ7lGgSseuXC56JiQl5vV55vV6lpaXJ4/FIWj5ad+LECXV2dqqvr0+BQEBHjx5VUVHR6rOhUChsx8WWlpbkcDjWbHd9Pp/q6+v1+fNnNTU1qaOjQxUVFSotLdXi4qKSk5PDOhMQbvQI2EGPgC0Wm6RHxCuLPUo0idj3y7NvExMTys/PVzAY1IYNGzQzM7P6msfjUUtLi7Zu3arHjx/r7du3a54NVwSTk5O6ffu2JCkrK0ter1fS8hHArKwsNTY2qri4WC0tLXrx4oUSExOVnJwc1pmASKBHwA56BGyx1iQ9Ip5Z61GiScSHX57gqa6uVldXl0pKSpSamqru7m719fUpJydHiYmJSklJUWlpqQoKCrRly5ZIzKypqSldvnxZiYmJCgQCSktLkyStW7f8cbZt26bjx48rNTVVnz59ishMQCTQI2AHPQK2WGuSHhHPrPUo0STiQ0IoFAr9zhsHBwe1f/9+NTQ0KCcnR69fv9b09LSCwaAuXbqkysrKcM+6xtDQkFpbWzU1NaWUlBSlp6crLS1NqampcjgcyszM1NmzZ7Vx48aIzgVEAj0CdtAjYIulJukR8c5SjxJNIvb99oJHkvr7+9Xc3KzR0VE5nc5wzvU/rXwH8smTJzp16pRyc3N16NAhud1uvXv3TrOzsyovL9fevXujNiMQbvQI2EGPgC0WmqRHYJmFHiWaRHz4owWPJN2/f18NDQ16+fKlvF5v1C6cWvm7w8PD8vv9OnnypOrr6yM+BxBN9AjYQY+ALRaapEdgmYUeJZpE7HO2tbW1/ckDhYWFKioq0vv37+Xz+aJ24VRCQoJCoZCys7NVWFio9vZ2LSwsqKSkJKqbYSCS6BGwgx4BWyw0SY/AMgs9SjSJ2PfHJ3i+F8nN6/z8vFwu109nGBoaksvlUkVFRUTmAayhR8AOegRsiVST9Aj8Gv8jgfD5RwuecFsJb2xsTCMjI6qrq1u97fy/vQ9A+NAjYAc9AnbQI2ALTSKe/fJn0qNlJbj+/n6dP39eY2NjCoVCqqmpUUZGxpr3Li0tyel06suXL3rz5o3y8/OjNDUQm+gRsIMeATvoEbCFJhHv/vgOnkhJSEjQo0eP1NzcrKtXr8rj8ejhw4dyOBzKy8uT2+2WJC0uLsrpdCoYDOrAgQOqq6tTZmZmlKcHYgs9AnbQI2AHPQK20CTindkFjyT19PTI4XCoublZVVVVmpub04ULF7Rp0ybl5eXJ5XKthnnkyBG1tbWprKws2mMDMYkeATvoEbCDHgFbaBLxzBHtAb73n9cBlZaWan5+XiMjI5KkY8eOadeuXbp3757Gx8flcDgUCAR0+PBhtba2qqqqKhpjAzGJHgE76BGwgx4BW2gS+DczlyyvfF/ywYMHev78udxutyorK3Xt2jXl5OSooKBAubm58vv98vl8mp+f161bt3T9+nXt3LlTe/bsifZHAGIGPQJ20CNgBz0CttAksJaJr2gtLCzI6XRqYGBAjY2NqqysVGdnp1wul3bs2KG5uTn19vbqzp07unLlivLz8zU+Pq6DBw+qrKxMubm50f4IQMygR8AOegTsoEfAFpoEfhTVEzyvXr1SRkaGPB6Pvn79Kr/fr+LiYjU1NWl6eloXL15Uenq6zp07p1AopA8fPmhgYEDt7e26ceOGdu/eHa3RgZhDj4Ad9AjYQY+ALTQJ/FxU7+AZHx+Xz+dTIBBQUlKSsrOz9fTpU83MzGjz5s3y+/3q7u7W5OSkEhIS5PF4NDw8rJs3bxIm8H9Gj4Ad9AjYQY+ALTQJ/FxUFzzV1dXq6upSWVmZZmdnVVtbq2/fvmlwcFDBYFAfP35UUlKSkpKSVp/p6OhQcXFxFKcGYhM9AnbQI2AHPQK20CTwcyYuWe7t7dXp06c1MjKigYEB3b17VxMTE5qbm9OZM2d0+PDhaI8IxA16BOygR8AOegRsoUngR+uiPYAk1dTUKBQKqby8XMPDw6qtrdWzZ8/kdrtVWFi4ejs6gPCjR8AOegTsoEfAFpoEfmRiwSNJtbW1cjgc2r59u0ZHR1VUVLT6GmECkUWPgB30CNhBj4AtNAmsZeIrWt/r6enR+vXrtW/fvmiPAsQ9egTsoEfADnoEbKFJYJm5Bc8KjtQBdtAjYAc9AnbQI2ALTSLemV3wAAAAAAAA4PdE9WfSAQAAAAAA8M+x4AEAAAAAAPjLseABAAAAAAD4y7HgAQAAAAAA+Mux4AEAAAAAAPjL/QslrBcTKQn96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15616" y="2636912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transformation log. de la cible détériore les scores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Le modèle est sensible à la sélection de variables, il est perturbé par les variables inutiles -&gt; pistes d’amélioration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du MPSE grâce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prédiction des petites valeurs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>
                <a:ea typeface="Yu Gothic Light" panose="020B0300000000000000" pitchFamily="34" charset="-128"/>
              </a:rPr>
              <a:t>échantillon d’apprentissage </a:t>
            </a:r>
            <a:r>
              <a:rPr lang="fr-FR">
                <a:ea typeface="Yu Gothic Light" panose="020B0300000000000000" pitchFamily="34" charset="-128"/>
              </a:rPr>
              <a:t>plus </a:t>
            </a:r>
            <a:r>
              <a:rPr lang="fr-FR" smtClean="0">
                <a:ea typeface="Yu Gothic Light" panose="020B0300000000000000" pitchFamily="34" charset="-128"/>
              </a:rPr>
              <a:t>grand</a:t>
            </a:r>
          </a:p>
          <a:p>
            <a:pPr marL="285750" indent="-285750">
              <a:buFontTx/>
              <a:buChar char="-"/>
            </a:pPr>
            <a:endParaRPr lang="fr-FR"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>
                <a:ea typeface="Yu Gothic Light" panose="020B0300000000000000" pitchFamily="34" charset="-128"/>
              </a:rPr>
              <a:t>Nombre d’estimateurs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proche du nombre d’observations</a:t>
            </a:r>
            <a:endParaRPr lang="fr-FR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184060" y="1556792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aux encodages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augmentant le nb de colonnes et à l’encodage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ea typeface="Yu Gothic Light" panose="020B0300000000000000" pitchFamily="34" charset="-128"/>
              </a:rPr>
              <a:t>Tolérant à la corrélation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</a:t>
            </a:r>
          </a:p>
          <a:p>
            <a:pPr marL="285750" indent="-285750">
              <a:buFontTx/>
              <a:buChar char="-"/>
            </a:pP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Donne de bons résultats sur les </a:t>
            </a:r>
            <a:r>
              <a:rPr lang="fr-FR" smtClean="0">
                <a:ea typeface="Yu Gothic Light" panose="020B0300000000000000" pitchFamily="34" charset="-128"/>
              </a:rPr>
              <a:t>3 premières composantes </a:t>
            </a:r>
            <a:r>
              <a:rPr lang="fr-FR" smtClean="0">
                <a:ea typeface="Yu Gothic Light" panose="020B0300000000000000" pitchFamily="34" charset="-128"/>
              </a:rPr>
              <a:t>principales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Forte amélioration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du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MPSE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grâce au </a:t>
            </a:r>
            <a:r>
              <a:rPr lang="fr-FR">
                <a:ea typeface="Yu Gothic Light" panose="020B0300000000000000" pitchFamily="34" charset="-128"/>
              </a:rPr>
              <a:t>passage de la cible au </a:t>
            </a:r>
            <a:r>
              <a:rPr lang="fr-FR" smtClean="0">
                <a:ea typeface="Yu Gothic Light" panose="020B0300000000000000" pitchFamily="34" charset="-128"/>
              </a:rPr>
              <a:t>logarithme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(meilleure performance sur les petites valeurs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score pour un </a:t>
            </a:r>
            <a:r>
              <a:rPr lang="fr-FR" smtClean="0">
                <a:ea typeface="Yu Gothic Light" panose="020B0300000000000000" pitchFamily="34" charset="-128"/>
              </a:rPr>
              <a:t>nombre de voisins </a:t>
            </a:r>
            <a:r>
              <a:rPr lang="fr-FR" smtClean="0">
                <a:ea typeface="Yu Gothic Light" panose="020B0300000000000000" pitchFamily="34" charset="-128"/>
              </a:rPr>
              <a:t>faible</a:t>
            </a:r>
          </a:p>
          <a:p>
            <a:pPr marL="285750" indent="-285750">
              <a:buFontTx/>
              <a:buChar char="-"/>
            </a:pPr>
            <a:endParaRPr lang="fr-FR" smtClean="0">
              <a:ea typeface="Yu Gothic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 modèle pourrait bénéficier d’un </a:t>
            </a:r>
            <a:r>
              <a:rPr lang="fr-FR" smtClean="0">
                <a:ea typeface="Yu Gothic Light" panose="020B0300000000000000" pitchFamily="34" charset="-128"/>
              </a:rPr>
              <a:t>échantillon d’apprentissage plus grand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935" y="286777"/>
            <a:ext cx="3833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Random Forest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Sélection de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6 meilleures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variables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Encodages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aggrégé </a:t>
            </a:r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</a:t>
            </a:r>
            <a:r>
              <a:rPr lang="fr-FR" sz="1600" smtClean="0">
                <a:latin typeface="+mj-lt"/>
                <a:ea typeface="Yu Gothic Light" panose="020B0300000000000000" pitchFamily="34" charset="-128"/>
              </a:rPr>
              <a:t>ordinal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Norm.quantile (distr. uniforme)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Nombre d’estimateurs</a:t>
            </a:r>
            <a:endParaRPr lang="fr-FR" sz="16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proche du nombre d’observations</a:t>
            </a:r>
            <a:endParaRPr lang="fr-FR" sz="1600" smtClean="0">
              <a:latin typeface="+mj-lt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smtClean="0">
                <a:latin typeface="+mj-lt"/>
                <a:ea typeface="Yu Gothic Light" panose="020B0300000000000000" pitchFamily="34" charset="-128"/>
              </a:rPr>
              <a:t>Pas de transformation de la cible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6695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Meilleur modèle bagging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52917" y="443711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 modèles + dummy regressor (diagramme en barres des 5 scores)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Jeu de train (cross-validation) et jeu de test (3 barres pour chaque)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Détail des performances pour les différents scores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42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55576" y="338660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Résidus = f(SEU), pour les 5 modèles, sur 5 graphes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Histogrammes des résidus, pour les 5 modèles, sur 1 même graphe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Résidus, en fonction des variables clé (couleur), sur 5 graphes 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43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773959" y="551723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modèles font-ils des erreurs différentes ?</a:t>
            </a:r>
          </a:p>
        </p:txBody>
      </p:sp>
    </p:spTree>
    <p:extLst>
      <p:ext uri="{BB962C8B-B14F-4D97-AF65-F5344CB8AC3E}">
        <p14:creationId xmlns:p14="http://schemas.microsoft.com/office/powerpoint/2010/main" val="35908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Comparaison des modèles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Temps de prédiction et courbe d’apprentissage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99592" y="3109609"/>
            <a:ext cx="3521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Learning curves des 4 modèles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Graphe en barre des temps de prédiction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44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081499" y="4653136"/>
            <a:ext cx="651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Quels modèles peuvent être améliorés par un plus grand jeu de données d’apprentissage ?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Quel modèle est le plus rapide à prédire ?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8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Stacking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Principe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043608" y="1988840"/>
            <a:ext cx="6984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Application du principe de la « sagesse des foules » :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modèles assez compétents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modèles aux erreurs différentes</a:t>
            </a:r>
          </a:p>
          <a:p>
            <a:pPr marL="342900" indent="-342900">
              <a:buFont typeface="+mj-lt"/>
              <a:buAutoNum type="arabicPeriod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modèles assez nombreux</a:t>
            </a:r>
          </a:p>
          <a:p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Entraînement d’un modèle pour déterminer une valeur plus réaliste de la cible à prédire en fonction des prédictions des modèles et des variables indépendantes.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45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Stacking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Comparaison du modèle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043608" y="515719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scores train, scores test</a:t>
            </a: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46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2793" y="278092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 train (cross-validation),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 test</a:t>
            </a:r>
          </a:p>
          <a:p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</a:p>
        </p:txBody>
      </p:sp>
    </p:spTree>
    <p:extLst>
      <p:ext uri="{BB962C8B-B14F-4D97-AF65-F5344CB8AC3E}">
        <p14:creationId xmlns:p14="http://schemas.microsoft.com/office/powerpoint/2010/main" val="39980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634678"/>
            <a:ext cx="7859216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L’ENERGYSTARScore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KNN Regressor</a:t>
            </a:r>
            <a:endParaRPr lang="fr-FR" sz="31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7544" y="2555612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 la variable pour les 4 modèles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(permutation)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Amélioration des scores avec cette variable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47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1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284" y="404664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Prédiction de GHG</a:t>
            </a:r>
            <a:endParaRPr lang="fr-FR" sz="400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012160" y="2555612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On choisit de modéliser le GHG par XGBoost</a:t>
            </a:r>
          </a:p>
          <a:p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Scores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Learning curve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Importance des features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Erreurs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48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9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49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1907704" y="3284984"/>
            <a:ext cx="150554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smtClean="0"/>
              <a:t>(0-5 min)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9642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 courbée vers la gauche 6"/>
          <p:cNvSpPr/>
          <p:nvPr/>
        </p:nvSpPr>
        <p:spPr>
          <a:xfrm>
            <a:off x="3933264" y="2299232"/>
            <a:ext cx="874684" cy="24922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Objectifs</a:t>
            </a:r>
            <a:endParaRPr lang="fr-FR" sz="3100"/>
          </a:p>
        </p:txBody>
      </p:sp>
      <p:sp>
        <p:nvSpPr>
          <p:cNvPr id="2" name="ZoneTexte 1"/>
          <p:cNvSpPr txBox="1"/>
          <p:nvPr/>
        </p:nvSpPr>
        <p:spPr>
          <a:xfrm>
            <a:off x="5467442" y="2087330"/>
            <a:ext cx="3497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Prédiction de la consommation énergétique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 Energy Use (SEU)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GreenHouse Gases (GHG)</a:t>
            </a:r>
          </a:p>
          <a:p>
            <a:endParaRPr lang="fr-FR" smtClean="0"/>
          </a:p>
          <a:p>
            <a:r>
              <a:rPr lang="fr-FR" smtClean="0"/>
              <a:t>Intérêt de la variable EnergySTARScore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Difficile à calculer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Valeurs manquantes</a:t>
            </a:r>
          </a:p>
          <a:p>
            <a:endParaRPr lang="fr-FR"/>
          </a:p>
          <a:p>
            <a:r>
              <a:rPr lang="fr-FR" smtClean="0"/>
              <a:t>Evaluation des performances du modèle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sur des données non connues</a:t>
            </a:r>
          </a:p>
          <a:p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selon les types de bâtiments</a:t>
            </a:r>
          </a:p>
        </p:txBody>
      </p:sp>
      <p:grpSp>
        <p:nvGrpSpPr>
          <p:cNvPr id="37" name="Groupe 36"/>
          <p:cNvGrpSpPr/>
          <p:nvPr/>
        </p:nvGrpSpPr>
        <p:grpSpPr>
          <a:xfrm flipH="1">
            <a:off x="674535" y="1052736"/>
            <a:ext cx="3388611" cy="1885087"/>
            <a:chOff x="1030240" y="199673"/>
            <a:chExt cx="3351066" cy="1885087"/>
          </a:xfrm>
        </p:grpSpPr>
        <p:sp>
          <p:nvSpPr>
            <p:cNvPr id="39" name="Rectangle 38"/>
            <p:cNvSpPr/>
            <p:nvPr/>
          </p:nvSpPr>
          <p:spPr>
            <a:xfrm>
              <a:off x="2725135" y="395372"/>
              <a:ext cx="1653255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Identification</a:t>
              </a:r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28051" y="799838"/>
              <a:ext cx="1653255" cy="646331"/>
            </a:xfrm>
            <a:prstGeom prst="rect">
              <a:avLst/>
            </a:prstGeom>
            <a:solidFill>
              <a:srgbClr val="FFFF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Infos liées aux données</a:t>
              </a:r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20199" y="1499426"/>
              <a:ext cx="165325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Localisation</a:t>
              </a:r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46037" y="199673"/>
              <a:ext cx="1645401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</a:t>
              </a:r>
              <a:r>
                <a:rPr lang="fr-FR" smtClean="0"/>
                <a:t>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(catégorielles)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30240" y="1161431"/>
              <a:ext cx="1659886" cy="9233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Usage </a:t>
              </a:r>
              <a:r>
                <a:rPr lang="fr-FR"/>
                <a:t>et construction </a:t>
              </a:r>
              <a:r>
                <a:rPr lang="fr-FR" smtClean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(quantitatives)</a:t>
              </a:r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pic>
        <p:nvPicPr>
          <p:cNvPr id="4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8" r="9090"/>
          <a:stretch/>
        </p:blipFill>
        <p:spPr bwMode="auto">
          <a:xfrm>
            <a:off x="3554324" y="3193585"/>
            <a:ext cx="1809764" cy="44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lèche vers le bas 8"/>
          <p:cNvSpPr/>
          <p:nvPr/>
        </p:nvSpPr>
        <p:spPr>
          <a:xfrm>
            <a:off x="2054345" y="3205246"/>
            <a:ext cx="421459" cy="44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667601" y="3841657"/>
            <a:ext cx="3079319" cy="1912696"/>
            <a:chOff x="712229" y="3697641"/>
            <a:chExt cx="3079319" cy="1912696"/>
          </a:xfrm>
        </p:grpSpPr>
        <p:sp>
          <p:nvSpPr>
            <p:cNvPr id="46" name="Rectangle 45"/>
            <p:cNvSpPr/>
            <p:nvPr/>
          </p:nvSpPr>
          <p:spPr>
            <a:xfrm>
              <a:off x="883737" y="3697641"/>
              <a:ext cx="273630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mtClean="0"/>
                <a:t>Données énergétiques</a:t>
              </a:r>
              <a:endParaRPr lang="fr-FR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712229" y="4133961"/>
              <a:ext cx="3079319" cy="1476376"/>
              <a:chOff x="4627928" y="3680496"/>
              <a:chExt cx="3079319" cy="147637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128"/>
              <a:stretch/>
            </p:blipFill>
            <p:spPr bwMode="auto">
              <a:xfrm>
                <a:off x="4627928" y="3680497"/>
                <a:ext cx="1550219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429"/>
              <a:stretch/>
            </p:blipFill>
            <p:spPr bwMode="auto">
              <a:xfrm>
                <a:off x="6202842" y="3680496"/>
                <a:ext cx="1504405" cy="1476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988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708" y="634678"/>
            <a:ext cx="7488832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smtClean="0"/>
              <a:t>Conclusions</a:t>
            </a:r>
            <a:r>
              <a:rPr lang="fr-FR" sz="4000" b="1" smtClean="0"/>
              <a:t/>
            </a:r>
            <a:br>
              <a:rPr lang="fr-FR" sz="4000" b="1" smtClean="0"/>
            </a:br>
            <a:r>
              <a:rPr lang="fr-FR" sz="1000" b="1" smtClean="0"/>
              <a:t> </a:t>
            </a:r>
            <a: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/>
            </a:r>
            <a:br>
              <a:rPr lang="fr-FR" sz="100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 base de donnée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50</a:t>
            </a:fld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 24"/>
          <p:cNvSpPr/>
          <p:nvPr/>
        </p:nvSpPr>
        <p:spPr>
          <a:xfrm>
            <a:off x="755576" y="1930797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45692" y="191683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Prédiction de la consommation énergétique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Site Energy Use (SEU)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GreenHouse Gases (GHG)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Intérêt de la variable EnergySTARScore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Difficile à calculer</a:t>
            </a:r>
          </a:p>
          <a:p>
            <a:pPr marL="285750" indent="-285750">
              <a:buFontTx/>
              <a:buChar char="-"/>
            </a:pPr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Valeurs manquantes</a:t>
            </a:r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Evaluation des performances du modèle</a:t>
            </a:r>
          </a:p>
          <a:p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sur des données non connues</a:t>
            </a:r>
          </a:p>
          <a:p>
            <a:r>
              <a:rPr lang="fr-FR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 selon les types de bâtiments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725440" y="4725144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699196" y="3356992"/>
            <a:ext cx="277416" cy="200124"/>
          </a:xfrm>
          <a:custGeom>
            <a:avLst/>
            <a:gdLst>
              <a:gd name="connsiteX0" fmla="*/ 0 w 2616200"/>
              <a:gd name="connsiteY0" fmla="*/ 304800 h 825500"/>
              <a:gd name="connsiteX1" fmla="*/ 152400 w 2616200"/>
              <a:gd name="connsiteY1" fmla="*/ 342900 h 825500"/>
              <a:gd name="connsiteX2" fmla="*/ 190500 w 2616200"/>
              <a:gd name="connsiteY2" fmla="*/ 368300 h 825500"/>
              <a:gd name="connsiteX3" fmla="*/ 254000 w 2616200"/>
              <a:gd name="connsiteY3" fmla="*/ 393700 h 825500"/>
              <a:gd name="connsiteX4" fmla="*/ 381000 w 2616200"/>
              <a:gd name="connsiteY4" fmla="*/ 482600 h 825500"/>
              <a:gd name="connsiteX5" fmla="*/ 431800 w 2616200"/>
              <a:gd name="connsiteY5" fmla="*/ 495300 h 825500"/>
              <a:gd name="connsiteX6" fmla="*/ 533400 w 2616200"/>
              <a:gd name="connsiteY6" fmla="*/ 571500 h 825500"/>
              <a:gd name="connsiteX7" fmla="*/ 571500 w 2616200"/>
              <a:gd name="connsiteY7" fmla="*/ 596900 h 825500"/>
              <a:gd name="connsiteX8" fmla="*/ 622300 w 2616200"/>
              <a:gd name="connsiteY8" fmla="*/ 635000 h 825500"/>
              <a:gd name="connsiteX9" fmla="*/ 673100 w 2616200"/>
              <a:gd name="connsiteY9" fmla="*/ 711200 h 825500"/>
              <a:gd name="connsiteX10" fmla="*/ 736600 w 2616200"/>
              <a:gd name="connsiteY10" fmla="*/ 787400 h 825500"/>
              <a:gd name="connsiteX11" fmla="*/ 749300 w 2616200"/>
              <a:gd name="connsiteY11" fmla="*/ 825500 h 825500"/>
              <a:gd name="connsiteX12" fmla="*/ 774700 w 2616200"/>
              <a:gd name="connsiteY12" fmla="*/ 787400 h 825500"/>
              <a:gd name="connsiteX13" fmla="*/ 787400 w 2616200"/>
              <a:gd name="connsiteY13" fmla="*/ 749300 h 825500"/>
              <a:gd name="connsiteX14" fmla="*/ 838200 w 2616200"/>
              <a:gd name="connsiteY14" fmla="*/ 685800 h 825500"/>
              <a:gd name="connsiteX15" fmla="*/ 889000 w 2616200"/>
              <a:gd name="connsiteY15" fmla="*/ 622300 h 825500"/>
              <a:gd name="connsiteX16" fmla="*/ 927100 w 2616200"/>
              <a:gd name="connsiteY16" fmla="*/ 558800 h 825500"/>
              <a:gd name="connsiteX17" fmla="*/ 1028700 w 2616200"/>
              <a:gd name="connsiteY17" fmla="*/ 469900 h 825500"/>
              <a:gd name="connsiteX18" fmla="*/ 1130300 w 2616200"/>
              <a:gd name="connsiteY18" fmla="*/ 381000 h 825500"/>
              <a:gd name="connsiteX19" fmla="*/ 1219200 w 2616200"/>
              <a:gd name="connsiteY19" fmla="*/ 342900 h 825500"/>
              <a:gd name="connsiteX20" fmla="*/ 1308100 w 2616200"/>
              <a:gd name="connsiteY20" fmla="*/ 292100 h 825500"/>
              <a:gd name="connsiteX21" fmla="*/ 1384300 w 2616200"/>
              <a:gd name="connsiteY21" fmla="*/ 266700 h 825500"/>
              <a:gd name="connsiteX22" fmla="*/ 1511300 w 2616200"/>
              <a:gd name="connsiteY22" fmla="*/ 215900 h 825500"/>
              <a:gd name="connsiteX23" fmla="*/ 1612900 w 2616200"/>
              <a:gd name="connsiteY23" fmla="*/ 203200 h 825500"/>
              <a:gd name="connsiteX24" fmla="*/ 1993900 w 2616200"/>
              <a:gd name="connsiteY24" fmla="*/ 88900 h 825500"/>
              <a:gd name="connsiteX25" fmla="*/ 2235200 w 2616200"/>
              <a:gd name="connsiteY25" fmla="*/ 63500 h 825500"/>
              <a:gd name="connsiteX26" fmla="*/ 2387600 w 2616200"/>
              <a:gd name="connsiteY26" fmla="*/ 38100 h 825500"/>
              <a:gd name="connsiteX27" fmla="*/ 2476500 w 2616200"/>
              <a:gd name="connsiteY27" fmla="*/ 25400 h 825500"/>
              <a:gd name="connsiteX28" fmla="*/ 2514600 w 2616200"/>
              <a:gd name="connsiteY28" fmla="*/ 12700 h 825500"/>
              <a:gd name="connsiteX29" fmla="*/ 2616200 w 2616200"/>
              <a:gd name="connsiteY29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16200" h="825500">
                <a:moveTo>
                  <a:pt x="0" y="304800"/>
                </a:moveTo>
                <a:cubicBezTo>
                  <a:pt x="50800" y="317500"/>
                  <a:pt x="102724" y="326341"/>
                  <a:pt x="152400" y="342900"/>
                </a:cubicBezTo>
                <a:cubicBezTo>
                  <a:pt x="166880" y="347727"/>
                  <a:pt x="176848" y="361474"/>
                  <a:pt x="190500" y="368300"/>
                </a:cubicBezTo>
                <a:cubicBezTo>
                  <a:pt x="210890" y="378495"/>
                  <a:pt x="234072" y="382629"/>
                  <a:pt x="254000" y="393700"/>
                </a:cubicBezTo>
                <a:cubicBezTo>
                  <a:pt x="397357" y="473343"/>
                  <a:pt x="188922" y="386561"/>
                  <a:pt x="381000" y="482600"/>
                </a:cubicBezTo>
                <a:cubicBezTo>
                  <a:pt x="396612" y="490406"/>
                  <a:pt x="414867" y="491067"/>
                  <a:pt x="431800" y="495300"/>
                </a:cubicBezTo>
                <a:cubicBezTo>
                  <a:pt x="465667" y="520700"/>
                  <a:pt x="498177" y="548018"/>
                  <a:pt x="533400" y="571500"/>
                </a:cubicBezTo>
                <a:cubicBezTo>
                  <a:pt x="546100" y="579967"/>
                  <a:pt x="559080" y="588028"/>
                  <a:pt x="571500" y="596900"/>
                </a:cubicBezTo>
                <a:cubicBezTo>
                  <a:pt x="588724" y="609203"/>
                  <a:pt x="608238" y="619180"/>
                  <a:pt x="622300" y="635000"/>
                </a:cubicBezTo>
                <a:cubicBezTo>
                  <a:pt x="642581" y="657816"/>
                  <a:pt x="651514" y="689614"/>
                  <a:pt x="673100" y="711200"/>
                </a:cubicBezTo>
                <a:cubicBezTo>
                  <a:pt x="701187" y="739287"/>
                  <a:pt x="718919" y="752037"/>
                  <a:pt x="736600" y="787400"/>
                </a:cubicBezTo>
                <a:cubicBezTo>
                  <a:pt x="742587" y="799374"/>
                  <a:pt x="745067" y="812800"/>
                  <a:pt x="749300" y="825500"/>
                </a:cubicBezTo>
                <a:cubicBezTo>
                  <a:pt x="757767" y="812800"/>
                  <a:pt x="767874" y="801052"/>
                  <a:pt x="774700" y="787400"/>
                </a:cubicBezTo>
                <a:cubicBezTo>
                  <a:pt x="780687" y="775426"/>
                  <a:pt x="780305" y="760652"/>
                  <a:pt x="787400" y="749300"/>
                </a:cubicBezTo>
                <a:cubicBezTo>
                  <a:pt x="801766" y="726314"/>
                  <a:pt x="821267" y="706967"/>
                  <a:pt x="838200" y="685800"/>
                </a:cubicBezTo>
                <a:cubicBezTo>
                  <a:pt x="867505" y="597886"/>
                  <a:pt x="826333" y="695412"/>
                  <a:pt x="889000" y="622300"/>
                </a:cubicBezTo>
                <a:cubicBezTo>
                  <a:pt x="905064" y="603558"/>
                  <a:pt x="912289" y="578547"/>
                  <a:pt x="927100" y="558800"/>
                </a:cubicBezTo>
                <a:cubicBezTo>
                  <a:pt x="951124" y="526768"/>
                  <a:pt x="1001347" y="493834"/>
                  <a:pt x="1028700" y="469900"/>
                </a:cubicBezTo>
                <a:cubicBezTo>
                  <a:pt x="1072352" y="431705"/>
                  <a:pt x="1073324" y="414236"/>
                  <a:pt x="1130300" y="381000"/>
                </a:cubicBezTo>
                <a:cubicBezTo>
                  <a:pt x="1158148" y="364755"/>
                  <a:pt x="1190364" y="357318"/>
                  <a:pt x="1219200" y="342900"/>
                </a:cubicBezTo>
                <a:cubicBezTo>
                  <a:pt x="1249727" y="327636"/>
                  <a:pt x="1277111" y="306403"/>
                  <a:pt x="1308100" y="292100"/>
                </a:cubicBezTo>
                <a:cubicBezTo>
                  <a:pt x="1332410" y="280880"/>
                  <a:pt x="1359231" y="276101"/>
                  <a:pt x="1384300" y="266700"/>
                </a:cubicBezTo>
                <a:cubicBezTo>
                  <a:pt x="1426991" y="250691"/>
                  <a:pt x="1467369" y="228103"/>
                  <a:pt x="1511300" y="215900"/>
                </a:cubicBezTo>
                <a:cubicBezTo>
                  <a:pt x="1544185" y="206765"/>
                  <a:pt x="1579033" y="207433"/>
                  <a:pt x="1612900" y="203200"/>
                </a:cubicBezTo>
                <a:cubicBezTo>
                  <a:pt x="1724130" y="162753"/>
                  <a:pt x="1883672" y="99923"/>
                  <a:pt x="1993900" y="88900"/>
                </a:cubicBezTo>
                <a:lnTo>
                  <a:pt x="2235200" y="63500"/>
                </a:lnTo>
                <a:cubicBezTo>
                  <a:pt x="2401222" y="42747"/>
                  <a:pt x="2254543" y="60276"/>
                  <a:pt x="2387600" y="38100"/>
                </a:cubicBezTo>
                <a:cubicBezTo>
                  <a:pt x="2417127" y="33179"/>
                  <a:pt x="2446867" y="29633"/>
                  <a:pt x="2476500" y="25400"/>
                </a:cubicBezTo>
                <a:cubicBezTo>
                  <a:pt x="2489200" y="21167"/>
                  <a:pt x="2501429" y="15095"/>
                  <a:pt x="2514600" y="12700"/>
                </a:cubicBezTo>
                <a:cubicBezTo>
                  <a:pt x="2548180" y="6595"/>
                  <a:pt x="2616200" y="0"/>
                  <a:pt x="2616200" y="0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8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80928"/>
            <a:ext cx="7488832" cy="1066130"/>
          </a:xfrm>
        </p:spPr>
        <p:txBody>
          <a:bodyPr>
            <a:normAutofit/>
          </a:bodyPr>
          <a:lstStyle/>
          <a:p>
            <a:r>
              <a:rPr lang="fr-FR" b="1" smtClean="0"/>
              <a:t>Questions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51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995936" y="4077072"/>
            <a:ext cx="167706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smtClean="0"/>
              <a:t>(5-10 min)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5688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6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331640" y="1412776"/>
            <a:ext cx="748883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5449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fr-FR"/>
              <a:t>Problématique</a:t>
            </a:r>
            <a:br>
              <a:rPr lang="fr-FR"/>
            </a:br>
            <a:r>
              <a:rPr lang="fr-FR" sz="1100" smtClean="0"/>
              <a:t> </a:t>
            </a:r>
            <a:r>
              <a:rPr lang="fr-FR"/>
              <a:t/>
            </a:r>
            <a:br>
              <a:rPr lang="fr-FR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Plan d’étude</a:t>
            </a:r>
            <a:endParaRPr lang="fr-FR" sz="3100"/>
          </a:p>
        </p:txBody>
      </p:sp>
      <p:grpSp>
        <p:nvGrpSpPr>
          <p:cNvPr id="9" name="Groupe 8"/>
          <p:cNvGrpSpPr/>
          <p:nvPr/>
        </p:nvGrpSpPr>
        <p:grpSpPr>
          <a:xfrm>
            <a:off x="728130" y="4609148"/>
            <a:ext cx="5212022" cy="1484148"/>
            <a:chOff x="728130" y="4609148"/>
            <a:chExt cx="5212022" cy="1484148"/>
          </a:xfrm>
        </p:grpSpPr>
        <p:grpSp>
          <p:nvGrpSpPr>
            <p:cNvPr id="25" name="Groupe 24"/>
            <p:cNvGrpSpPr/>
            <p:nvPr/>
          </p:nvGrpSpPr>
          <p:grpSpPr>
            <a:xfrm>
              <a:off x="731920" y="4609148"/>
              <a:ext cx="5208232" cy="519035"/>
              <a:chOff x="561523" y="1690508"/>
              <a:chExt cx="2498309" cy="943808"/>
            </a:xfrm>
          </p:grpSpPr>
          <p:sp>
            <p:nvSpPr>
              <p:cNvPr id="26" name="Rectangle à coins arrondis 25"/>
              <p:cNvSpPr/>
              <p:nvPr/>
            </p:nvSpPr>
            <p:spPr>
              <a:xfrm>
                <a:off x="561523" y="1690508"/>
                <a:ext cx="2498309" cy="9438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610524" y="1759898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Modélisation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3201985" y="520019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728130" y="5471718"/>
              <a:ext cx="5212022" cy="621578"/>
              <a:chOff x="561523" y="1556793"/>
              <a:chExt cx="2498309" cy="1130271"/>
            </a:xfrm>
          </p:grpSpPr>
          <p:sp>
            <p:nvSpPr>
              <p:cNvPr id="33" name="Rectangle à coins arrondis 32"/>
              <p:cNvSpPr/>
              <p:nvPr/>
            </p:nvSpPr>
            <p:spPr>
              <a:xfrm>
                <a:off x="561523" y="1556793"/>
                <a:ext cx="2498309" cy="113027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610524" y="1788694"/>
                <a:ext cx="2409549" cy="4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Evaluation des performances des modèles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7" name="Groupe 6"/>
          <p:cNvGrpSpPr/>
          <p:nvPr/>
        </p:nvGrpSpPr>
        <p:grpSpPr>
          <a:xfrm>
            <a:off x="699937" y="1628800"/>
            <a:ext cx="5240215" cy="1555167"/>
            <a:chOff x="699937" y="1628800"/>
            <a:chExt cx="5240215" cy="1555167"/>
          </a:xfrm>
        </p:grpSpPr>
        <p:grpSp>
          <p:nvGrpSpPr>
            <p:cNvPr id="17" name="Groupe 16"/>
            <p:cNvGrpSpPr/>
            <p:nvPr/>
          </p:nvGrpSpPr>
          <p:grpSpPr>
            <a:xfrm>
              <a:off x="699937" y="1628800"/>
              <a:ext cx="5240215" cy="590349"/>
              <a:chOff x="561523" y="1556792"/>
              <a:chExt cx="2498309" cy="879952"/>
            </a:xfrm>
          </p:grpSpPr>
          <p:sp>
            <p:nvSpPr>
              <p:cNvPr id="18" name="Rectangle à coins arrondis 17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53631" y="1704252"/>
                <a:ext cx="2327534" cy="52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Constitution des jeux de données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28" name="Flèche vers le bas 27"/>
            <p:cNvSpPr/>
            <p:nvPr/>
          </p:nvSpPr>
          <p:spPr>
            <a:xfrm>
              <a:off x="3227610" y="2319871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699937" y="2629563"/>
              <a:ext cx="5240215" cy="554404"/>
              <a:chOff x="561523" y="1556792"/>
              <a:chExt cx="2498309" cy="879952"/>
            </a:xfrm>
          </p:grpSpPr>
          <p:sp>
            <p:nvSpPr>
              <p:cNvPr id="35" name="Rectangle à coins arrondis 34"/>
              <p:cNvSpPr/>
              <p:nvPr/>
            </p:nvSpPr>
            <p:spPr>
              <a:xfrm>
                <a:off x="561523" y="1556792"/>
                <a:ext cx="2498309" cy="8799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644001" y="1680411"/>
                <a:ext cx="2327534" cy="52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Nettoyage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sp>
        <p:nvSpPr>
          <p:cNvPr id="37" name="Flèche vers le bas 36"/>
          <p:cNvSpPr/>
          <p:nvPr/>
        </p:nvSpPr>
        <p:spPr>
          <a:xfrm>
            <a:off x="3227610" y="3298220"/>
            <a:ext cx="236118" cy="24578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728131" y="3629426"/>
            <a:ext cx="5212021" cy="922693"/>
            <a:chOff x="728131" y="3629426"/>
            <a:chExt cx="5212021" cy="922693"/>
          </a:xfrm>
        </p:grpSpPr>
        <p:grpSp>
          <p:nvGrpSpPr>
            <p:cNvPr id="20" name="Groupe 19"/>
            <p:cNvGrpSpPr/>
            <p:nvPr/>
          </p:nvGrpSpPr>
          <p:grpSpPr>
            <a:xfrm>
              <a:off x="728131" y="3629426"/>
              <a:ext cx="5212021" cy="562653"/>
              <a:chOff x="561523" y="1556792"/>
              <a:chExt cx="2498309" cy="1080120"/>
            </a:xfrm>
          </p:grpSpPr>
          <p:sp>
            <p:nvSpPr>
              <p:cNvPr id="23" name="Rectangle à coins arrondis 22"/>
              <p:cNvSpPr/>
              <p:nvPr/>
            </p:nvSpPr>
            <p:spPr>
              <a:xfrm>
                <a:off x="561523" y="1556792"/>
                <a:ext cx="2498309" cy="10801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/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952073" y="1711271"/>
                <a:ext cx="1717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Analyse</a:t>
                </a:r>
                <a:endParaRPr lang="fr-FR" sz="200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38" name="Flèche vers le bas 37"/>
            <p:cNvSpPr/>
            <p:nvPr/>
          </p:nvSpPr>
          <p:spPr>
            <a:xfrm>
              <a:off x="3201985" y="4306332"/>
              <a:ext cx="236118" cy="24578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881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7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3720783" y="3160318"/>
            <a:ext cx="4496544" cy="21319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Problématique</a:t>
            </a:r>
          </a:p>
          <a:p>
            <a:pPr marL="0" indent="0" algn="r">
              <a:buNone/>
            </a:pPr>
            <a:r>
              <a:rPr lang="fr-FR" sz="2800" smtClean="0">
                <a:latin typeface="+mj-lt"/>
                <a:ea typeface="Yu Gothic UI Light" panose="020B0300000000000000" pitchFamily="34" charset="-128"/>
                <a:cs typeface="Segoe UI" panose="020B0502040204020203" pitchFamily="34" charset="0"/>
              </a:rPr>
              <a:t>Données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Modélisation</a:t>
            </a:r>
          </a:p>
          <a:p>
            <a:pPr marL="0" indent="0" algn="r">
              <a:buNone/>
            </a:pPr>
            <a:r>
              <a:rPr lang="fr-FR" sz="2800" smtClean="0">
                <a:latin typeface="Yu Gothic UI Light" panose="020B0300000000000000" pitchFamily="34" charset="-128"/>
                <a:ea typeface="Yu Gothic UI Light" panose="020B0300000000000000" pitchFamily="34" charset="-128"/>
                <a:cs typeface="Segoe UI" panose="020B0502040204020203" pitchFamily="34" charset="0"/>
              </a:rPr>
              <a:t>Conclusions</a:t>
            </a:r>
          </a:p>
          <a:p>
            <a:pPr algn="r"/>
            <a:endParaRPr lang="fr-FR" sz="28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8288350" y="3135701"/>
            <a:ext cx="244090" cy="2085523"/>
            <a:chOff x="8648390" y="4292733"/>
            <a:chExt cx="144016" cy="864096"/>
          </a:xfrm>
        </p:grpSpPr>
        <p:sp>
          <p:nvSpPr>
            <p:cNvPr id="13" name="Rectangle 12"/>
            <p:cNvSpPr/>
            <p:nvPr/>
          </p:nvSpPr>
          <p:spPr>
            <a:xfrm>
              <a:off x="8648390" y="4292733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48390" y="4508757"/>
              <a:ext cx="144016" cy="216024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48390" y="4724781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8390" y="4940805"/>
              <a:ext cx="144016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384" y="274638"/>
            <a:ext cx="7859216" cy="1066130"/>
          </a:xfrm>
        </p:spPr>
        <p:txBody>
          <a:bodyPr>
            <a:normAutofit/>
          </a:bodyPr>
          <a:lstStyle/>
          <a:p>
            <a:pPr algn="r"/>
            <a:r>
              <a:rPr lang="fr-FR" sz="4000" b="1" smtClean="0"/>
              <a:t>Les jeux de données</a:t>
            </a:r>
            <a:endParaRPr lang="fr-FR" sz="32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508105" y="1845979"/>
            <a:ext cx="3240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>
                <a:latin typeface="+mj-lt"/>
              </a:rPr>
              <a:t>Assez peu d’observations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3376 (2015) et 3340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Beaucoup de bâtiments identiques pour les 2 années</a:t>
            </a:r>
          </a:p>
          <a:p>
            <a:pPr marL="285750" indent="-285750">
              <a:buFontTx/>
              <a:buChar char="-"/>
            </a:pPr>
            <a:endParaRPr lang="fr-FR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fr-FR" b="1" smtClean="0">
                <a:latin typeface="+mj-lt"/>
              </a:rPr>
              <a:t>Données de 2015 et 2016</a:t>
            </a:r>
            <a:endParaRPr lang="fr-FR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Données parfois complémentaires pour les bâtiments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variables diffèrent</a:t>
            </a:r>
          </a:p>
          <a:p>
            <a:endParaRPr lang="fr-FR" b="1" smtClean="0">
              <a:latin typeface="+mj-lt"/>
            </a:endParaRPr>
          </a:p>
          <a:p>
            <a:r>
              <a:rPr lang="fr-FR" smtClean="0">
                <a:latin typeface="+mj-lt"/>
              </a:rPr>
              <a:t>Peu de </a:t>
            </a:r>
            <a:r>
              <a:rPr lang="fr-FR">
                <a:latin typeface="+mj-lt"/>
              </a:rPr>
              <a:t>valeurs manquantes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16,9% (2015) et 12,8% (2016)</a:t>
            </a:r>
          </a:p>
          <a:p>
            <a:pPr marL="285750" indent="-285750">
              <a:buFontTx/>
              <a:buChar char="-"/>
            </a:pPr>
            <a:r>
              <a:rPr lang="fr-FR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12 colonnes concernées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8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utoShape 2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6" descr="data:image/png;base64,iVBORw0KGgoAAAANSUhEUgAABKQAAALsCAYAAADd+G/rAAAABHNCSVQICAgIfAhkiAAAAAlwSFlzAAAPYQAAD2EBqD+naQAAADh0RVh0U29mdHdhcmUAbWF0cGxvdGxpYiB2ZXJzaW9uMy4yLjIsIGh0dHA6Ly9tYXRwbG90bGliLm9yZy+WH4yJAAAgAElEQVR4nOzdd1gUV/s38O/Sm/QiIoIiHWygSFMURZCgoBHsil1j1zzGFhMTjS0ae40losYSjTVq1BA7dkVFY+8VVIrU5X7/4N357Sy7CEix3J/r2gt2ypkzM2dmZ+4554yEiAiMMcYYY4wxxhhjjFUQtcrOAGOMMcYYY4wxxhj7vHBAijHGGGOMMcYYY4xVKA5IMcYYY4wxxhhjjLEKxQEpxhhjjDHGGGOMMVahOCDFGGOMMcYYY4wxxioUB6QYY4wxxhhjjDHGWIXigBRjjDHGGGOMMcYYq1AckGKMMcYYY4wxxhhjFYoDUowxxhhjjDHGGGOsQnFAijH22YiPj4dEIhE+d+/erewslatTp04hLCwMZmZmUFNTE9b79evXFZqP7777Tli2vb19hS3X3t5eWO53331XYcstK5W13crSp7AOn7rS7KO7d++KzqXx8fHlmseKsHr1atE6fYpKs6979uwpzBMUFFSu+WOMMfb54YAUY5+hixcvYtCgQfD09ISxsTG0tLRgZWWF5s2bY9asWXjz5k1lZ5G9p6dPnyIsLAx79+5FSkoKiKiys8Qq2edww80Y+7zduHEDc+bMQWRkJNzc3GBqagotLS1YW1sjIiICO3bsUDmvVCrF0qVLERAQABMTE+jq6sLR0RHDhg3DkydPlM6zfPly9OrVC56entDQ0ChWwE/xXKzs06JFixKtd0pKClatWoUePXqgXr16qFq1KjQ1NWFqaoqAgADMnz8fOTk5Kuf/+++/0aZNG1haWkJLSws2Njbo2LEjzpw5o3L6YcOGwc/PD3p6eiV+2Ldt2zZERkaiWrVq0NLSgpmZGTw9PTFgwAD8999/JVp3xtjHTaOyM8AYqzh5eXkYNWoU5s2bV2jc8+fP8fz5c/zzzz+YPn061q1bh5CQkErIZflxcHDAzJkzhe+mpqaVmJvytW/fPqSkpAAAJBIJvvrqK9jZ2QEAdHV1KzQvISEhMDAwAAAYGRlV2HLHjx8vBFf9/PwqbLns/1TWvmeMlY2OHTvCw8MDAGBra1vJuXm3n3/+GUuXLi00/OnTp9i1axd27dqFQYMGYeHChaLxWVlZaNu2Lfbv3y8afvPmTcybNw9xcXHYt28fvL29ReO//vrrD+Ih3v79+9GrV69Cw1+9eoVjx47h2LFjiIuLw8GDB4Vzssy3336LH374QTTs8ePH2LhxIzZv3oylS5eiT58+ovELFy7E9u3bS5zPjIwMdOrUCTt37hQNT0lJQUpKCi5fvoyAgAA4OTmVOG3G2MeJA1KMfUaGDBmCJUuWCN+rVauG6OhomJubIzExEVu2bIFUKsXLly8RERGBQ4cOwd/fvxJzXJhUKkV2djb09PRKPK+trS1Gjx5dDrn68Ny7d0/438bGBvPnz6+0vPj5+VVKQKhv374VvkwmVln7/kP1PucvxkorNTUVhoaGpZo3NDQUoaGhZZyj8lezZk2EhoaiWrVquHr1KjZt2gSpVAoAWLRoEaKiokS1kMaPHy8Eo9TV1dGrVy9YW1tj9erVuH//PlJSUtChQwdcvnwZ+vr6wnzq6upwdXWFt7c3EhMTceHChRLls2XLlkof/skeIJWUiYkJwsLC4OrqimfPnmHt2rVCwOzUqVOYNm0afvzxR2H6nTt3ioJRoaGhCAgIwO7du3HixAnk5+dj4MCB8Pb2Rr169YTpJBIJqlevDm9vb0il0kIBJlV69eolTKuhoYHw8HC4u7tDV1cXz549w8WLF/n8yNjnhhhjn4Vjx44RAOHToEEDevPmjWiagwcPkpqamjCNu7s7SaVSkkqlVKNGDWH4pEmTCqX/v//9Txjv6OgoGvf06VMaO3Ys1a1blwwMDEhbW5scHBxo0KBBdO/evUJp9ejRQ0iradOmdO/ePeratStZWlqSRCKhmTNnitbln3/+KZRGo0aNhPF9+vQhIqJ//vlHNN+dO3dE80ilUvrtt9+oZcuWZGFhQZqammRubk6tW7em3bt3i6ZNSUkRbat///1XGLd06VJheFRUlDA8Ly+PDAwMhHG///670n2lzJYtW6h169ZkZWVFmpqaZGxsTL6+vjRr1izKyMgQplNcR8VP06ZN37mspk2bCtP36NGDEhISKDg4mPT19cnS0pIGDRpEaWlpRES0ceNGatCgAeno6FC1atVo5MiRlJWVJUpv0qRJQnp2dnaicXfv3qV+/fpR7dq1SUdHh7S1talatWrk5+dHI0aMoKtXr4qmX7VqFTVt2pTMzMxIQ0ODjI2NycnJiaKjo2nhwoWiae3s7JSWWcVtdOvWLVq4cCF5enqStrY2WVhYUO/evSklJaXQtsnIyKBvvvmGbG1tSVtbm9zc3Gjx4sV0+/btd5ZJVS5dukTh4eFUpUoVqlKlCrVq1YrOnj1b5HbbunUrde3alTw9PcnS0pI0NTVJX1+fXF1d6auvvhKV7Tt37hRZJuS3T3JyMn399dfUvHlzsrOzIwMDA9LU1CRLS0tq0aIF/fbbb5Sfn1/sdStqHRT3z5kzZyg8PJyMjIxIV1eXAgIC6MiRI8VeluJ+vXbtGn377bdUo0YN0tXVpYYNG9Jff/1FRETPnz+nXr16kbm5Oeno6JC/vz8dPnxYabplff7atm2bMO22bduoYcOGpKOjQ5aWltSnTx96/vx5oWNQ0a1bt2jIkCHk4uJCenp6pKOjQ66urjRmzBh68eKF0vUoTTlTRbFM/fPPP/T777+Tl5cX6erqkoWFBcXGxtLTp0+Vzn/hwgWKjY2lWrVqkY6ODunr61O9evVoypQplJ6eXmj69ykrL1++pMmTJ5OPjw8ZGxuTlpYWVatWjUJCQkTn4FWrVonWKScnh6ZPn07Ozs6kpaVFNjY2NGrUqHee3x4/fkzdu3cnMzMzqlKlCn3xxRd0/fp1IiI6e/YstWrVigwMDMjY2Ji+/PJLun//vii93NxcmjBhAoWFhVGtWrXIyMiINDQ0yNTUlAICAmjevHmUk5Pzzv2xYsUKql+/Puno6FDdunWV5lV+me3btxfG6ejoCMeKYnmWJ7/MVatW0f79+ykoKIj09fXJwMCAQkND6fLly0r3y/Lly8nDw4O0tbWpevXqNGrUKEpPT1d53i6u+fPn086dOwudp1auXCnK78iRI4VxycnJpK2tLYwbN26cMO7atWskkUiEcYsWLRKl+/btW+F/+W1V1LEkX9ZKs47K/P333zR//nxRfoiIkpKSROvWoEED0fiGDRsK4/z9/YXh2dnZVLNmTWFcdHS0aD755SgeO4rXVjLy52gDAwM6ffr0e641Y+xTwAEpxj4T8hdKAOjAgQNKp+vUqZNouvj4eCIimjhxojDMyclJNE9+fr4oYDV16lRh3PHjx8nc3FzljbCRkVGhG0H5vDo6OlLVqlVF82zbto0CAwOF7/369RPNf/PmTdH0x48fJ6KiA1Jv376lFi1aFHnTLn8BS0RUv359YdyUKVOE4V27dhWGW1hYCMNPnz4tSu/Zs2fv2m2Ul5dH0dHRRebL1dWVHj9+rHQdFT8lDUi5u7uLLmZln6CgIJo1a5bSZXTr1k2UnqqboGfPnpGFhUWR+V28eLHSdJR9rKysRMstbkAqICBAaXpNmjQRpZeTkyMqd/KfiIgI0ffiBqROnz4tClLKPjo6OhQcHKzy5kb+5lHZx9DQkC5dukREJQtIJSYmvnPa2NjYYq2b4j4rKiDVqFEj0tTULLQsbW3tQkFJVRT3q5eXV6H01NTU6PfffxfdaBW1rPI6fxERLV68WGmatWrVInd3d+G7YkDqzz//JD09PZV5srGxKbQepS1nqiiWqfDwcJXr8vz5c9G8ixYtIg0NDZX5d3NzoydPnojmKW1ZOXXqVKHtL/9p27atMK3iTXWrVq2UzlPU+c3U1JTs7e0LzWNhYUHbtm1Tei51dHSkzMxMIb20tLR3HoMtWrSgvLw8lftD8TxVVEAqLy+POnbsKAzX19engwcPCmkXNyDl7+8vCtzIPmZmZoXKwDfffKN0vRo1akRWVlbC97IK1ijbroMHDxbGbdiwQTTu7Nmzonk9PT2FcaGhoSqXUZqAlJWVFRkZGZGmpiZVr16dYmJi6MSJE++9vvLkz4UeHh7C8CdPnojW++effxbNN2TIEFG5kEql71wfQHVAqnv37qLt2KNHD6pVqxZpa2uTra0t9e/fnx4+fFhm680Y+zhwkz3GPhNHjhwR/jcxMUFwcLDS6WJiYrBhwwbRfE2bNkXPnj3x448/gojw33//4ezZs/Dy8gIAHDt2DPfv3wdQUH29e/fuAAqaCURGRuLly5cACqqgx8TEQFdXF1u2bMGVK1fw5s0btG/fHjdu3FDax8yNGzcAAO3atUPdunVx7949GBkZITY2VlinLVu2YMGCBdDU1AQAUf5dXFzg6+v7zu0zYsQIHDhwAACgpaWFjh07wtHREYmJidi8eTOICLNnz4aXlxc6d+4MAGjWrBnOnz9faPvK///ixQskJSXB1dVVNNzd3R2WlpbvzNfUqVOxadMm4Xvjxo0REhKCpKQkbN68GQCQlJSELl264NChQ0I/Wfv378fff/8NoGB/jxs3DkDJ+wC5cuUK7Ozs0KVLF5w6dUrYRvHx8YiPj0ft2rURExODffv2CZ2frlu3DtOmTUO1atWKTPuPP/7AixcvhDzGxsbCzMwMjx8/xrVr10TbCwAWL14s/N+iRQsEBQUhIyMDDx48wNGjR5GZmVmidZM5evQogoOD4efnhz///BOJiYkAgMOHD+PkyZNo3LgxAGDu3LmiPNWpUwdt27bFxYsXi+woVxUiQq9evZCeng6goAlE586dYW9vjz/++AMHDx5UOa+xsTFCQkLg6uoKExMTaGlp4dmzZ9i2bRvu37+P1NRUjBkzBnv27IGpqSlmzpyJM2fOYOPGjUIa8v2pyZrVqampwdXVFY0aNULVqlVhbGyMrKwsnD9/Hjt37gQRYdWqVRgwYAAaNWpU4nVW5dSpU6hevTq6dOmCBw8eYP369QCA7OxszJ07V9TUuLjOnj2LmJgY1KpVCwsWLEBaWhry8/PRsWNHAEC3bt1gbm6O+fPnIy8vr9CyyvP89fDhQ4wYMUKYTl9fH3369IGamhp+/fVXpKamKl2nO3fuoFOnTkJZd3d3R1RUFPLz87Fu3Trcu3cPjx49Qvv27ZGYmAh1dfX3KmfFtXv3bjRr1gyBgYE4duyYkObt27cxZswYrFy5EgBw/PhxDB48GPn5+QAKzmehoaFIS0vDmjVr8PLlS1y9ehXdu3cv1JePTHHLSlpaGtq0aYOnT58K8zZv3hz+/v5ITU3F0aNHi1ynffv2ISoqCm5ubli3bp3QUXNR57eUlBRkZmZi2LBhyMjIwIoVKwAU/A5ERUXBwMAAgwcPxr1797BlyxYABWXkzz//FMqlRCJBrVq10LhxY9jY2MDExAS5ubm4du0aNm/ejLy8PBw4cAB//PEHoqOjleb9yJEjsLOzQ/v27aGnp4fnz58rnS4/Px+9evXC77//DgAwNDTEnj17StVU/9ixY3BxcUG7du1w4cIF7NmzBwCQnJyMX3/9Fd988w0A4PTp05g+fbown6WlJXr06IG0tDSsXLmyyI6338e1a9dE3+XPX5cuXRKNq1WrVqHvst8FxWnf17Nnz4T/Hz58KPTb9Msvv2DIkCHvnX52draok/GSrrdMRkYGbt26BUdHx1Ln5fjx48L/e/fuFY178OABli5diq1bt+LIkSNwdnYu9XIYYx+ZSg2HMcYqjK6urvBkql69eiqnO3/+vOhJ16BBg4RxQUFBwvBRo0YJwwcNGiQMDwsLE4bPnTtXGG5iYkLJycnCuPT0dFHtmLlz5wrjFGtz/fLLL4XymZ6eLnriv3PnTmGcm5ubMHz69OnCcFU1pJKTk0VP7FeuXClalvz61a9fXxi+a9cuYbihoSFJpVJ68OCB6MkwAFq6dCkREUVGRgrjhgwZonIfyEilUjI1NRXm8fX1FT0Vl28mCYDOnz8vjCtNMxwZ+RpSmpqawnbKyMgQbSctLS169OgRERU0a5DPy44dO96Zl9mzZwvD+/fvXygf6enpoiY/hoaGwvSKNSiICpoxyStuDamoqCiheUdycjKpq6sL4+bNmyfM5+zsLAy3t7dX2VQDKF4NqRMnTojmmTBhgjDuzZs3opo5yvZhTk4OHT58mH799VeaM2cOzZw5k2JjY4V5tLW1RU17FJ9iF+XevXu0ZcsWWrBgAc2aNYtmzpxJNjY2wryTJ09+5/oRFb+GlL6+vlCWiMTHimITE1UU96usqS4R0dixY0XjvvrqK2GcfO0Q+WWV5/nrp59+Ek0jax6lbD3ka0iNGDFCGO7k5CSqWfP48WNR2d2+fTsRvX85U0axRk5ISIhwDOXn51NISIjoPCFrVhwVFSUMDwoKEtW4OHXqlCjNixcvCuNKU1bmzZsnSk++FquM/DlD8fgYPny4MO7ChQvFOr8BoLi4OGGcr6+vaNzmzZuFbVStWjVhuGLtW6KCGqTbt2+nRYsWCcegh4eHME+vXr1U7o+aNWvSq1evCqUpn9caNWpQ3759RWU8ISGh0DzFrSFla2tLqampwjj5GsTt2rUThvfv318YrqamJmrSp7gPyqqGVFpamqhpmouLi6jppXyeABSqCSRf61lbW1vlckpSQ0pbW5tat25NI0eOpO+++65QLVs1NTWhluv7GDhwoJCmrq4uJSUlCeMUa4bJ14wjIlqxYoVovKqaW8WtIaWvry+azsbGhsaNG0exsbGiLhD8/Pzee70ZYx8PriHFGCu22NhYxMfHAwA2btyImTNnQiqVCjV1ZNPIHDt2TPj/1atXMDMzU5n28ePHMXTo0ELDTUxM8NVXXxUarq+vjw4dOmDVqlUACmpFffHFF7h06RKuXr0KoKC2Vrdu3d65XgkJCcjLyxO+9+rVS+nbagDgwoULePv2LfT09BAYGAh1dXVIpVKkpqbi0qVLSEpKAlBQE6lVq1ZYsWIFjhw5gn79+omeyDdr1uyd+bp+/brwpjwA6Nq1K9TV1YXvPXr0wIwZM4TvJ06cEHU6Whb8/f2F11fr6enBwsJCeP21v7+/UEvAwcFBNN+rV6+KlbZEIgERYenSpTh9+jTc3Nzg7OwMb29vNGvWDFZWVsL0gYGB2L17NwDAw8MDPj4+cHR0hLu7O5o1a4batWuXah0HDhwIiUQCoODNi+bm5sJTa9l6pKen4/r168I8HTp0EL2tMDY2FmvWrCnRchVfp92lSxfhf0NDQ0RERAjlW9G6deswfPhwofaOMtnZ2Xj58iWsra2Lnafk5GT06NFD2M6qPHz4sNhpFkfbtm1FNU7kn44Xpywp07VrV+F/xVewy9cskS+78ssqz/OX/L63sLAQdRodFBQEe3t7pa9Ol8/Tf//9V+QbM48fP442bdq8Vzkrrq5duwrHkEQiQZcuXYQaTjk5OUhMTISPj48o//Hx8aLzmbL816lTp9Dw4pYV+fNtlSpVMGbMmEJpKdYIkTdo0CCly1BcjjwNDQ3ExMQI3+3t7XHixAkAgKamJqKiogAUbKOaNWvi8ePHhdLLzMzEoEGD8Ntvvwk1yZQp6hj86quvYGxsrHI8ANy/fx/Lly8HAJibm2P//v2oX79+kfMUpVu3bqhSpYrw3cnJSahBLL9+8uXRy8sL7u7uwveuXbuib9++ot/j9/X06VO0adMGp0+fBlDwMpedO3dCW1tb5TxEVOT399WqVSs8e/asUK3K5cuXo1+/fgAKaq+tWbMGs2bNEsYpe5tfv379lHZYn5ubiwEDBgi1EzU1NbFhwwa4uLiozFd5r7di7be//voLnp6eAArOlbNnzwZQcOzfuXMHNWvWLNPlM8Y+TGqVnQHGWMWQvymVNa9TRv7tbIrzffnll8IF58OHD3H48GEcOHBAaHZlZmaGtm3bCtPLB1PeRZaGIgcHB2hoKI+dyweNtm/fjrdv3wrNNwAgLCysWDfjJcknESE5ORlAwc2c/Cugjxw5IjTpCggIQEBAAICCpl9JSUlC8EBNTQ1BQUElzpd8cEbZ99LeuBdFsVmKlpaW0nGK+6ioGymZRo0aYfbs2cIrqM+dO4e4uDhMnDgRYWFhqF69uhAABQqa7MmazyUnJ2PPnj2YO3cu+vXrB0dHR8TExBRruYoUgxXyNyqy9F6/fi2apmrVqkV+Lw7FNBWbcCruX5lz586he/fuRQajZLKzs0uUp969e78zGFWadN+lOPugpOTLp3y5VRwnX3bll1We5y/5fa+s7KgqT6XJU2nLWUm8K01ZHspimxa3rMgvy9bWtsjg17uWoxi8UFUmLS0tRftbvtxZWlqK8qCq3I0dOxarV69+Z7kv6hgsKuigTJUqVd67HBR3vxRV9jU0NGBubv5e+ZAnC4TKglEODg44fPhwoYcXisHmtLQ0ld/LIn/W1tZKm/j27t1b9IY52QMuAJgyZQq+/vrrQh9lx9Tr168RGhoqBKP09PSwbds20fUZULL1Bt5/3eWDpKampkIwCkCha6Jbt26917IYYx8PriHF2GciMDAQt2/fBlBwoX7o0CE0b9680HTy/RXJ5pPR09NDTEyM0C/Ghg0bRP32dO7cWXQBbmpqKvxvbW2NkSNHqsyfqr6N5F+vrCggIACOjo64ceMGMjIysH37dqEvDEBcW6so8vkECvqTKqr/I/kLyWbNmiEhIQFAQUBKdgEZGBgobLv79+8jLi5OmKdu3bowMTEpcb7k+5pQ9r04aZaUrF8uZVQFCkti+PDh6NevH06ePIkrV67gxo0b2Lt3L27cuIGXL1+iR48eQpDU1tYWJ06cwM2bN3Hq1CncuHEDiYmJ2L59O/Ly8rBp0yaEhoYWe7/LKK6jrKaHPMWbB8U+WeT7qSkuxRoMz58/F+1zxf0rs3nzZuEGTyKRYP369YiIiIC+vj727NmD8PDwEucFKOgjZNeuXcL34OBgLFu2DHZ2dlBXV0ejRo2EG7uyVpx98L5pyitO2S3P85f8vlfWv4+q8iSfJ3d3d/Ts2VNlnjw8PAotS7a84pSzklBcB8U0ZXkwNTUVpg0ICCh0gyxP1q+ZouKWFfl1fPDgAaRSaYmCUvLLKW55LIvzpXw/b56entiwYQOcnZ2hoaGB6OhoUY1kVYr63ZQxNjaGtrY2nj17hjt37qBFixY4fPhwqYMOxd0vRZX9vLy8YgXai2Pv3r2Ijo4WgiqNGzfGjh07YGFhUWhaxZp4t2/fRoMGDYTv8sER+SBKeSvNefD27dsIDw8X+syysrLCzp070bBhw0LTKltvefLrra+vX2SNwuLw8PDAP//8o3ScYm0sHR2d91oWY+zjwQEpxj4T/fr1EzUpGjNmDA4dOiSqYh8fHy+6GHZzcxMFpICCWkmygNSWLVuQm5srGifPz89PCHC9ePECISEhhS6AiAgHDx4s1OSruGJjY4UOu8ePHy8EL8zNzREREVGsNHx8fISmd0DBhfXo0aMLTXf37l1cv35dVD2+efPmmDZtGgDg4MGDQi2lwMBA1KpVC9WqVcPjx4+xcOFC0TzF4ezsDFNTU+EJaFxcHPr37y/cVCk2EVN1A/ehevz4MdTV1WFlZYXmzZsL2+X8+fPCzcD9+/eRnJwMMzMzXLx4EZ6enqhdu7boCXfbtm2FTsXPnTtX4oBUcVSpUgXOzs5Cs72tW7di8uTJQgC2NE2e5GvXAQXN8H744QcABR1q79y5U+l8shp6QEGgLDo6GmpqBRWeFQPK8hRvGGVNT2XevHkjHAMAEB4eLtyAXL9+vcw78/3Qlef5y9vbG3/88QeAguDNP//8IzTjjY+PV9pcT5anU6dOAQCePHmCTp06wcbGRjRNXl4edu7cCR8fH2FZ8opbzkoiLi5OaLZHRFi3bp0wTktLS7iJl704ACgIuilrbpSZmYnNmze/9/ksICBA2H9paWmYOXOm0LG2zL1792BnZ/deyylr8sd3s2bNhCZtL168ENUYfV9GRkbYtm0bgoKCkJqaiqSkJLRq1QqHDh1SWnunrHh7e+Ps2bMACprv3bx5Uzifx8XFlUlzvUWLFmHo0KHC+ax9+/ZYu3atyiauISEh0NHRQVZWFoCCF27IfoOuXr0qdAMAoMgganENGzYMw4cPL9Qk7ddff8Xbt2+F7/LBL1XnBHnHjh0TvYjBzc0Ne/bsUVnGrays0KhRI+GcsnXrViHwnp2dLTo3fPHFF8LvTGmFh4cLAamUlBRcvnxZCJwfPnxYmE5TU1Npc13G2KeJA1KMfSb8/PzQv39/LF26FEDBhaCrqyuio6Nhbm6OxMREbNmyRbiA09LSwrJlywpdgPj6+sLFxQXXrl0TXTjXq1evUP9FsjfzvXz5Enl5efD390eHDh1Qu3ZtZGdn4/r164iPjxduyErTX0D37t0xceJESKVS3LlzRxjetWvXIp9WyzM1NUWvXr2E/jRmzJiBM2fOwM/PDzo6Onj06BFOnjyJ8+fPo0ePHmjVqpUwr7+/P7S0tJCTkyMEjkxNTYWbiMDAQGzcuFHU90Nx+o8CCpr2jRgxAhMnTgRQ0EdUQEAAQkJCcO3aNVHwoVmzZqhbt26x0v1QHD58GF26dEFAQABcXV1RrVo1SKVSbN26VZhGS0tLCJrExMTgzZs3aNasGWxsbGBqaopbt24Jb3MCCtcGKUt9+/YVApU3btyAr68vvvjiC1y8eBHbt28vcXo+Pj5wd3fHlStXABQ0ybh79y7s7e2xZcsWlTUF5Puzef36NcLDw+Hn54ejR4+qfDMZgEKBi86dO8PPzw9qamro1q0bLC0tYWxsLDSp+fHHH/H8+XPk5eVh5cqVZd5M70NXnuevbt264fvvvxdugCMjI9G7d28ABTelqgwZMgRLlixBVlYWUlJSUK9ePXTo0AG2trZIT0/H1TxmykYAACAASURBVKtXER8fj9evX+POnTswMTEpdTkrif379yM4OBhNmjTB0aNHRW/u69y5s3AMjxo1Ctu3bwcR4ebNm/Dw8EC7du1gZWWFN2/eIDExEf/++y8yMjKEt7WWVs+ePTFlyhShttbYsWNx8OBB+Pr64u3btzh58iTMzc2FANmHwtnZGZcvXwZQ0G+Qmpoa9PT0sHbtWpXNGEurfv362LZtG8LCwpCTk4Nz584hPDwc+/fvFwWry1Lv3r2xbNkyEBGkUimaNGmC7t27IzU1tciyX1w///yz6IGSjY0NfHx8RA+FgIJajbL+vmR9vf38888AgOnTpwv9761cuVKovWNnZ1eoX8qpU6cKv/3y/WO9evVKlI/x48cLtZjXrFmDBQsWoEmTJvD19YWOjg7OnDkjCgBpaWkJ54TiOH78OIKDg4XztJaWFqKiopTWqJPP18SJE4WHd8eOHUNYWBgCAgKwa9cuoXsHDQ2NQsHcjRs3CjVmZecW+W0iCzR37NhRCIr37t0bM2fOFI7JsLAw9OjRA0+fPhU91OnZs6fSfrEYY5+oSulKnTFWKXJzc2nw4MGit5wo+5iZmdG+fftUpjN9+vRC88i/jUzesWPHRG9xUvWRfytZUW/1USYsLKxQesreTqPqLXtEBW+Qa9GixTvzKf/GK5nAwEDRNBEREcK4BQsWiMZpaGiI3kT0Lnl5edShQ4ci8+Tq6ip66xRR2b1lT3F95d92pThOPk+rVq16Z14U3/Cj7CP/9in5t9wp+5iamtLdu3eV5rWot+wpvhFI1Xw5OTmF9rXso1gG//3332Jt64SEhEJvHgIK3m7o5+endLslJyeL3tClWD5VrVtWVhZZW1srne/06dNERDRt2jSl4z08PMjLy6vI40CZ4r5lT/FtWqUpv0Xt16LeAlXUssrz/LV48WKladnZ2ZGrq6vwPTY2VjTftm3blJYZxY/8OpamnBVF8a1u8m9glf/Y29vTs2fPRPMuXLhQ9LZOVR95pS0rp06dIisrK5XLaNu2rTDtu95CKT+uOOc3oqLfuqbqPKvqvGhtbU0tW7ZUWrYU94eqt3yqyuvGjRtFbzkLCQmh7OzsQutQ1Fv25LfJu+b75ptvlK5jgwYNRPvr+++/V7oeRVE8B6r6KOYpMzNTtH0VPyYmJsJ5Up582Szu8WhkZFTktDo6OrRx48YSrbdi+S3usUVENHHiRJXTqqmp0fLly0u9nRXLxeHDh6lKlSoqp/f19aW0tLQSrTtj7OPGnZoz9hnR0NDA/Pnzcf78eQwcOBBubm6oUqUKNDQ0YGFhgaCgIMyYMQO3bt1CSEiIynS6desm6otDS0sLnTt3Vjqtn58frly5gokTJ8LLywuGhoZQV1eHsbExvLy8MHjwYPz9999o0qRJqddLsYmWl5dXift50NPTw759+7B+/Xq0bt0aVlZW0NDQgK6uLhwcHPDll19i2bJlwltg5CnWeJJ1Zg6gUJNHLy8vUTPJd1FXV8emTZuwefNmtG7dWug018jICD4+Ppg5cyZOnz5dZJ9XH6qAgABMmTIF4eHhcHBwEJXF4OBgrF69WnhiDQA//fQTBgwYAC8vL1StWhWamprQ09ODi4sLBg0ahLNnz5Zr8xtNTU3s3bsXY8aMQfXq1aGlpQVnZ2fMmTMHEyZMEE1b3JpajRo1Ep5KGxgYwMDAAMHBwYiPj0fLli2VzmNqaoqjR4+iXbt2MDQ0hK6uLho2bIitW7cW2aeQtrY29uzZg5CQEJVPn8eMGYOFCxfCyckJmpqaqFq1Kvr27Yt///1X6Hz+c1Ke568BAwZg69at8Pb2hra2NszNzdGtWzecOHFC1Am0YlmKjIzE5cuXMXLkSHh6esLAwADq6uowMzODr68vvv76axw7dkzUyXRpyllJTJo0CWvWrEH9+vWho6MDMzMz9OjRA8ePHy/U4fmgQYNw/vx59OvXD05OTtDT04OGhgasrKzQtGlTTJw4ERcvXnzvPAFAw4YNceXKFXz//fdo2LAhDA0NoaGhAUtLSzRv3hwdO3Ysk+WUpY4dO2LTpk2oW7cuNDU1YWZmhpiYGJw8ebLczvPR0dGYO3eu8H3//v3o2LGjqAlvWfrpp5+wbNkyuLu7Q0tLC9bW1hg8eDAOHjyI1NRUYbryrPGqSEdHB3/99RcWL14MX19fGBoaQltbGw4ODhgyZAguX75cqPlraR04cAATJ06En58fbG1toa2tDV1dXbi6uuKrr77CpUuXRG8CLW+TJ0/G/v37ER4eDnNzc2hqasLa2hrR0dFISEhAnz59ymxZgYGBSExMxMCBA1GrVi1oa2vDwMAAjRo1wi+//IL4+PjP8reGsc+ZhKiM3+nJGGOMfaIyMzOV9kMyevRoIXhmYGCA5OTkQm92Y0yeqrJ04cIFeHt7C8GAdevWqQz4M/YxUlX2d+3aJer78dixYx9d34iMMcZKhvuQYowxxoqpWbNmqFWrFgIDA2Fra4tXr15h79692LBhgzBN//79ORjF3mnZsmVYu3YtvvzySzg4OEBdXR2XL1/G/PnzhWBU9erVERUVVck5ZaxsjRs3DhcuXEBERARq1qyJvLw8nDlzBosWLRKm8fb2hq+vbyXmkjHGWEXggBRjjDFWTFlZWdiwYYMoACUvPDwcU6ZMqeBcsY8REeHs2bPCG8cUWVlZYfv27SrfDMbYx4qIEB8fr/KtgbVr18bmzZshkUgqNmOMMcYqHAekGGOMsWIaPHgwtmzZgsuXLyM5ORlEBAsLC3h7e6Nr165o3759ZWeRfSSCgoLQs2dPHD9+HM+ePUN6ejoMDQ3h4uKC8PBwDBw4EKamppWdTcbKXGRkJJ49e4aEhAS8ePECWVlZMDY2hoeHB6KiotCnTx/RW/6Cg4Px6NGjItO0sbERvd2RMcbYx4H7kGKMMcYYY4x9kOzt7XHv3r0ip7Gzs8Pdu3crJkOMMcbKDAekGGOMMcYYY4wxxliFUqvsDDDGGGOMMcYYY4yxzws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HGGGOMsQrFASnGGGOMMcYYY4wxVqE4IMUYY4wxxhhjjDHGKhQHpBhjjDHGGGOMMcZYheKAFGOMMcYYY4wxxhirUByQYowxxhhjjDHGGGMVigNSjDHGGGOMMcYYY6xCcUCKMcYYY4wxxhhjjFUoDkgxxhhjjDGmAhFVdhYYY4yxTxIHpBhjjDHGGPv/pFKp6LtEIqmknDDGGGOfNo3KzgBjjFWE/Px8qKlxDJ4xxphqUqkU6urqAIDFixfj2rVrMDExQb169RAZGVnJuWOMMcY+LRLiesiMsU+cfDBq165dCAgIgLGxcSXnijHGCpM/X3EgvWIRkVAb6ssvv0RCQgJsbW0hlUpx8eJFDBgwAOPGjYOlpWUl55Qxxhj7NPBVDmPsk0ZEwg1dZGQkfvrpJzx58qSSc8UY+9gpPs8ri+d758+fx4wZM3D06FEAEAWmWPmTBaPmzJmDM2fOIC4uDv/88w8SEhIwceJEzJs3D0eOHOH9wRhjjJURbrLHGPtkyT/tfvXqFVJTUzF58mQ4OTlVcs4YYx+zvLw8aGhoiGowvW8/Q8nJyYiMjMSDBw9QtWpVtG/fHj179kS9evWEJmSsfCjWRDt79iwaNGgAHx8faGtr49atW5g7dy46duyI1q1bc601xhhjrIzwLypj7JMlu0Hs27cv2rVrh9zcXHh6evLNHWOs1KRSKTQ0NJCeno6ePXuiefPmqF+/PubPn4/r16+XOl0zMzM0adIEAFC/fn1s3LgRrVq1QseOHZGUlIT09PSyWgUmRyqVCgGmBw8eAABevHgBbW1t6OjoICkpCQ0bNkSzZs2wfPly6Orq4rvvvsNff/1VmdlmjLFywTVAWUXjgBRj7JP28uVL5OXl4cqVK3j9+jWMjIwAFH6LEmOMFYe6ujoyMjLg5eWF//77D56enqhTpw4WLVqEgQMH4vjx4yVKT/7i/9tvv4WNjQ2sra1x7do1tGvXDidPnkTdunXRp08f7N27V+W8rHRkDyhatWqFiIgIEBHq1auHv//+G8ePH0eTJk0QHByMX3/9Ffr6+rhx4wbOnTuHa9eu8e8IY+yTo6amhqysLFy9erWys8I+ExyQYox9UhT7cTE3N8fYsWPRtWtXXLlyBZMmTQJQcBPCN3OMsdKYMmUK9PX1sXHjRvzyyy9Ys2YNAgICcPz4cTx69KjY6Zw+fRozZsxATk4OAMDS0hL+/v7466+/kJaWhkWLFiE+Ph7ffvstDh8+jNatWyM2Nhbr168HgEprOiYfiPlYz6Py67Bnzx6kpqZi+vTpICIMHDgQVatWRUBAAJo0aYLNmzfDwMAAL168wLRp03Dr1i20a9eOa9syxj4pRIT8/Hy0aNECv/zyS2Vnh30m1L/77rvvKjsTjDFWFuSbXmRlZUEikUBNTQ1mZmZwcHBAfn4+5s2bBwBo2rQpJBIJ8vPz37vvF8ZY5ZM//svbokWLYGFhgT59+kAikWDTpk2YMGECpkyZgn79+iEzMxOvXr2Cvr6+yjSOHDkCf39/NG3aFE2aNIGamhp0dHRgbW2NefPmwcLCAk2bNoWpqSn8/Pwwe/Zs1K5dG+fOncOff/6JlStXIjAwENbW1krTl+9DD0CZnevOnTuHhQsXIjc3F7Vr1xbS/NjOpbKyMnPmTJw/fx5EhP/9739QV1eHgYEBTE1Ncfv2bVy/fh22trbYsWMHVqxYgd27d2PXrl1wdnau5DVgjLGyJZFIIJFI8OzZM6xevRphYWGf7VtFFX9DWfnhgBRj7JMglUqFp9Xjx4/H7Nmz8dtvv+HIkSMICgqCtbU1PDw8kJubi9mzZ4OIOCjF2EcuKSkJ+/fvR506dYQAQ0VcRK5duxbp6eno3r07tmzZgpiYGEydOhVjxoxBVlYWZsyYgczMTLi6uirNy5EjR9CyZUsMHjwYEydOhJaWlpD3GjVq4ObNm4iLi0Pnzp0hkUjg5eUFExMT7N27Fz179oSdnR2ICAMGDFAahMvLyxPVApV1wv6+Xr16hbCwMOzYsQP79u3D+fPnYWVlBTMzM2hrawvTfSwX8i9fvkSrVq1w6tQpODg4oGvXrgAKglWurq6oX78+Hj16hA0bNuDq1auoVq0aVq1aBU9Pz0rOOWOMlR8tLS3s2bMH1apVQ8OGDSv0gc+HQLa+n9t6VxbewoyxT4IsGBUdHY01a9bAxcUFNWrUwNmzZ+Hp6Yn4+HjUqFEDI0eOxIABAzBjxgx88803ACqv2cvHTtbkJT8/X2hyxJgyRfW1o9jMtrgeP34MX19fdOvWDS1btsTWrVvx6NEjUSCktGnLqGqO5uvri/v372PkyJGIjo7GtGnT8PXXXwMArly5gr179+L169dKgzInT55EcHAwRo4cicmTJ0NXV1dYjmz68PBwZGVlYdmyZfD29oauri7Wr18PCwsL2NvbY8CAAYiLi4O6unqhbSvrdD0tLQ2dOnVCQEAAXFxc8OOPP+L8+fPvtT1MTEwQFhYmbINTp04hLCwMUVFROHHiBF6/fi1ajw+ZVCqFubk57t27B3t7e+zevRt//PGHUGY0NDTQuHFjbNq0CfHx8Thz5gx+/fVXuLu7V3LOWXl73/MG+zx9jOVG1W+zj48PfH19MXv2bNED38+B7IFOeno6unTpgh9//BHZ2dmVna1PGteQYox9MrZs2YLffvsNq1evRv/+/REZGQkHBwcsXLgQtWvXhp+fH0xNTeHs7IyUlBRs2rQJsbGx0NXV/ShuoD4kshoXGRkZ+Pbbb/H8+XPY29tDR0ensrPGPjDyZWXatGlYsWIFrl69ipSUFLi4uEAikZSqRs3z58+xf/9+5OTkICUlBXFxcdi7dy9MTU1hbGwMQ0PD9zquZRelOTk5uHLlCjIyMpCXlwd9fX04OjpizZo12L17N3r06IGZM2dCTU0NSUlJGDBgAHR1dTF79uxCwe779+8jODgYVlZWWLFiBUxMTJCTkwMNDQ2cOnUKkyZNQps2beDh4YGEhASsWLECrq6u2LhxIxwcHKCmpgYiEqWruAw1NTVkZGTA29sbeXl5aNq0KWrXro3t27fjwIEDsLGxgaOjY4m3hWw5np6e2LVrF6ytrbF//368fftW6Avr0qVLkEgk8PDwELb9h/KEWTEfsv+NjIwQFRWF9evX4/Tp03B0dISDg4NoHgMDA2hoaJRJLTP2YXv16hV0dXWF7x9Lbb+P3cdYU33u3Lk4ceIEPDw8oKamBnV19Y+qvMh+SzIzM9GlSxcYGBhAV1cXhoaGAIDatWtj7dq10NHRQaNGjSo5txUjPz8f6urqSEtLg4+PDyQSCZycnNC4cWM+/5cnYoyxT8T06dPJwcGBnj59SkREN2/eJFNTU+rcuTO9ffuWiIjy8/OJiOjOnTvCdKxkpFIpERGlpqZSnTp1yMfHh1avXk3Z2dmVnDP2oZEdb2lpaeTk5ETu7u7UrFkzcnNzIycnJxoyZMh7pT979mySSCR04MABWrVqFQUGBpJEIqGGDRvSlClTKDs7m3Jzc4mIKC8vr8T5Tk1NpcaNG5O1tTUZGxuTi4sLbd68mYiIHj16RC4uLuTk5ERRUVHUsWNHqlOnDnl5eVFOTo7SZWZlZVHXrl3JycmJhg4dSm/evCEiotOnT5Ouri516tRJOFdt27aNrK2tafjw4UJ+imvy5MlUp04dun37tnC8Dh8+nDQ1NWn9+vUlSuvkyZM0fvx4Sk9PJyKit2/fUp8+fcjU1JQuX75MREQPHjygJUuWUM2aNUkikVBkZCQtXry4RMspT/L7YeHChTRq1Cjq1q0b7dy5k+7fv09ERLdv3yZLS0vy9PSk/fv3C9OXdNuziiMr22VlypQpVLNmTZo+fbqoDLDys3PnTsrLyxP2ZVnv0/Jy7do1GjZsGNna2pK/vz916dKFHjx4UNnZeqeMjAzR9+zsbPr333/Jy8uLbG1tycnJiZYsWUL//fcfERG1atWKIiIiKiOrlSY7O5tCQkKoadOmdPfuXeH3Q7bt+Deh7HFAijH20ZP9OEyYMIFcXFyIiOj69etkYmJCMTExlJaWRkREs2bNopEjR1ZaPj8lWVlZ5OvrSy1btqTr168LN+DyPpYLy89ZRewjqVRK3bt3p6ZNm9L169eF4ZGRkSSRSOjIkSPFTuv06dN0+PBh4Xtqaiq5u7tTixYtKDc3lzIzM2nDhg0UHBxMEomEmjRpQhMmTKAnT54Uexmyi8+cnBwKDg6mgIAAWrduHS1ZsoTat29PampqNGXKFCIievz4Mf34448UGRlJ3bt3p59++kkIgMn+KsrMzKR+/fpRzZo1aezYsXT06FEyMDCgfv36iW4WUlNTqWHDhtSoUSOlx1dRunTpQq1btxa+b9iwgdTU1Gj69OlEVHBhXZybp8OHD5NEIqFJkyaJ1ufKlSukpaVFI0aMEIZJpVKysbEhHx8fqlmzJlWpUoXMzMxKtH/LW7t27ahatWpUr149cnBwIENDQ4qOjqaLFy8S0f8FpRo0aEC7du2q5NyWr5IEaD+UtIcOHUrz5s2jM2fOlEv6Z8+epeXLl1NwcDDZ2dlRp06dKDExUeWxzN7P+vXrydHRkerUqUOjR4+mCxcuVHaWSiwjI4PmzZtH/v7+ZGJiQgsWLPhgA1MZGRm0cOFCmjx5MhEV/MY1bdqU1q1bR0REu3fvptGjR5OhoSHVq1ePvvvuO1q2bBlJJBLavn17ZWa9Qt24cYNq1apFmzZtEob99ddf1LlzZ4qOjqaVK1cKD45Y2eCAFGPso6PqJvro0aMkkUho3LhxZGFhQR06dKDU1FQiIrp37x517tyZhg0bRpmZmUWmr+pimp+K/J+EhARycHCg+Ph4YdihQ4do/PjxNGLECDp9+jQR8Tb7kMlusrKzs+nOnTvlWsOtYcOG9M033wjL/OOPP0hDQ4NmzZpFRPTOY5KoIDiirq5OU6ZMEcqVVCql8ePHk56eHu3YsUM4di9fvkyGhoZkaWlJJiYmVK1aNRo1ahTdunWrWPnNzMykpKQkioqKEgXAXr9+Td9++y2pqanRli1bVM4vfw55/fo1Xb16le7cuSOcu2RBqRo1apC6ujrFxsYK60P0f/tm3759JJFIaOPGjcXKt0zXrl2pYcOGRES0ZcsWkkgk9NNPPxFRQTB50qRJ9NtvvxUZODh8+LAQdJK/+JblcfDgwWRgYEBXrlyhtLQ0cnV1pXr16tGTJ0/oxYsXtHbtWurfv/8HczM/a9Ysqlq1Kp08eVKomfbDDz+Qi4sLtWnThm7evElEBb8VGhoa5O/vX6g2wcduzpw5dOjQIcrKyvqo0iYievjwIf3www/k4eFBXl5eFBERQZcuXSqXffTo0SPas2cPVa9enVxdXWnWrFnFOkcpw7+BqqWnp1N+fj5NnTqV2rRpQxoaGvT9999TYmJiZWetSIrn6fz8fHr58iUNHjyYNDQ0aNCgQZSUlFSZWVTq9evXNHbsWDI3N6chQ4ZQzZo1KSgoiO7duyea7ty5czRr1iyqUaMGWVlZkUQioV69elFubu4n+aBR8Tfq1q1b5OTkRCNGjKC9e/fSoEGDSCKRUHBwMDk6OpKNjQ2dOHGiknL7aeKAFGOfsfJ8Qlpe5C92b926JTQZkf2gDBgwgHR0dKhevXrCdI8ePaJevXqRvb29UA1ZFfltkpCQQDt27KBbt25RcnIyEX2+tX4Uy0p8fDxJJBI6dOgQXb58mf73v/+Ruro6ubi4UI0aNYq1rT8Fsu3ysd10yI6XtLQ0atmyJcXGxgpBxLIklUrp+fPnZG5uTgsWLCAiorVr15JEIqGpU6cSUcFT2wkTJtC///6rMh1lwRHZNn/16hVVr16dIiMjiYgoJSWF3NzcyN/fny5fvkx//vknxcTEkL+/f7GO3/z8fAoLCyOJREL29vZ0+/Zt0fhXr15RZGQkubu704sXL4pM6+zZs9SmTRsyNTWl5s2b04MHD4Rtn5mZSQMHDiRLS0saOHCgcGMtf6zduHGDRo4cqTKoo2p9fvnlF7K3t6eBAweSmpoazZgxQ0j3/Pnz1LhxY2F/KHPy5EnS1NSkcePGCTVMFZvU7Nmzh6pUqULDhg0jR0dHatCgASUlJQnj5Y+JD+G3pl+/ftSsWTPKysoSbbdZs2aRhYUFLVy4UBj24MEDUW2+T0FKSgp5e3tTQEAA1ahRg5YvXy78fn7IaSt69uwZ7du3jxo0aEDVqlWj0aNHF7qhLilVzcVev35NERERVLt2bfr666/fq1bEx/YbURHkt/ebN29o1qxZZGRkRKGhoe9dQ7G8trd8urL/5YdNnTqVTExMqF+/fiWqKaVY9soy//fu3aPXr18TUcF27t27N6mpqVHNmjUpJSWFiJSfo/Py8mjhwoXUoUMH0tPT+6Sv6dLT02nfvn1EVHCfMXToUKpZsyZZWFiQm5sbbd26VRinp6f3QTVJ/xRwQIqxz5T8TdH27dtp06ZNhZpWfCgXUG/fvhV+DGS6d+8uPLmpXbs2TZ8+nZKTk+nhw4fUu3dvkkgk1LVrV4qJiaHQ0FAyNzd/Z3Vw+QuCjh07kq2tLWlqapKNjQ21aNFCeGr3oWyXivb27Vu6dOkS5efnU35+Pn355ZckkUjI1taWbGxsaN26dfT27Vvavn07mZqa0t9//10p+Sxp86bSkpWDrKwsatWqVZk91S3v8iXfr5OLiwsFBwfThg0bCtVsKE0+5OdRPJ4aNGhAc+fOFTV5IyLav38/BQcH019//aU0zSNHjpC2tjYNGzZM6MdIthxZra5p06ZRlSpVaPXq1eTu7k5eXl6Fbojla1UpUnziffToUQoICCCJREJxcXGFLtbnzZtHJiYmdPfuXZXb4ujRo2RkZESdO3emNWvW0J07d4T0Zct7+/Yt9e3bl2rVqkVDhw4Vgj/Kbg4Ug1Ky71lZWZSQkECXL18W+kNKT08nHx8fkkgk1LlzZ2Gey5cvk6+vLzVt2lRlkOjhw4dkY2NDdnZ2wo2+7JhKSEigdu3aCdu9Z8+eJJFIyM/Pj+7fv6/0Bk1eTk5OhdQ6UraPIyIiqG7dusJ3+RqBISEh1LhxYyJS3dTyY+bl5UWLFy+m3NxcoSZHvXr1yNPTk37//fcPNm0ZVQGjYcOGkaurK7Vq1Ypu3Ljx3suRr9UiKx9v376l2NhYcnBwoFmzZhW7fEyYMIH69OlDZ86coVevXr133j4lL/l0VgAAIABJREFURQVfdu3aRR4eHuTj40M7duwoUbpLliyh5cuXk1QqLXSuLWtLliyh77//XjiPyp9Ppk2bRpqamjR37lwievdvqfy5+MKFC2Wa56SkJKpRowbt2bNHSLdt27Zka2tLVatWpdGjRyvNh/zDtmfPnlH9+vVp8ODBlJeX98ldA+fn59O4ceNIIpEIfSxmZmbSkSNHKCEhQfidz8nJofPnz5Obmxtt27atMrP8yeGAFGOfIflOqevWrUt2dnZkYWFBmpqa1KdPH0pISKjkHP6f/Px86tOnD1laWtKKFSuIiGjSpElUo0YNmj9/Pu3Zs4diYmKoVq1aFBMTQy9evKDMzEzatGkTtWnThtq2bUsTJ04s0ZOdIUOGkL29Pf3555909+5d2rlzJ3l5eZG2tjY9fvy4vFb1gyR/gRISEkJ169al48ePE1FBQGPjxo20c+dO0fY9duwYOTk5iZo6VZTz58/TyJEjiwwUlAXZxW5OTg6dPXuWNDU1ycvLi65du1bqNCuyTwKpVEo9evSgRo0a0f3794VzwrNnzygtLU1o0lSSC2P5vpMyMjLo5cuXwrgtW7YIHV7LLoDz8vLo+vXr5O/vTxEREUqXdevWLdLT0xP6Q5K/0UhMTKTVq1eTVCqlc+fOkZGREUkkEmrZsiVduXJFtK4yRV1IZ2VlUWhoKO3du5eICmoJeXh4kJubG126dEl0LKxcuZJsbGxU1gK5dOkSWVlZ0dChQ0W1qOTTkG0fxaCUsppSiuQ7Xff29qaqVauSnp4e2dnZ0aJFi4jo/4JS9vb21KJFC4qIiCAPDw/y9vZW2em6zODBg8nJyYliY2OF/rdOnz5N+vr61LFjR6Gs7tu3j2xtbalPnz7vvFHPzc2l+vXr0/Dhw4XAW3mQX6eHDx8KN4rLli0jExMTWrJkiShPRER9+/YVmjh+arp06UK1a9cu9Bu4b98+6t69O0kkEpo2bVqpboLLM20ZZcesfPO5uXPnkoeHBwUHB79XTam4uDiytbUVNY+VlZ2MjAz64osvyNnZmc6ePasyXzLPnz+n5cuXU2BgIPn4+JCXlxcdOHCgzMv9x1hjWz7PJ0+eVFr7/ODBg1S3bl1q1aoVXbp0qVjpXrt2jaKjo8nR0ZHq169PI0aMoDt37pRp3mUyMzMpICCAHBwc6Oeffxb1OygzdOhQMjAwEK5FVJUX+fNV//79qWXLlrRs2bIyze+vv/4q5E8qldK1a9fowoULNGDAALKxsaFRo0YJ06oqU+3ataPQ0NAyzdeHJDExkbp16yY8hFL09u1bOnnyJAUGBpKfn98HUev3U8IBKcY+U9nZ2RQQEEBBQUF09uxZunv3Lp06dUp4Q9KH1CnjqVOnKDg4mDw8PGjRokU0YMAAITglM3XqVHJ0dKRx48YJN3Ty7fuLIn8j9fLlS6pXrx7Nnj1bqDFy8+ZNMjIyok6dOome7n9qT4kUybZLeno67dy5U6h51rJlS1HQUr5fHFkNjODg4Eq5WB47diypq6vT8OHDhdoiZU0+oPvFF19QmzZtyNnZmSQSCTk7O5eq74ikpCSKjo6m7t2705UrV+j58+dEVH5lLC0tjfz8/GjcuHFEVHBRvH79evL29iY3NzeKiIgodn9LROJtEh4eTs7OzuTs7EyDBw8WziWzZ88mBwcHql+/Pq1Zs4bGjBlDjRo1orp166p8mn348GFq2rQpmZqa0oEDB4ThZ86cIYlEQmPGjBEuDKdNm0YSiaRQbcqi8iu/fRMTE8nMzIx+/vlnIioo/ydPniRHR0dyc3OjNWvW0PXr1+ngwYPk7e1NQUFBSp/05+bm0rBhwyg0NFR0gyx/szJ8+HD65ptv6NGjR0RUcLHbr18/cnR0pO7duxfZX41sfXNzcyk0NJQCAwNp69attG7dOqEphuzlDenp6fTLL79QbGws9e3bl+bMmSOavyijR4+mmjVr0qBBg+jvv/9W2vF6Xl4etWjRgtzc3N55s52fn08TJ04kLS0tmjhxYrkEpeRvEr766isKDQ0V3pZ2584d8vHxEcqfzKtXrygkJIRiYmIoNzdX5TFXnuf78kr7xYsX1LBhQ/r++++JqOANg/Id9T558oQmTpxYqNZiZaetzJw5c2jQoEHCd/kaKQsWLCBnZ2caOXJkqcvVvn37KCAggOrXry+8SZPo/47btLQ0sre3p5iYmBKle+DAAeratStJJBLq37//e/U9c+bMGRo8eDCtXLlSdI74WK5F5M+XkydPJk9PTxoxYoRwrSW/Hjt37qQqVarQhAkTCs1blNzcXJowYQI1adKEjI2NKS4uTgh6lQVZHl++fCn89s+cObNQTak3b95QQEAAderUqVi1tv8fe9cZlsXRdq9FegfpvVdBQAHpTRBEBJViFxuCKGKjCaKCJdiwR2M3dmMvsaNoBAtS7IIoUVGx0vv5fnDtZPcpgO8b80Y/zh9ld5/Z3ZnZmXvO3Pe5Q0NDoaOjg71793LZLv9p+zLHw/r6evTt2xfx8fEkfK+srIwnKfXmzRts27YN9fX1xCM+NDQULi4uqKmp+W76Gz/wm/sePnyI4cOHg6Iolnfnhw8fMHnyZNjb28PJyanDDZ0ufD26CKkudOH/Ke7fvw9TU1OcPHmSTPQXLlwARVHEzfjfAHriu3v3Ltzd3dGzZ08oKiqSWG+mUTZp0iSoqKgQjwRei04atbW16NevH1kQ0hNLSUkJJCQkiKv4/fv3IS8vj9DQULIQ27VrFyEMfnRUVVXBzMwMHh4emDZtGsLDwyElJQVHR0fk5OSQ6z59+oSkpCT06tWLlRWMlxHJaxL/Ow2c+Ph4KCoqYurUqd+MlKqvr4ednR1cXV1x6dIlvH79Ghs3boS5uTl0dXW/mpR69eoVNmzYAD8/PxgYGKBv377EU+dboKWlBcHBwdDX18fKlStJ+OXEiRMREREBY2NjJCYmoqWlpcO2YYYu9u7dG/b29pg5cybi4uIgKSmJnj17EjLp4MGDGD58OFRVVeHh4YGpU6d2mJXu2rVr8Pb2hpSUFO7evYuXL19CQkICkyZNYhnHubm50NbWxqhRo9oVaL9+/TrGjx/PU3w5Pj4e3bt3J+NCa2srcnNz0aNHD1AUBW1tbQQFBaF///58+3hTUxNMTU1Zi2dmHfr6+oKiKAgLCyM9PZ14XdbW1iI0NBQhISEdLr5qa2tx7949hISE4OLFi+Q4TUAJCAiwPIE4wfkNfvz4Efn5+SgqKmLde9asWdDW1ka3bt0watQo1vvS7ZWbmwuKojrc1ad/RxOH8+bN+2ahTCEhIdDX18eqVatYpGB+fj6sra2hqamJkJAQJCUlwd/fH9LS0iyvOiaYiRuY7/F34FuWDbRpIJmYmMDV1RXjxo2DqKgorl+/zrpPZWUlUlNTuRZh/8uyOVFZWYkJEyZATk4OCQkJ5DjzO4+NjYW6unqnPJj41fPly5fh5uYGS0tLFilF3+f333+Hmppau6FknN8HjQ0bNkBLSwteXl7/8dh+584dDBo0CPb29tDS0sLixYuJl+b3RBKkpKRAWloaW7du5fIyZbbNypUrISIiQrJg8gP97sw6f/ToESIiIiAgIICEhIT/2HuOV73S93n//j38/f1hYmLCIqXoeXPt2rWwtbXFmzdv2r3HmjVroKmpidzcXDKv1NbWoqKi4m9NEuDp6QktLS0sWLCAaEe9ePGCkFIRERG4efMm7O3t4enpSdri4sWL0NXV7bAdvidUV1dj165dLE9ugE1K0YlLamtrMXv2bKSnp3d6Q6cLX4cuQqoLXfh/ikuXLoGiKJI+effu3Syh4Y8fP+Lo0aP/Cpdw2iDIy8uDu7s7KIpipRunSak3b96AoiiSwrY93LhxA4qKitDR0WGlhG9oaICWlhYSExNRXl4OeXl5Vra+rKwsDB48mISt/chobW3FjBkzYGhoyCJY/vjjDygqKsLR0ZHs9t66dQvTp0/H9OnT2yUYmAvhn3/+Gdu2bfvbnpdZ9qxZs74pKXX79m0oKiqyPAIaGhpw/fp1mJubw9jYmITvdbRQ4PzGDh48iBEjRoCiKMTFxf3XYQf8dvGysrLQt29faGpqwtfXl6X51adPH0RGRnZYNnMhcPr0aXh5ebEWGC9evIC+vj6srKzw8uVLcpzTCGQ+Y21tLT59+sQKj7127Rr69u0LCQkJCAgIYObMmeSbZGLcuHEQEhLiEiKnQWfqoz2IaNCLgFu3bsHIyIgl+N3a2oqcnBw4ODhAWVmZZZRz7ny3trairKyMJZLNXDTPnTsXqqqqePHiBaKjoyEgIID58+eTMaihoYGvXg6zH9EEoqqqKpd2WVVVFcLDw6Gnp9cpT9fbt2/Dz88PioqK6NOnD0vrCgASEhKgqqqKUaNGESKe2V5//vknkpOT2zXQmeeePn2K8PBwCAgIYPHixSQ89O/Czp07oaamhnPnzrF0UOj6fPLkCRISEmBqagpzc3MEBATw1X/btm0btLW14eHhgfT0dNZc8d/iW5YN/NV/Xr16BSEhIYiKimLFihVc5wHg9evXGD16NIyNjTsVIvUtywZ4j5kvXrzAjBkzoKSkhNmzZ5PjzO+rd+/eJLy3M+ClO3Xp0iW4u7vD0tKSy9vy9evX8PPz4+vxxXxu+rmYff/w4cOwtLSEh4fHV3tKMTXw6uvrMWvWLNjZ2UFPT69TXqGdLf9b4/Lly1BXV8e+fftYdVNSUsKaI4A2IjIgIACTJk0i4WacYB7jdX7RokUkVJwmYf4TpKenIz4+nvzNJKX69esHdXV1lgcqfY2Ojg7xuuWHhIQEODs7k03PmzdvwtnZGUZGRjA2NiZzzte0Ef0czc3NLOI/NDQU6urqmD9/PouUio2NhaysLJSVleHo6Mg1t/0Im7DMd5o7dy4oisLKlSu5+kVBQQFsbGxYHte89LW68Pehi5DqQhf+nyIvLw/du3fHsWPH8Ouvv7LIKKAt5tzLy+ubxeB3BH4DfmFhIdzd3aGiosLKigS0eT7Iysri9OnTHZbf1NSE8+fPw8zMDGpqamQxUFdXh6SkJGhqakJERATDhw8nRs6HDx8wZswYuLq64u3bt//lG34fGDx4MJydncnfdLtcv34dUlJS8PHxwc2bNwG0GY+0wcSr/ZjGYlhYGExMTJCcnNzh7uHX4J8ipQoKCiArK4u9e/ey7tvQ0ID169eDoihYWVmRXdn2iF1edfbp0yesXbsWAgICCAsL+48zVjHDLjMyMhAbG4tly5axFuBlZWUkpKGxsRFPnz5F7969WeNBe8/e2NgIGxsbODo6wt3dnZyjd3afP38OCQkJxMTEkHP8dJ0KCgowYcIEaGlpIT4+nrVgvHbtGgYNGgRhYWGSgYkOJ6DLy8vLQ2BgIM/+d/36dQgJCSE2NhZAG/F16tQpLpHt/v37c+kJtbS0ICcnB3p6erC2tm5Xk47WSvLy8uIKG87KymL9dsyYMRASEuJKuMDZX+i/aYO6sLAQ/fv3B0VRRFCaie3bt0NCQqJDT71r165BWloao0aNwr59+/Dq1Sueoc4zZ86Erq4uxo4dS8Y+Xn2aFynFLGfkyJFwcHCAu7s7unfvDgEBAcydO/c/CrPitzibPXs2LCwsuDwLeNVpbW0tXw+ExYsX4+zZs3j//j2mT58OFxcXyMrKYtOmTf/1vPgty+YEPb+LiYnBy8uL1deYdXLp0iVYWVlhzZo1ADq36PqWZQPg+jbLysoQGxsLJSUlxMXFkeN0G547dw7W1tZkTuIE874HDhwARVE8vZ0uXLgAExMTGBgYcJ1ft24ddHR02g0D27BhA4KCgkhoFHMhfOTIEWhqamLixIn/tYfgpUuXyObF6tWrv/r3xcXF2LFjR7tE+N+NkydPQkNDg5CTjx8/hqenJ/T09CAuLs5l161YsYKVjIAf1q5diw0bNhAikNnWS5YsgYCAAAnV7cw7cl4THR0NiqKQnp5OjtHjXUVFBbS0tGBkZIS0tDTWvTMzM7F+/fp2Pfbj4+MhLS2NJUuWYOLEiRAWFoavry9SU1Nha2sLa2vrDp+XCWYW3YiICGRmZrLGlZCQEC5S6v3798jPz8epU6dYXkD/hk3p/wafP39maXtWVlaSjMKjRo2CsLAwli9fzkVKrVy5Et26dQNFUd/UW70LbegipLrQhR8c7e1a+/n5QVJSkkVGtba24vHjx3Bzc8PYsWP/J27gzMn8+vXruHDhAmpra8m70J5SOjo6mDt3LiorK/HHH39gwoQJUFFR6dA1m7mjevr0aRgaGsLAwIDsABUWFsLb2xtKSkpITk5GS0sLLl68iDFjxkBOTu6bpbP+N4Fud9qTgFmnzc3NaGlpIW7NPj4+rPMd9RlawPny5cs8DfKv7XPtGUwzZ878r0kpXs/z7t07aGlpYejQoVzP8fz5cxgZGUFVVRUmJibtho8xXfx5iZofPnwYFEVh9OjRLHHsr3nuyspKGBkZwcjICHZ2dpCXl4e9vT3S0tJY11dWVhIdFRsbm3bHDs4F5YwZM0BRFERFRVkeRPRCMTY2Fqampvj48SPf9rp27RqUlJQwePBgJCYm4uXLl1xkQVZWFnx8fCAlJUVC1ZjlMeua+Yy5ubkQFxfHgAEDyLERI0ZAQkICZmZm2LdvH/mu7969C2VlZZ5pnXNzc2FmZgYdHR0UFxfzfI/W1lZERERAVFQUu3fvbrce169fD29vb6625dXnGhoa4OPjQ7zyCgsL4ejoCE1NTfzxxx+sRe/evXuhqqpKPGB54d69e1BVVUVMTAxrcc2sN6bXDk1KjRs3joyVX7NYSUpKQvfu3XHu3Dl8/PgRBQUFiI+PB0VRZBzvLGpra5Geno4NGzZwZV6MioqChYUF32x+d+7c6ZAA8/b2hpaWFotQLi8vR0xMDKSlpREWFvYfawF9y7Lp8pjIy8tDYWEhcnJyIC0tDS8vL9y9e5fn9TNmzICmpibfMetbls2JhQsXIjo6mmvzp6ysjNRVamoq61xFRQV69OjBJTtQVVXF6tdVVVV49eoV/P39IS8vjxMnTnDdf8uWLZCQkIC+vj4r3PDNmzdYs2YN3yQUra2tJGV8eHg4T1Lq559/Rrdu3cjmWUffEed4wCzr9evXmDVrFgQEBLBx40ae1/NCQ0MDGZdNTU0RGxvbYSbirwWv5zh16hTExMQQERGBMWPGQEFBAY6Ojli7di0mTZoEYWFhlodrdXU1bGxs+GZhBdrGLFNTU6irqxOCDWDbv1FRUZCWlu7QPrxw4QLy8vLI34mJibh//z4+ffqE5ORkUBSFBQsWsO4NtHkeKSgowNjYmKW/WFJSQvowsw9y1k1gYCCUlZXh5uZGiFugLYlPr1692tUVZIKp59ijRw84ODhg586dLNIRaPOyVVdXx4IFC3jaYT+CF1BLSws2b94Mf39/nDx5EjU1NVBSUsKUKVPINcOHD4eQkBCWL1/O8txOT0/HhAkTkJmZ2RWe9w+gi5DqQhd+YNATSlVVFVJSUhAeHo5ly5bh1KlTANoWGz4+PhAREcG+fftQUFCAw4cPw9bWlrUg/V/tkISFhaF79+6gKAo9evTA5s2bySLjzp07JHxPU1MTbm5u8PDwYBkSvMB8lzlz5iAkJIQIUuvr65Mwobt372L8+PFQUlKCnJwc9PT00KtXr7/dYPu3gJ/xsX//fggLC2PRokVcRsuUKVMQGRkJWVlZREVF8S2baXg9fPgQRkZGJOsL0GZQ79ixg2UQdJaUovtoXV0dzp8/j/3793O1ES9S6mvLb25u5gotOnDgAAQFBZGSksI6fvbsWfj6+uLQoUNQVlZmGZe8yq6qqkJMTAyWLVvGIgboZ9y3bx8EBASwcuXKr3p2+rmDg4Ph6urKIlCsra2hoqJCFr60RoK1tTX69u3bKdHOmpoajBkzhvy9dOlSUBSFiIgIriyHU6dOhbm5OV+j+s6dO5CVlUVMTAwrbIPX/a9cuUI0pWhtqva0rq5evQoRERFIS0vD1NSU7HZWVVXhzJkzGD16NFRUVGBubo60tDT88ccf8PT0xKRJkwD85YVF49q1a+jVqxfPsED6uoqKCujq6sLMzAznzp0j9clcjD969AguLi6YNm0aVzn09cz7FhcXQ11dHXPmzCF1U1RUhN69e0NTUxNr165FXl4ezpw5A1tbWzg7O/Mcu1tbW9Hc3Iy4uDh4e3uz3oO50I2OjsbkyZNZ52fNmgVDQ0MEBQV9lXdHY2MjfHx8MGTIENbx+vp6zJs3jwhfd6bMyspKODo6okePHhg4cCAXMbBhwwZQFEXEzJl9KDs7G4MHD+Yboge0eXCoq6uTuYRT52njxo0wMDCAl5cXrl+/3uHz/lNlA+z5bfPmzcjIyGCd50cc0WPR58+f0bt3b55eQ9+ybF7fblpaGiiKQmJiIhcp9ezZM5iYmEBQUJAr/Hbnzp1ITU0l7X7hwgXMnDmTtHlkZCQCAwPR0NCAly9fIjAwENLS0lyk1I4dO2BhYQE3NzdkZ2ezzjHJU17P3tjYiOTkZBgaGmLUqFE8SamxY8fC0tKy3TAyZlbRlpYWvuPxp0+fMHXqVAgKCuLSpUt8y+METfgvXrwY/fv3h6ioKH766Se+Ic9fA2Z/4dxYSE9Ph5mZGXx9fYkoPvBXOB9TF6ulpQXHjx8ndcgJuk5qa2vh4uICHR0dbNu2jYy19HMUFxfDyckJMTExfEXGa2trERcXB3l5eRZhzrSZk5KSQFEU67mrq6sxbtw4nDhxgq+GGbM+MjIyMHr0aCxatIjVt169esWyAT59+oTQ0FAEBQV1mpAC2uYZd3d3eHp64tmzZyy9Qya5EhwcDC0tLcyePZsQ+z8a7t+/DwMDA1hZWUFVVRWenp6oqKhgzcXDhw+HqKgoUlNTUVhYiHv37sHDw4NFbHeRUt8WXYRUF7rwg6OqqgomJibQ0tKCtbU1FBQUoKGhQTKX0JoI6urqEBISgo2NDfz9/f/nWSQ2b94MMzMzHDp0CNeuXYOTkxN0dHSQkZFBJs6CggL07dsXysrKWLZsGd8dcV4IDw+HhoYGfvnlF9y8eZOE6amrqxNB44qKCrx48QIHDhxAQUHBDxFDzwtMg27Pnj04dOgQK9Rn5syZEBQUxMKFC4nbd1FREfr06YOjR49iyZIlUFBQQElJCZcRxpnl5fnz5xAREcGRI0fw/Plz7Nu3DwoKClBVVQVFUTAxMem0pwRddmVlJVxcXGBgYABdXV0ICQkhMzOTpZ9Da49Mmzat0yExzJ3GgQMHolevXnBxccGpU6dQVVWFlpYWzJs3D4KCgggNDcX27duxe/du2NraYtiwYaiuroaamhpL74RX2T169ICTkxO2b9/OMtyZRMjcuXMhKipKXM07i9raWlhbWyMjI4MYVCdOnABFUUTzhT5+8uRJ7N69m69oJ2fbXrx4ESIiIqw06fPnzwdFUZgwYQIhBvPz89GzZ08MGTKE5+KturoagwcPxpAhQ1jfGNNgnDNnDn755Rfy95UrV+Dj4wNZWVmyWOCFrKwsCAsLIz4+HkePHoWrqysMDQ25Fp+XL19GWloaZGVl4enpSTxH+XmqMBcH7Wl00V5yW7ZsYYWS0JpUvXr14gqRu3btGkJCQnhqKy1duhTi4uKs7/PevXtwcnICRVFQUVFBSEgIAgMD200sAAA9e/ZEeHg4+ZvZNv369QNFUaAoCrNnz2Z9MxMnTkRwcPBXb1QEBQWxhHJpPH/+HBYWFhAREUFiYmK73kvV1dWwsLCAp6cncnNzyffC6SVHe7j+8ccf5NzLly8RERGBHj16kDGeF27fvg0xMTGsWbMGKSkpoCgKxcXFrHvs2bMHRkZGCAsL+6rF+7csm9l+SUlJ0NDQQHBwMBFrp88ziSNO8r6hoQEhISFcWWy/Zdnnz5/H77//TvrrwoULiTfMsmXLSDZNTlIqMjIS5ubmUFZWxoMHD8gzvHnzhkXyPHjwAN27d4e7uzvCw8MhISFBxIqBNg20wMBAyMjI4NChQ6iuriaE0vLly1nei+1tBtBjAn1NY2MjEhMTCSlFf8/0937p0iXY2tqSMYZZNmf/rKqqwtChQ+Hl5YUhQ4agqKiIa3x++vQpAgIC4O7uzqXFxA/MMsrLy5Geng6KohAcHPwfEaI0mO+ydu1aDBo0CJGRkSTEHWjzMmbabFVVVUhOToa5uTmXNzPzOXm1AT0O1NbWwsHBAbq6uti+fTuXN978+fNhaWnZLvlSWloKX19fyMjIQFRUlISH0ygvL0dycjIEBAQQGRmJrVu3IikpCfLy8jw1yTgxbNgwdO/eHXZ2dpCQkICNjQ3XNwG0eeOOGzcO8vLyfBMu8AO98cec586cOYOJEydixIgR2LlzJznu5eWFwMDA70oUv7Og3+nGjRsQFhaGjIwMK9kH096KiIiAoqIipKWloaGhASsrqy4S6h9EFyHVhS78gGAukE6cOAEPDw+ygHn8+DHi4+NJ6m0aBQUFyM7ORmlpKc+MJf/kMwNt2hTz5s0jf9fW1qJ///7Q1tZmkVI3btxAQEDAV+lulJSUQENDA5mZmeRYU1MTTpw4AQMDA+jo6Py/0YiiUVVVBXNzc6ipqRH9I+YO+KxZsyAiIgJDQ0PY29tDU1MTvXv3BtC226epqdmupoanpycGDhwIAHB3d4e4uDgMDQ0hKyuL2NhYPHr0CDk5ORATE+MZKsUPNTU1sLGxgbu7OwoLC1FTUwM9PT2IiooiMTGRZdjPnj2biFh2BHqBWF9fD0tLS/Tu3RuTJ09Gr169ICsri5UrV6Kqqgqtra04ePAgdHV1IScnBwUFBbi7u6Ourg5v374lKaEBbkO6oaEBrq6u8Pb2RnFxMcsrhilgC7Tt7vr4+CApKYmlmdQRXr16BREREWLw7tmzhxWiW1VVheXLl3NpIjG/xytXrhBvEyYqKiq4SA3gL1I1fde7AAAgAElEQVRKWFgYzs7OcHNzg5OTE9eONY23b99CS0uLtRvJrKtBgwaBoij07NkTv/76Kzl+9epV2NjYwNvbm+e7P3nyBIqKipgyZQq595kzZwgpxSsE5OXLl1i9ejWCgoJI1sG6ujq+xjo9RtbU1GDLli1ITk7GsWPHyA5/dnY29PX1ISQkBGtra8ycORN9+/ZFz549WcKxdH3Touu0zhXnfYqKimBubo4lS5awnqmwsBC+vr6QlpZmkZb8NJ3evXsHDQ0NLF68GADbc2PRokWEmJ83bx4oisKMGTNYXm+c/ZOzfF5/JyUlQVpamssrCGjTqjM2Noa8vDxf4r+1tRUJCQlwcHBgaYLwQmFhIZydnSEiIoKwsDAMHz4c7u7ukJWVbTdTVGtrKyoqKhATEwMpKSmIi4uT0FDO727jxo2QkJAgAvidCbv6FmXTYZV0H1qxYgXk5ORw6NAhruQBNG7cuIHu3bvDwcGBeGsxiTt63PyWZdOYPn06pKWlceTIEUyfPp3l3Qa0zS80KUV7MH/58gWjRo3Chg0bOkUClJaWQlRUFKKiojyzCL98+RJhYWEQFBSEm5sbvL29ISws3G6YGLOfL126FP369ePy8G1sbCRZX8ePH8+12eLi4oLx48ezjj1//hx6enqsxC2mpqawtrbGoEGDoK+vD01NTRw+fJjLa2bfvn0wMDAgWYj59Zv2NhoPHToEBQUF+Pn5ffUGCCcyMjIgKSmJgIAAaGpqQldXFzNnziTnmYRBSkoKREVFcfTo0U6VvXjxYiQmJpK/maSUnZ0dVFRUeJJS+vr6XDpVnKD7oZycHC5fvsx1/sOHD9iwYQNkZWUhKysLFRUV/PbbbzzLYrbBvXv34OLiQsbAW7duwcfHB2ZmZqwNl/Xr18PY2BgWFhb/UWa7x48fg6IorF27Frm5uZg6dSooioK9vT169uwJBQUF1jfWnr7V947W1lZs27YNjo6OMDQ0hI2NDSsZDZOUOnbsGNasWYPMzEyWKHwXvj26CKkufPf4EQfQvwO1tbXo168fwsLCWGLCQJuRGRcXBw0NDb5iff9kmB5zwN+0aRM2btwINzc3og9Bn6+rqyOk1LJly8hO+te4MgNtxqmsrCzWr18P4K/FWGNjIzIzM0FRFMzNzVlZvvjhe+5/TM+MKVOmwMfHBzk5OcjNzUX//v1hbGzM0ug4ePAgUlJSEBoaitTUVDQ2NqK1tRUDBgyAu7s7y6We2aYHDx6EjY0N2a1raWlBamoq1q9fzzL4CwoKYGxs3K7HCxOtra2YP38+PDw8yMJp0KBB0NHRwZQpU0BRFObMmcPabV2zZk27BgYz9KuhoQEfP37E8OHDWZ4KISEhkJOTw9KlS8lO/Lt373D//n08ePAAQJuRM3r0aCgpKaGkpARPnjzh0jx68OABDA0NcezYMVL22bNnERsbi2HDhnFlckxLS4OmpiZfT0B+O8fe3t4YPnw4Vq9eTcgo+hlOnjwJNzc3XLlyhWeZ2dnZoCgK0dHRrPvQdbh3716Iiopy/Z72bAgICGDt0vIKlbh58yZERUXJWMRsn8GDB0NJSQnbt2+Hk5MTbGxsiDAt0EY88BurSktLsW/fPi5C6fTp04SUYo5/nM+WkJAARUVFvtpdTC83U1NTGBoaQktLC5qamujRowcxer98+YLk5GT4+fnBzMwMQ4YMwapVq7g80WjRdXohWltbi0OHDnERNMOHD4eRkRGXMHxRURGsrKygp6fXYegyALi6usLW1paMo3Qd5ebmsjRQZs2aBYqikJuby/o9r/7GbLvPnz+joqKC9Zy9evWCqakpbt68ySIpBgwYgLNnz3boHdmvXz+MGjWK6/jvv/+OuXPnIj4+nnjsVVdXIzExEc7OzrCzs0NERAT5PjvCyJEjISQkBBkZGdbGBWdo6PTp09G9e/ev2sD4O8ueN28e1NTUyN8fP36Ei4sLS/C7ubkZ69atw8KFC5GdnU3a+/r16xAXF+dq13+ibPp9aXh4eEBaWhoiIiIs7yUadDhwWFgYMjIykJCQAHl5eb56jlVVVSxPOzqrsJSUFFxdXXku8ltbW7F48WL4+Phg4MCBRN+pPa9fGjt37oSoqCiGDh3KRUq1tLSQ9wsJCWGFpV68eBE//fQTa+x59eoVhg4dCm1tbSQnJ6OkpATBwcF4+fIlGhsb8eXLF3h4eJAsr5z2z+DBg+Ho6MizXpioqanB8uXLWfpG9DMfP34ckpKSGDt2LN9QOV5gvnNDQwOGDRuGTZs2AWjzXIuIiICmpiYrTPn8+fPQ1taGmZkZIaN4jS1Mcr25uRmjRo3iSsZDkwsfP34kUQEbNmxAfX09KTM5ORlbt24lv/n111+xYMECbN26lWzMHDlyBDt27ICXlxeUlJR4klL0O92/f59siLZnD06aNAlRUVEIDg5mzeG3bt2Cr68vTE1NCSn15s0bbN++vVO6l/zsmYSEBJKJ1cDAAAcPHgTQ5sWoqKjI8lYD/nfSHN8C/N6lqKgIpqamsLGxYXl2NzU1cYXmA11k1D+JLkKqC98VPn/+jOfPn2P//v347bff8P79+68mI35kMAfPmzdvwtjYGEJCQkTAj7lT9PjxY8jJybEM4v8FmBPA4MGDISkpCRUVFUhJScHOzo6EXTE9VgYOHAgpKSmsWrWK5yTSEaqrq2FsbIzg4GByjK6bhoYGoillamrKMtKYeP/+PTF+vkdSin7m6upq7Nu3D9OmTWMZKM+ePcOIESNgYGDApZFEIzc3F+Hh4ZCWluarybJ582ZMmzYNY8aMaTdjy6tXrzBp0iQYGxvzTFXPz2vvwIEDxCCdOHEitLS0cOfOHTQ2NiIsLAwiIiJIS0vj0jTiNDSePn3KWig0NjbCwcEBGhoa8PDwQE1NDaudhw4dSkgpTk+BixcvwtvbGyoqKsjLy0NraysCAwOJJhGN27dvg6Io7N27F9nZ2ZgxYwYEBARgbW0NfX19iIuLc7nq9+7dm+UlRIOpdVVTU8Na4CxfvpyEXyUkJABo+56ePn0KZ2dnBAUF8WyXq1evsrLS1dfX4/Hjx1z11qtXL7JIZY4xCxYsIOm228uk+PDhQ1AUxTUWNTc34+DBg2TxePfuXVhbW8PU1JTLI5Lz+Xl9k8xr+JFSTJ2WqqoqyMnJ8fSooNHU1ISBAwfC09OTZI16+vQpSRnN6cnDGY5G34sWXffy8iLnIiMjIS4uDi0tLWzYsIF4K5SUlEBbWxtLlizhep579+6hT58+HXoCAUBcXBwRQuaXaQ74K+NqRwQ9s36joqLg4OAAGRkZhIaGEs24R48eoWfPnsRzLS0tDYGBgVBVVe3Qy7W6uhru7u4YMmQI6Wfv3r3DoEGDIC4uTvq4sLAwS1eosrISLS0tfHVjOJ8daNPPyszMxOjRo6GoqMjqAy0tLeT6t2/fwtnZGQkJCXx1zL5l2Y8fP0afPn2IV2l1dTVsbW0xefJklJSU4MyZMzAwMICSkhIkJSUhJyfH8lBrj2z4lmVzIi4uDhRFQUZGhhW6zKy7Xbt2QVtbG4qKitDV1eXrkTJz5ky4uLigV69emD17Nqm30tJS3Lx5E0pKSnB1dUV+fj45x6zbpqYmnt6qQJuHJR3WB7SFgu/evRstLS04dOgQJCUlERISwjUn0NprxsbGrFDGjx8/Es/i27dvkzDq4uJijB8/HpqamnBycoKfnx9r7mtqaoKnpycUFRVx8OBBlh18+/Zt9OnTh2us5sTChQshJiaGWbNmkeelF+Z0fdPzE2cd8QKzrT59+oS3b99i+vTpLHL81atXiI6Ohrq6OouUOn78OBk/Oev8woULrHdJS0tDYWEhXr58iZiYGAgJCbESdNBtN3DgQAgICEBLS4sVwlhSUkI2sPz9/aGrqws1NTUoKCjA29ub5S387NkzQkoxtblaWlo6HRYJtI37wcHBoCgKtra2XP3j9u3b8PPzg4WFBfGK7AzoPlFbW4tjx45h9+7drFDv69ev4+rVq6yxNT8/HyYmJqyNsB8JdJ00NjaivLycax4sKCggpBRNfr99+xbR0dH/VZhqF/47dBFSXfhucPfuXQwZMoRozVAUBWVlZcTFxXXKZfv/C2pqaoiHybFjx+Do6AgJCQliBDEXjD169EBERESHZfLbJfhvd1SYv3/8+DHs7e2Rk5OD/Px8bN68GVJSUggNDSUGG319XV0dQkNDO2z39nY39uzZAwEBAa4sPTdv3oSLiwsOHDjANxvLo0ePYGhoiHXr1n1XpFR2djYrDABocw2nKAqCgoI4fPgwgL/q+cWLFxgxYgQMDQ1ZAp5Am1dDUFAQzMzM+C587927R75VJhnD2S4ZGRkICwuDgoICT9H4jx8/Yt++fYSo+vLlC0JDQ1lhEcXFxTA0NMS2bduIQbpu3Tpy//Zc9EtKSmBgYMAi5N6/f4+4uDjo6emxUk4zDf9hw4ZBUVGRlba+qakJOTk5SElJYen8HD9+nGsxArQt3CmKgrq6OrS1tXHgwAE0NDQgJycHCgoKZBeP3nFOS0vj8mpkammFhYXB2toa3t7eLO2q1NRUUBSFoUOH4tdff8WSJUtga2vL0klgfo+3bt2CmJgYZsyYgcbGRjQ0NGDIkCEQFRXFvHnzcPXqVXLt3LlzISMjQzx5mAun1NRUorXBT7enoaEBXl5e0NHR6ZBEiYiI4BLG5gXmuzDDETpDStF49eoVtLW12+07Hz58gLGxMdatW0fe++DBgxAWFsZPP/1E3o8GrzHp6tWrEBYWRvfu3aGvr489e/aQc1lZWZg+fTrU1NRgbGyMadOmITs7G97e3hg5ciTPBXV+fj7c3d35jo/0tfX19bCysoKWlhaOHDlCxME5Ny5cXFwwefLkTo9xw4YNg4aGBpYsWYLFixdjxIgRkJKSIunSa2trER4eDgsLC6iqqsLe3r7dZBHM+86dOxciIiIYPXo0oqOjoa2tDTExMQwdOhSFhYXIzc2Fh4cHJCUlCTnyNQvpy5cvs0jEBw8e8CWO6LKTkpLg4eHxj5cNtM33EydOxMCBA8m4FxUVBW1tbaioqEBVVRVhYWF48uQJmpqaoKWlxUWM0/f6p8reuHEjEhMTMWfOHOKdk5WVhZMnT8LFxQXy8vLYvn078SJh1mFZWRnKysrIBgNn2V5eXjAyMsL06dMRGBgIbW1t4t1JX3vz5k0oKirCxcWFkCBAm7dnR55ua9euBUVRZKOFoiiysG9ubsaBAwcIKUWTHo2NjYiKisLu3bvJN8mrvum5gCZEnj59ivHjx0NVVZXVB5gZ5Ly8vKCiokKyqAFtc1dgYGCnFtfR0dHQ0dHBjBkziCcoc/yOjo6Grq5uh5npmJg/fz6sra2hpqYGOTk57Nq1i3X+9evX5L4TJ05st6wvX75g+vTpkJWVxZ9//ok5c+ZAQECAhJuVlJRgypQpEBYWZpFSX758waRJk4jHNy+4ubnB2NgYV65cQX19PXbt2gVNTU3iOU+juLgYXl5eUFZWxqVLl/D27VssWbIE4uLifLPGMtuX/j9NoNGbAJx94M6dO3B0dIS9vf1XJYygdSjpBEB6enrYsWMHsUno56utrUV+fj4cHBzg4uLyQ3r/MG2hwMBAGBsbQ0FBAR4eHsjPzyf2W2FhIczMzGBmZoZx48bByckJ2traP2SdfC/oIqS68F2ATgc+YsQI/PzzzygrK8Px48fJjoOvr2+7WXP+P4Ce3EaMGAFLS0ty/OTJk2RHmpn5pqioCCoqKmSRwA/MHZhdu3Zh7dq1OHTo0N9KwMTFxWHYsGEYNGgQ2XlsaGhgGXf0jlJnJwzmdatWrcLUqVMRHByMQ4cO4dWrV2hpaSE6ARMmTEBOTg6uXLmCcePGwdnZuV09pMbGRhIas3nzZi4x038bWltb0dDQgDlz5nBp01RUVGD58uUQFBTExIkTuVKol5WVYdSoUZCSkmK5uQNtWhf8SAb691euXIGIiAjk5eVZu+dMI2306NEYMGAA33Ca0tJS2NjYEC00AwMDWFpaskKp6JAMOiwOAFauXInExEQcO3asXT002hMHaOt39A7j69evkZ6eDiEhIYwcOZJczySl+vXrB19fX66257zfw4cPYWlpSbwNmOdPnz6Nq1evsrLg5ebmwtDQkGiB0OV//vyZtQNKH6+trUXPnj1hZWVFRKelpaXh4OBAFm/Lli2Dn58fJCUl4eLignHjxpHnYD4PnZWOoigMGzaM9ZzLli2DmpoadHV1MWDAANy4cQP37t2Do6Mj4uPjeWoLzZ49G9LS0u0u9tavXw9BQUGEhISwFm3M77igoABubm6dHrOam5vR1NTElcWKs+7d3NxgYmLC0i6h00Xz8nKi0drainv37kFYWJj07Z07d3JpdC1YsIAVAsdEVlYWhISEkJiYiAsXLsDX1xc6OjqssESgbQd9zZo1UFNTg7OzM2RlZUFRFF+NG07dFH7jZl5eHgwNDaGhoYFVq1aRhVBTUxOuX78OBwcHVsZVXmMc89jFixehq6uLc+fOEbL+woULoCgKo0aNYnlivXv3DuXl5Xw9aZjEGRPTpk2Duro6RERE4O/vj2PHjrFEiu/evQuKorB7926e5TLLZ/bTefPmQV9fH/Pnz2eNa0VFRTyJI7pOysrKYGhoyCIAvmXZnPVTWloKSUlJlubfhg0bsGnTJrLJALR5rbi5uRHdsI7q5luU7evrC2NjY+jr6xMSntMjlialtm3bRsbaxsZGlJSUcPVrJtzc3GBkZMSyc8aPHw8LCwuu/p+bm0tIqR07dhAxb176Zsz6ANpCoUREREh2Yiaamppw6NAhyMjIEO+2KVOmQFxcnGRf4wdaH87NzY18hyUlJRg/fjy6devGCpVkklKWlpbw9/dnPeeLFy9YpAbnfMSsx6ioKEJK0XYW3XdzcnJgb29P3pMX+cI8tnbtWsjJySEqKgrR0dEQFhaGi4sLbt++zfpNeXk5xo8fD2Vl5XYFu1tbW3Hr1i24ublBSkoKYmJiuHjxIqs9S0pKMHXqVAgICCAmJgaHDx9GYmIiSbTCCz4+PjA2NkZpaSnLc9LW1hYpKSmoqKhgfafPnj2Dt7c3KIpCnz59ICUlxTVG0+Dsa8zx6/379wgPD4eIiAgXUQe0jV2dCdNjtufMmTPh4+OD7OxsPHz4EJ6enlBSUsKaNWsIKfX582fMnj0bVlZWcHBw+J8nLfoWYHr9m5ubw9PTE7/99htycnJAURScnJxw8eJF0h737t1DQEAAHBwcMGTIkB+yTr4ndBFSXfjXg14cxcTEkB0nJhISEiAsLIwBAwb8Lalqvxc8e/aM52R7+fJliIqKsrw9Tp8+jZ49e0JCQgIRERGIjo6Go6Njh1kkmBop5ubmMDU1Rffu3aGhoQELCwvk5+f/R4M307h7+PAh7O3toaKiwuX50NTUREipYcOG8dVyaQ+DBg2CmpoabG1tYW5uDklJSQQFBeHRo0doaGjA+vXr0b17d4iLi0NGRgZqamosg5YTTKFDV1dXaGpqYtOmTcS74N9IStHPRBubNTU1xHsDaPPySEtLg4CAANLS0rhSzj979gzz589vt63bO3fx4kV069YNvr6+PI3yqqoqnhnFaDQ1NeHGjRskA4qLiwvXWPD48WNYWloiNDQUDx48QEFBAZycnDBr1ixWOe09d2NjI/z9/RESEkIIyTdv3iAtLQ0SEhIs8W4mKdVZQdD4+HhISkqS3WZedVZbW4uioiI4OTnBw8OjQ70r+t9r167Bw8ODGPdNTU3Izs6Gnp4eHBwcyG/q6+tRXl7OWkQw64UmEKOiorBu3TqIi4sjNDSUdd9nz55h//79sLGxgbGxMSwtLaGjo4MBAwaQhQ7ngpz57fJ7J9pDYMiQIaxvkCZ+HBwc0KdPH/L79jSMKisrERoaChsbG5ibm3OJcjOf7cyZMzAzM0NYWBirrOvXr7NIQl673q2trbCwsMCYMWOwd+9eCAgIsAizI0eOoH///jx36UtKSqCmpoYpU6aQ/pSdnY1+/fpBR0eHJ6FSWVmJzZs3Izw8nHi8VVdXt9v36Patrq7GmjVrEBsbi507dyInJwdA20KYDjE0MDBAREQEnJycYGlpCWdnZ56GemVlJU+tn/3797MWgk+ePIG8vDxGjBhBPF46WpgDbWPU3LlzERoaipCQENy8eZN1/s8//2S1DfBXqM/Ro0ehqqrKpcHGBGf4XmpqKuTl5bFlyxae82p+fj5Gjx4NNTU1kqSAvmdjYyP2799PxrBvWTYn6LbNzMyEvb09XxHq8vJyLF68GPLy8qw08+3h7y6b9kjJzc3Fhw8fcPHiRejr6xOvXWYfdnZ2hry8PLZu3YqysjJkZGRAT0+Pb9hoWFgYREVFyRxHLzp3794NGxsb7Nq1C6tWrcKLFy9IP75z5w5UVVWhqKgIVVVVnv2ZBvPZaH08QUFBrFy5kqfuWW5uLvE+NDIywpEjR/iWzbxHeno6FBQUsH79etKPXrx4gfHjx0NdXR1z5swh1zOzdnZmDqquriYh2wC7n0ZFRUFFRQWzZs3i2owbOXIkPD09O3z+P//8Exs2bEBmZiZ5njNnzqBbt27w8/Pj+u5fv37NVwOME9HR0SSkk54bmOPRn3/+iUWLFkFCQgLS0tJQUlLi255btmwhYycTzc3NMDc3h4WFBeTk5KCuro7MzEzSl6qrq5GWloa4uDiiKcUZXsh8pvT0dAwaNAhOTk6YN28eIZq+fPmC0aNHQ0REhJXt7mtRXV2NFStWICkpiYsY9ff3h7KyMtasWYPq6mo8f/4caWlpSElJ4bkJ9aOgqakJEydORL9+/YjHdkhICNlEMzY2xsWLF8l8W1lZiS9fvvCVhOjCP4cuQqoL/2oUFhaiW7duiIqKAsBe+DEHflp0lV4I/BtJgb8TWVlZUFRU5DJyWlpa8O7dO/j4+GDUqFGsRfPp06fh6OgIiqIwbtw4nD9/npxvbxBubGyEj48P3NzcUFhYiLdv3+LFixdQVFSElZVVu+mzeYHXDtulS5dImnHOXSd6x5GiKISHh3cqTJBu/8zMTKioqCAnJ4fsFC1fvhympqbw9fUlC9Ty8nIcPXoUZ86c4alfxPk8NF6+fAkNDQ1YW1tj8+bN/8rwvaKiIkRGRrJCytasWQOKoljeUp8+fSIZtXiRUjR4kQnMYzt37sSiRYuQkpKCGzduEGP9999/52mYdrauamtroaioCIqi4OLiwrPfpaWlwdDQEMLCwqRdOjIwmOdbWlowZswYGBoaIiIighjm5eXlhJQaO3YsuZ65y9zRzjHQ1l9sbW3h4eHB0+OvsrIS0dHRsLGxgb29fad27BoaGtCrVy+4uLhgwIABXOevXr0KKSkpxMfH8/w9s/6LiopAURSmTZuG5uZmVFVVYdOmTRAXF+cy3mns37+fZPDhFRrJuVCi67uurg5nzpzBiRMnWOF/sbGxEBUVhZKSEuLi4rB69WpERkbC2toavXr16lSdVFdXw9TUFG5ubkhISMDChQuhoKAAW1tblhcU891v3LjRLtHFGdbIXAwuXrwYKioqoCgKCxcuJGU8efIEzs7OCAkJ4dk/3r59yzNTVnZ2NvGUYobvcXqHLF26FJKSku1uxNDvUllZCRMTExgbG8PU1BTa2towMTEh7dXa2oqlS5ciLCwMvXv3xvDhw/Hzzz9zCa/T/58xYwa8vLy4yJfdu3dDSEgIDQ0NqKiogJycHEJDQ8n4c+DAAURGRvLNpAe0Ldh69OgBU1NTmJmZQUJCAkJCQnw1T5jP8PHjR4wdOxb29vZ875GSksLy+Ll37x50dXWxYcMG8r4tLS24desWrl27RuqwoKCAJDQoZWSjBf5qm29ZNv1bXsjLy0OfPn2wZs0aAOz2Wr9+PSZNmgRZWdl2SZdvWba7uzvMzMzw8OFDch9aBykuLg6vX79GRUUF611dXV0hIiICU1NTSEtL8128l5SUYMCAARATE+PyOnFzc4OCggLU1dUhJycHJSUl7N69m8zVlZWVyM7OJhpFnARDZmYmJk6ciNjYWEJCPH36FJcvX8bUqVMJKcX08mN69lVUVBD9PM6ynzx5guzsbFb/bWlpQZ8+fbiSqpSWlmL8+PFQU1NDcnIyOc4p9M0J5nnajhoxYgQ5xrz3wIEDISIiglmzZrG8WW/evImQkBCuOZfZX06cOAGKoqCoqEg8qenz58+fJ3N/Z5ItHDx4EBkZGThy5AgZ27Zs2YJ169bByckJCgoKpBzO+f3NmzespAy8xvLy8nLExsZCS0uLrC0AYMCAAVBVVcXGjRuxbt06DB48mKe2IdNblJ/9EhwcDE1NTQwcOBCBgYEQEhJC7969iUfrx48fER4eDklJSVZ2va8BbceJiIgQfSumWHr//v2hoqKC9evXcyX2+JG8gJh9oLa2FlOnTiVC+iNHjoSmpibu3buHe/fuQVlZGfb29rh48SLXfPpvstv/P6KLkOrCvxpLliyBnJwcgoKCiEs+vwm4f//+0NHRadel+0cA7TFGaz/xGkTXrFkDISEhrlTux44dg4uLCzQ0NEgYSkei8MXFxTAyMmJ5XO3duxeCgoJc7vlfM6CnpKRg+fLl5O/s7Gz4+PhAW1ubtQgD2tr86NGjLE0ezvs2NjZyxd1PmTIFzs7OrAwrQJtbuYKCAhEQ7SyYHmPW1tYYNmwYdHV1IS8vD2VlZWzZsuVfRUq1tralSVdQUMCkSZOIsVJaWork5GSIiYlh6tSp5HqalOrWrRsWLlzYqW+J+Z5DhgyBiooKdHR0IC0tDVVVVURHR5OFIU1KBQQEtJt9iQm6zt+/f4+tW7diz549UFJSQt++fbkE74G28KDMzEysXbuWZ9peXu1SWVlJFpHNzc2IiYmBrq4uFymVnp4OGRkZBAYGdrpe6uvrSShia2srSec8ZswYEkpGP9/jx4+xYJ99mioAACAASURBVMECxMXFtbuLyWlMTpo0CQICAjA2NuYiJ2jRbV9f3w7JuaysLPz8888so/bLly/YuHEjxMXFWeF7nERETk4OgoKC0L9/fy4BeBrM78fKygqGhoYQFxeHoqIiQkJCCGmxc+dODB06FIqKipCXl4eHhwfi4+M7vbP7008/oWfPnqwQ0JUrV4KiKJ4kPhO8DHX6mqqqKowePRoeHh7o27cvdu7ciaamJlRWViI8PBxqamoYNmwYbt++jVWrVpEU27w0ujoSv+ZHSjFFr5uamqCurt6pEMYhQ4awPOjevn0LFxcXUBTF5RHKOSdwkqZLlizBxYsXiVco0xOppKQEFhYW8Pb2hoyMDEaOHEkW6+Xl5QgNDcWYMWNYIXZMVFZWQk9PDz4+PiQM/8yZM7Czs4OiomK7QsK3bt3CuHHjICsryzeEv7GxEcHBwfD29ibHsrKyICYmRubLwsJC2NvbE7FuPz8/0l5FRUV89a6+Zdmc2LZtG5fu2ZIlSyAjI0PqiO4nEyZMgL+/P86fPw+g/YX0tyj79OnToCgKISEhXPeytbWFlpYWZGVliR4fM0Q2IyMDCxcu7FAPLD8/H8OGDYOwsDDxFvH394eWlhaysrJQVlaGnJwc9OnTBxoaGlxJLnihX79+MDQ0hK2tLQwNDaGjo0NCqGnQpNSKFSvI5ktra2uH7VhWVgZJSUloa2tjxowZLA+4oqIiyMjIYMKECazflJaWYsKECdDS0mLN25z48OEDCgsLyfz95csXkjHwl19+gYSEBGssp22WK1euQE5ODrKysli9ejU5/+nTJxw+fJgVesYp9H7q1ClERERAUFAQ8+bNA9A2btBjx/nz5yEqKgo3Nzeu8D0mBg4cCC0tLSgoKEBUVBRhYWGsTcJbt25xkVJ0n+uMzhX9PG/fviWhv9OmTUNAQAB0dHRYXoCPHj0iwvF//vlnu98M89yuXbuICDr9ndy/fx8aGhqwsrIiumVv375FcHAwlJWV2/UQ54fnz58jJSUF4uLirMyjzPE7ICAAFEW1SxZ/j+DVx+m5/d27d6ivr8fZs2ehoaGBkydPknYPCwsj+sOdIUe78M+hi5Dqwr8S9OBeV1eHRYsWQU9PD4GBgWTCZxrI9IBPizO3F271vePmzZtkB6ulpQU1NTVwcnJCUlISl/aBtbU1xo4dy0XGnDp1CjY2NtDW1u6Uu3ReXh6kpaWJiOSvv/4KiqIIGfXp06cOF0ScePfuHUxNTWFpaYmNGzeS41lZWfD19eVJSvFDdXU14uLi4OzsjNjYWFZIRFhYGIyNjcnfTIIlKCiIJVbdWTQ1NcHNzQ0ODg4oKirCq1ev8OjRI9jY2EBVVfVfR0rR9WNoaIixY8eSRX9ZWRmSkpIgKirKRUrR2dG2b9/e6fvMnz8fampquH79Osl+GRERAX19fYwfP56QhbSeTEhICN/MXsxMZ7zOnTt3DoqKiixSin52TnCWw0xxT5+bPHky/Pz8WL/hRUq9efMGcXFx8PLyatdTj0mEBQQEwMvLi3iFNTc3Y/bs2dDX18fQoUO5vDjoRT6vZ2eipqYGM2bMQH19PT5//oyUlBTi3cZZr2PGjIGdnV2nMpLyCkurrKzkSUpxZv7av38/KIpqV8+voaEBTk5OcHNzQ05ODu7du4fLly+DoigEBgayiIry8nKUlZV16AXAiZEjR8Ld3Z38vXPnTnTr1o3oOtXU1HBlu+MH5lxkamoKKysrBAUFwd/fHxRFYfjw4Xj+/DkqKyuxaNEiWFlZQVJSEjY2Nhg1ahRLz4oJXuQUZ5gjk5RibgjQ11dUVEBXV5cVfssL1dXVMDMzw9KlS8nzHDp0CMLCwoSIZfYZfoRfTU0NtLS00LdvX0JabtiwARRFEe+VlpYWpKamkkxo9CKxpKQEY8eOhZqaGl9Nrrq6Oqirq6NHjx5ci8vt27dDVFSUpTfD7J8+Pj5wdHSEjY0NS6iaCfr6t2/fQl5envSHL1++QFdXF6ampggMDIScnBzRH1myZAkUFBQ6DLn6lmVz4vHjxzAyMoKNjQ0r81ddXR369++PiIgIrm+dDpntaE76FmW/e/cOmZmZrI00oI0wUldXx9atW3Ho0CGMGzcOFEUhKSmJZ0ZEXmQXs68WFRUhJCQEIiIiMDMzg76+Pu7evcvTk2fZsmXt1gOtR0WHit68eRO9evVCZGQk17VTpkyBkJAQVqxYgcLCQixduhQURaGUkdmME8XFxbC3t4eOjg769esHDQ0NXL16lcxhc+fOhZSUFJfHV2lpKYYMGYLAwEC+9f3777+TJB2fP3+GkpISHBwc0NLSgsrKSuL1yhzLgbaMuNHR0Vi2bBmXtyg/Mj0+Ph66urrIyclBYWEhRowYAUFBQZIBkTmXnzlzBhRFcYXf0nB1dYWJiQmysrJQV1eHLVu2QEpKiisc7caNG3BycoKioiLy8vJQWVmJZcuWQVNTExUVFXznZs7j7969w7Rp06CiogIRERFiDzP7Hp0RkJdtUV1dzTMZxty5c2FoaMjK9ga0tbmkpCSrD71//77D7KUA/3nvxYsXSExMhICAACtrIfMbnTVr1g/lEQVw93FlZWU4ODiw7KeMjAyoqKiwyL7IyEgkJCRg4sSJP1ydfO/oIqS68K9DXl4e9u/fT8inuro6pKWlEVKKXkgw3d+BNp0aiqL46hx877h27RrExcUhLi5OMm/V1dVh5MiRsLW1hYSEBMaPH092QlJSUtCzZ0+itcM03M6cOQM9PT2YmZmhsbGxXSP1zz//hKysLJYvX04MCjosBWgz8FxcXDqlCwL8ZcwUFxfDzc0NlpaW+Pnnn8n5y5cvw9fXFwYGBti2bVu7ZVVWVsLMzAweHh6YMmUKHj58yPLu2LFjB1fadroeoqOjYW1t/dWZAl++fAldXV2sXLmSdbyxsRE2NjZQVlZmCZ3/L0E/Q3V1NWbMmAETExNMnDiR1BE/UurDhw/YsmXLV8XTh4SEkHTsdBs3Nzdj2rRpUFNTw4EDB8i1WVlZPAXMX758yWqP6upqzJ8/H2PHjkV4eDhycnLIO509exaKioro168fHjx4gCdPnsDU1JTsFPLq0w8fPoSVlRVrNx8AwsPDERwcDACskDBepNSHDx94Guk0mEkA7t69Czs7O6ipqWHQoEFkR665uRnJyckkJCkvL4/LG62jfvnLL79ASkqKGNHv37/HrFmzICAggAULFhB9nYKCApiYmGDMmDHtlsdZX5z350dKMReJjx49gra2NsnyyQu5ubkwMjLCuXPnyD327t0LiqJYoU6deUZex1pbWxEVFQUXFxdW2TSB3tDQgKioqA7HFoBNLB44cAB9+/ZlEd779++HiIgIRo4cSQTUgbZ6qKqq4qtLwfT0qq6u5hJ7ZxrK2dnZ8PPzg76+PrZs2UKOt7S0YNeuXRAUFOSbDIC+rri4GGJiYjh+/DgAbuH16upqpKamdrhBsXz5chgZGRHSsKioCAUFBQgLC4OYmBip0+bmZsTFxcHU1BQ6Ojrw9vaGra0tNDQ02t0wqqioIOGEFy5cYBGejx8/hoGBAVavXo0zZ85weQLOmzcPGRkZHQoC03W7YsUK9O3bl5CnV69ehb+/P0aPHs3ynM3Ly4OGhgaLnPlflM2JQ4cOwdHREXZ2diSRQ2trK1avXg0HBwdC+vEidv7Jsun2+/jxI1asWIFu3bph6tSpJAMe026or6/H0KFDO0yAwAs0+ZOfn49Ro0ZBREQECxYsIOfptrl06RKUlJRw8uRJvmX169cPBgYGePnyJesdhw8fjpEjR+LRo0dc3hUxMTGgKAqGhoaQlZXlqf/GOVYdP34c3bp1w2+//YbU1FRoaGhg5syZyMvLw+fPn2FhYQEfHx/ybvR4ydQA5DUmvnv3DpMnT4awsDCUlJTg4+PDCrejx3JJSUkMGjQI169fx5UrV+Dq6sqzzvihoaEBISEh2Lx5M3meR48eISwsjCtrL10WHarOCV9fXxgaGqK0tJQ1XlpaWuKnn37C+/fvWZs3OTk5cHV1BUVRcHNzg6ioKN9NTM46mjdvHrFHmJ5SdDZGoK1vV1VVITw8HP3798fnz59Z5bS0tMDNzQ0RERFc9UQTzUxCkp7fU1NToaam1inhchp0fdTU1GDTpk1YvHgxtm3bRjxPX79+jcTERIiKiiImJob8jknOAD9WmN6bN2/49nG6nfbu3QsFBQXSLx4+fAhHR0eWLfoj1cn3ji5Cqgv/OtAulXv37iXkEz9Sih6o6+vrERsb22kvgO8NV69ehZCQEEJDQ2FiYgJ7e3vWrurjx49x4MAB9OzZE7q6uvD29iYp75neS8xF5rlz51hGfXtZlObPnw9BQUFQFEWyhAFtxoezszOGDx/OV0OH14KRngSKi4vh4uLCRUpduXIFDg4OsLS0ZAkOMlFbWwtbW1t4eXnh6dOnLC8DGq9fv4arqyt69OhBYsqBNk8aPz8/DB48mEWgdAYVFRWQkZEhbunAX8bG/fv3IScnB1tbW2RmZv5Pw0fpOv706ROSk5MREBAAeXl5UBSFyMhIsqikSSkxMTHWDhuNzpBSjY2NsLa2RkBAAOsY0NYHTExMiAYRP6LlypUrMDU1JQugqqoqmJiYwNLSElZWVjAxMYGgoCCSkpKI4XH27FmoqKhARkYG+vr6sLa2brfOT5w4QURLaT0QoC1NPTNdOZOIiImJgaGhIUJCQljite2RI1VVVTAyMsKAAQPg7+9P3OYHDRpECPOWlhYcPXoU/fr1I6GTNGHAxO3bt3HixAmu41++fIGamhomT55Mjn369Ino6enr68PPzw/Ozs7o06cPX00w5vvyArO96IWMhIQES4eExuTJkyEgINCuDtvvv/8OCQkJQkzs2bMHFEVhyZIlANoIv84KvTJ3oJkC1+vXr4eoqCimTZsGQUFBQrwAbSFTTk5OnQ7Xraurg4+PDwIDAzF48GBynK6zffv2gaIo/Prrr+QcLy8zzt9VVlYiKCgI5ubmMDAwwJgxY/Dw4UOujRagbTPC1taWK+lDXl4elxcG56KJhpOTEwICArB9+3Yu4fUTJ07A19e3Q7Fr2tPs8uXLGDBgAExMTNDQ0EBIKWFhYaIf09zcjMuXLyM1NRWTJk3C2rVr2/UYoVFeXo5evXpBV1cXZ8+eJfURFxcHiqIgJCQEiqIgKiqKMWPGYOvWrWQH/Gs2F/Ly8mBmZsalecb0FPv8+TPRpeMXLv6ty27vnQ4fPgw7OzvY2dnhwoULANrq3cLCgmd43D9ZNmf5tEf3ihUrSHp6+r2Z182ZMwdycnJEd4kfmGPWkiVL4OHhQfp+Xl4ehg0bxiUaXVtbi+TkZBgbG/Mlcc+dO4fu3bvz1B+0s7ODpqYmpKSkICoqivHjx7PK2bdvH9avX48bN24A4Pbo4jUGx8bGwsLCAvX19Thy5AjCwsJgZGSE3377DUePHmXZXM3NzXy/b06UlpYS4XVeY111dTX2798PDQ0NUBQFWVlZ2NradprAzMjIgK2tLWxsbLjCEx8/fkxIKVqzj5mAg7MOVq1aBYqiEBERwTpeX18PAwMD2NraQlZWFkZGRqxvqqSkBPPmzUNkZCSLOGWCGRbf0tKCsrIyqKiosDauaVJKQ0ODNZ8uXLgQYmJiPL2ggDb7l7YJmATl0aNHISQkhPT0dK4MonPnzoWuri5r47Q9MMPcTU1NYW5uTgS6NTU1SWREeXk5sePoJAE/GioqKojWG9DmHdZeHy8uLoaPjw80NDTQu3dvGBsbszLGduHfhS5Cqgv/OtTW1pKU5bt37+ZLSjHD9woKCuDg4MBKi/uj4MqVKxAWFiZkwe3bt2FoaAg7OzuSqp5GRUUFCfMw/z/2vjOqquP9eh16r4L0XgUB6U2qSFdRRCkiimDBghoVFXvFmth7Ys1rNHaNsYSAJYrR2BFFxQaIgPQmsN8PrDM5cxukmOT3X+wviZd75s6ZM2fKnv3sx8YGYmJisLGxoXw3RHmX1NbWIiEhAQMHDsSYMWPIdYWFhUhOToakpCSWLFmCvLw87Nu3Dy4uLtTCjS2Hu6jhqlC4qiIuKeXm5gYTExNKAXD16lWRngDbtm2Dvb09Jf8WtFgrKCiAq6srdHV1ER4ejunTpyMkJARKSkqdKgKEEWHR0dFwcXHh80IoKiqCoaEh5OTkEBUV9a+H7DU0NMDGxgZBQUHYunUrLl26hKCgIOjo6CA5OZkipTIzM8EwDJ/yixfC7mnhwoXo0aMHRaqw/WLQoEHo16+f0DJzc3MhLi6OyZMno6mpCW1tbYiLi4OzszMKCwvR2NiIT58+YcaMGRAXF8fcuXPJ5q6oqAhz5szBmjVruuQxdPLkSXh4eMDKyoqEoQ4cOJAoxHiJzdbWViQlJWHIkCFdNtQfOXIkrK2tUVRUROqydu1aaGtrIyoqik8lsmPHDsTFxUFRURHp6ekk5Cg3NxdSUlKUIhH4nQBdu3YtzMzMqH748eNHEr43YMAAXLt2TeB7yYJ9D2trazF58mRER0cjJiYGx48fJ6owXg+hnTt3gmEYLFiwgCrr8OHDnfoyXL9+HRISErhy5QrxlmEJo/b2dhw8eBABAQFC03WzYNu1trYW4eHhSE5OpszRhw8fDoZhMGLECNJX7ty5Aw8PD/j4+Igk4Xj7j4ODAxiGQe/evclGguuPEhwcjODg4E7Vpizq6+vRq1cv+Pn5YenSpdi0aRNMTExgaWmJQ4cOCSTX7927x7epE1Zvtl5sXdvb27Fp0ybo6OiAYRhCpre1teHp06fw8vLC4MGDO+3fhYWFiIiIgKKiIrS0tPDs2TOqfiwp1RX1mSiUlJTA0dERxsbG+O2337BgwQJIS0tj1apVuHHjBg4ePIipU6eSzbSrq6tIDxZh97Vu3TooKipSmxwW58+fx4wZMyArK0vCj/7psrnYsGEDcnJy+D4/duwYnJ2d4ezsTEj2GzdukHCWf7tsoGMTzhKVZWVl2LBhA2RkZKjQpba2NjQ0NCA1NRV+fn6ESOAFN8SfHc/GjBmDiRMnUt/j9keWlFqxYgXExMSIckcQGhoasHv3bujr68PT05N8zoYXHjlyBD/88AMWL14MKSkpjB49WmhZ3Pf3/v37MDY2xunTp6l7u3v3LsLCwogy6cWLF/jqq68gLi6O5ORkmJmZQUFBQaSy8NWrVzh37hzOnj1L1Gt37txBcnIyYmNjISkpiT179gjsqx8/fsTBgwcpn53ONuyNjY3IzMyEnp4elVGTexhUUFCAuLg4MAzTaR8vLy9HQkICzM3NqSyArMn4hg0bsGbNGgQGBoJhGGzZsoW6npvZldvmEydORO/evamQuPLycqiqquLatWsAfn9/uaRUWloaVq1aBTExMRKNIOhglcXs2bNhbGxM3ee4ceMgLS2N9evXk99nPfT69evX5ZBxoON5REREwNfXF48ePUJVVRXKy8thbGwMExMTcrD87t07so7jNWL/X8edO3cQHh6OPn36kHn+9u3bGDNmjMA+zvXlW7RoEQYPHoz09HShIfTd+PfRTUh14z+JxsZGDB48mI+UampqwtKlSymlVHV1NTw8PODh4SFS5fO58bkGuMTEREyePJkyCuaSUsIm+5ycHOJlwE6qotDY2AgHBwfY29sjLCwM2trasLS0JCcwhYWFWLx4MdTU1KCpqQkHBwcMHTqUb4Bvbm5GQEAAddJUWlpKNohcpRJ7zZMnT6CoqAhHR0fK6FwUkpKS4OLiIlIRw5b/5s0bLFq0CH369IG9vT0GDx7cKRnFva/q6mp8/PiRtP/Zs2ehoqKC2NhY6qSNPZktLS3tUhrmzwHuYvK7776DiooKObEFOjapkydPhra2Np/R+fbt20UuRrl9vK6uDrW1teQ+b9y4AUtLSwQEBFAnihUVFfD29sbYsWMFeoDcvHkTUlJSmDt3LiHIamtr4eLighkzZvDVYebMmZCQkBDqQyHsPeSqE65duwY3NzdYWVnh7t27mDx5MgYPHowPHz6gqqoKDQ0NqKurQ2NjI6mTqDA93t/v16+fQEXY2rVrwTAMBg0axEdmtre3o6ioCDk5OaivrydkFBtG0NLSwmfEe/PmTWhqahIDWraO5eXlmD17NsTFxcnCVFC9uYouc3NzODg4YNiwYXB3d4e1tTXi4uIEqp2qq6tx6tSpLvcVXgwZMgSysrJ8m4v8/Hz4+PggOTm5SwaytbW16NWrF3x9fXHy5ElKHfv69WuyIY2KikJAQADs7e0pFYCoOtbW1mL16tXk31FRUWAYBmvXrqU2E+3t7QgPD6eMrDvDxo0b0bt3b8pra9euXWAYhgonAPifW2f+KDU1NYiJiYGbmxvc3d2xfv161NXVoaWlBenp6dDT00NoaCh++uknrFy5UqTxenV1NebPn0+F2Tg5OUFOTg49e/bkM3i+d+8ehg8fTpEALDobB3lJuJKSEvTp0wdSUlKQkpISGI7z5s0b5OTkUOo4Ubh37x41X7AqtSlTplCKhRs3biA6OhoODg5EndhZ/f/usrmfVVVVwcbGBpqampSBPIv9+/eDYRi4ubkRkt3f359SM/9TZXPHy/b2dtTU1MDY2JiaEyorK7F+/XpISkpSyVmWL18OGRkZkomMF6wakZsZDeggn9kDO27/ZfujgoICIiIiICEhQfyIRClFm5qasGfPHmhra8Pb2xuhoaEwNjam5vqamhpMnToVDMN0ya7g5MmTcHZ2hrS0NEaPHk2Faa5cuRJ2dnaU2urevXsIDQ2Fubk5GIbBtGnTBJZ77do1mJmZwdDQEGJiYvD29iYh058+fUJFRQXGjRsHSUlJKrQOgEASV9CYKIggf//+PbKysiAnJ0dld+UeeuTn5yM6OpoYqgsCO+5UVlYiPj4epqammD9/PklSxJ0n79y5gz59+sDIyAhv3rzpdC5etmwZrK2tERgYSFTVJSUl6NGjB1UuW05ZWRmmTZsGRUVFMAxD9RVRqtdr167BwsIC7u7u1Pg9ZswYMAxD1OPe3t5QUVER6nEnDG/evIGVlRV1YHvo0CFISkqSUHS2TkVFRZ2u4/7XcPXqVfTo0QPR0dGE2GbRWR8XhP9LbfN/Cd2EVDf+M+AdJBoaGkSSUqampggODoaTkxOsra27tMn43HVvbGzEqVOncOLECT6T8T8LXoNn9rdu375NSCnuiR+vLDw+Ph4eHh4CFx/cgfvp06cYNGgQ3r59i4aGBrx48QKOjo4wMDAgkn2gw+eHNfMW5JFSUlKCpKQkaGtrU6ddhYWFmDBhAhiGIaec3N/38PCAuro6fHx8BBpIsmB/MzAwECEhIUK/x363sbGRKD2Ajv7TWSgdVzUSGxsLBwcH9OrVC5GRkSTsZP/+/VBVVYWjoyNmz56NFStWoE+fPvDw8KDUNf8EfvvtNypcjn0eW7duhYyMDDmRZUmZ+vp6ctqYmprK1zc6y+zGmshbWVkhODiYqGLOnTsHY2NjctK5du1aDBkyBMrKygLDUq5fvw45OTloampSJ8A1NTXo3bs3lTmGrVNzczMsLCyQkpLCVy9hYJ9HWVkZ+vfvj9raWpw7dw7u7u6wtLSEhoYGTE1NoaWlBX19fZiamkJbW5tkCWTR1ZCgqKgoODg4kH9zF+mhoaHQ0tJCfHw8lQWTW3ZeXh5kZGTIJqSxsREeHh6wsbHB8uXL8e7dO/L9qVOnQldXly8ld1VVFb744gtIS0tj+fLlQtupvb0dY8eOhZubG6VIjIyMhIKCAuUHJWgTJ6qv1NXVITMzE2PHjsWSJUvIhu7OnTvo378/pKWlcfbsWTx9+hSnT5+Gi4sLnJycBB4sCPLYGjZsGDw8PPD27VsqRJUbWrlhwwZMmTIFY8eOxbZt24SqAHj/vWvXLoiLi+PGjRvks6CgICgoKGDNmjVk411QUABra2vSH7uCsWPHwsnJifyb13S9rq5O5BjIC67xuq2tLZycnJCQkID4+HgwDIOwsDA8fPgQLS0t2LRpE3x9faGsrAxXV1eMHj1aqLJw//796Nu3L0mMUVdXh5iYGGzatAlBQUHQ19fnC2e5d+8e+V1RKhpWjbtr1y4+Qol9RiUlJQgMDISSkhIuXbpEhTP+UaKfVePt3LmT6ktr166Fvb09Fb5eW1uLO3fukHoJItI/V9m3b9+m3sODBw+ipqYGT58+hZ+fH0kcwbYDC09PT+jo6MDR0REABI63n7NsAEhNTYW+vj7Vd1lFCi8p8fHjR0JKjR07lpD1ogij169fY8GCBXzG0P3796fmA+54+9tvv2Hw4MEQFxcnZIGg58n9N1vG7t27YW1tTRlxc8tes2YNVFRU+PzMhKGpqQlZWVno2bMndHV1qVDifv36UYosoGO+2r59O1JSUgSOs2zG5QkTJiAvLw+nTp0iob3c5BDv37/H2LFjISkpib1796K+vp6oEAWFiXPB7Qf19fVoa2sjfbysrAwrV64UmYGVq9IUVTbQcXgVFxcHdXV1KCoqEtKIW15ycjKMjY2pMZ4X3P65ceNGWFlZwc/PD69evUJ1dTW0tLSEZlksLS3F5MmThWaN5M6jL1++JPfHXY9zM9pt27YNSUlJ8Pf3x4QJE0T6/QnzHMzPz4eqqioJf+RNLFRVVYVZs2bxZS79v0C85OfnQ09PD5MmTaLWOLxq77KyMqSkpFB9vLi4GI6OjqTdgP9GoqFuCEY3IdWN/xTq6urIgggQTUotX74c8vLycHR0JIPTvzEAc0+m7e3tYWJiAlVVVSgoKCAxMfEPeU/wgrsJ55p8sr8pjJTiTpqLFy+GjY2N0MmqpaUF5eXlOHnyJHx8fKjTXNbPw9DQEBcvXhRI5AjKvvL69WtMmTIFGhoaVBhlYWEhxo0bx+dF9e7dO4wYMQI//fRTp6l7uemmdXR0hCqd2LpUV1cjIyODb8PeGerq6ohfV0ZGBsaPHw8T9f+ZHQAAIABJREFUExNoa2sTv4KzZ89i+PDhUFdXh7m5OUJCQkR69fzdaG/vyMq1detWiIuLIywsjPr7vXv3IC4uTrU1S0qdO3cOGhoaUFNT+0NZEmNiYqCnp4f09HRMmDABtra2UFZWJqd3ubm5SEpKgqqqKkxMTODn5yfwRJD1RXN1dYWVlRUGDBhA3pXm5mbExsbC0NCQGg+Ajudia2vLd0ouDFwCYvDgwbCzsyO/c/z4cQQEBEBFRQUTJ07ExYsXceTIEezduxdbtmzBzp07/5QKaNeuXTAwMEBWVhYVZtXc3Izg4GD4+/ujR48eRA3Im1lNRkYGDMNQab+/+eYbZGRkQFFREU5OTkhKSsLbt2/xww8/wNHRkShSuPWtrq7G+PHjoa6uTpGyvAgICKBM7Y8dOwaGYYhCqLGxscueF2y/r6urg5mZGQwMDGBvbw8lJSVYWVlhxYoVaG9vx+3btxEdHQ0ZGRmoq6ujd+/eCA0NFXiwcPv2baSnp1MEXm1tLTw9PSkvt2+//RYeHh4wNzdHVFSU0Dpyy75165ZAo93bt29DT0+PL/QhKCgIDMPA2toakZGR8PHxgYODg9D3nnfT1d7ejoyMDEJI8Zqut7S0YOLEiVTadVFgy29tbcXx48cRGBhItVN2djaUlJQQHh5OqWyLioqoRb2wfs5+Z9++fdQccvnyZQQFBUFPT49PKXX79m0+fx1eTJo0CQzDQFdXF3p6eti0aZPAuZLrKXXx4sU/PcfX1dUhOTkZ8vLy2L17N6Wmc3Z2xqBBg/5UuX9n2R8+fMCAAQMwYMAAfPz4EdOnTwfDMITwf/r0Kfr27QsdHR1cvXqVXPfq1SuEh4dj1apVlBoWoDMyfq6ygY5+cuTIERgZGcHZ2ZmQUuXl5dDV1RXoT/bx40ds2LABDMNQSm5eEuDLL78kfa+0tBTz58+HnJwcGR8TEhIEqmlZPH78GPfu3RNYNu/7OmfOHBIi3dDQgJ07d8LQ0BCenp7kXWhpaUFDQwMmT54MDw8PkjhGGLghZUCHsXpiYiIkJCTQr18/5OTk4OnTp3Bzc8PcuXOpawUdRgIdSjsJCQnMnTuXOlBavHgxDA0NUVNTQyk5KyoqkJqaCoZhEBkZCQcHB5iYmIj0jOKOXevXr0dERAQ8PDwQGxtL1l0fP37EypUroaioKJSU6gxLly4lnqiVlZUYMWIEDA0NMWfOHGr+rqqqwvDhwzFo0CCh3qJZWVnUQSjQcShhZWWFoKAgXL16Febm5ti9ezcePXqEx48f4+XLlyguLiYZ+7gZBoWRUWlpaYiNjcXJkycFHhJzlVKfPn2iQrwFoby8HNnZ2USRXF1dje3bt6OxsRGVlZXQ1dXFjBkzcPbsWeINy9bthx9+gLe3N99a6X8Z7L2tXLkS3t7exASe/by5uRmtra1USHRNTQ1SUlL+UB/vxn8H3YRUN/51cE8958+fD4ZhKD8DYaRUY2Mj9u7d2+W498+J5uZmeHt7w9fXF7/++iuePHmCW7dugWEYREdHd2rQKQotLS3w8/MjoS28prfsJMhrdA50DN6pqakwNTWlfAvYQb2mpgYBAQEwMjKCq6srfHx8yHfY9iwpKYGzszPMzMxw5syZLqW7BzoWspMnTxZISqWlpYFhGEyfPh1bt25FUlISjI2NO1UFcJ8xeyo9f/58kddkZWXBxsZGpMcIF2zbLF++HLa2ttSE9+TJEwQEBEBbW5sQZ01NTaioqEBxcbHQE67PBZZcqq6uxpYtW6ChoYH+/fuTvxcXFyMuLg42NjbUKRHQYSQaFRWFjRs3dlnJdfbsWejq6lIhFVVVVRg2bBgUFBSIkq65uRlVVVWoqqriI0KBDtJFXFycbCLWrl0Lc3NzDBgwgKR1f/HiBdTV1eHr60sttPLz82Ftbc0nVe+snS5evIjg4GBkZ2dTxOqJEyfg4+MDGxsboQs6Qc+TVxWZk5ND1HMVFRUYMGAALC0tiVk3ADx79gwBAQHIz89HcnIyDAwMqFDCnJwckhp96tSp0NfXR3JyMvW7r169wty5c2Fvb4+ePXti5MiRYBgGAwcOJN/htkl1dTVFZvNuxlpaWmBtbU1M3Q8fPkz5OtXX12Pp0qV/KMtYW1sbDh8+jODgYLx48QLt7e14//49YmNjYWpqSrXJzZs3kZ2djYcPH5Kxhbe92dDjyZMnE7+StrY2ODg4wNfXF1u3biXJMOLi4jBhwgQoKiqScUdYH7ly5QoYhsGSJUv47gHoUJ9paWmRtPYs2PC9xMREysdPmOqqubmZ9Gugo41ZjxhJSUlKKfHgwQP07duXaqPO0NTUhL59+yIsLAzh4eHkc3Yh/tNPP4FhGCrbqLA07oLuhb1+4sSJVAgn60mnr6/PR0p1pkK9d+8eSUYwatQoiImJwdLSErNmzUJ5eTl1PavmMDc3x9mzZzsdr4SFOdbX1yM1NRXS0tLYvXs3IVmzs7PRp0+fLvk5fc6ygY5EDdLS0rCysoK8vDyfguXp06fw8fGBpqYmDhw4gOzsbKxYsQK9e/emspD9k2WzCqHm5macOXMGBgYGcHR0REVFBWpqamBiYiL04KiiogLr16+nTKm5/fHatWtwdHSk1gYsKSUlJYWUlBQMHToUrq6umDNnDubOnYulS5di+fLlmDdvHjZt2iS0r7NjCWt4XV9fDwcHB+pZNTU1Yffu3dDV1YWHhwd5p5YtWwYpKSmR2fq4/bS2thaDBg0iG+sPHz7g1KlT0NPTg4GBAeLj4zF37lxER0fzEX+8KC0thY2NDVRVVclBG5tRbfv27TA3N4ePjw/c3d2RmZlJ1sy1tbXIyspCYGAgpbrqbL2SmZkJBQUFTJkyBaNGjUJwcDDk5eXJIUhlZSVWrlwJNTW1TslXth+1tbWhra0Nz58/h7q6OhW+zA3fmz17Nnl+y5cvh5ycHN9Yw8Xq1auhp6fHt97bsGEDrK2tYWFhQUJQJSQkICkpCU1NTaipqUFCQkKkVxeLoUOHwtTUFFu3buXL7JaXl9epnYYgXLlyBfr6+pgzZw7y8/PRs2dPBAYGElP0zZs3Q0pKii/MvaCgAN7e3oiJifnDGaP/FzB06FB4e3tTn7169Qrp6elwdHSEjIwMhgwZQsKJm5qasHLlyj/cx7vx76ObkOrGvwpuaMeXX36JhIQEkkmHXaAAv5NSysrKOHToEN9k828b1N25cwdWVlb44YcfyKRw8uRJ4jnyV+Hr6ws3Nze+z7mklLW1NYyNjSkyLz8/HyEhIdQky930BQcHw8vLC/PmzUNYWBgYhqFCT9hBvLS0FAYGBoiOjuarQ11dHaZPn47c3Fw+FdLz588xefJk9OjRgyKl3r59i6ysLMjKykJTUxNmZmZ8mVpYtLa24tmzZ9Qzv3r1KjmVFhcXx65duwReW1ZWhri4OCQlJfGlwO0MqampsLGxESifNjY2pjJucfFPLQry8vIwfPhwslmura3Fpk2b+Eipixcvws3NDb169cKWLVvw/v175OTkwMvLiyLzeP2hjh49SmTx7GJrx44dUFJSIs+ZvVeWkO3du7fI0yjWU8TT0xPTpk2jZPdr1qyBmZkZBgwYQBRV165dg7q6OgwMDDB8+HCSkcjBwaFLCwx2c+Pl5QV5eXlKKcit54kTJ+Dp6QkbGxsqRE1UuUAHoevo6Ah1dXUoKCjAxsaGSP2Li4sxcOBA6OnpwcbGBlFRUTA2Noa9vT0AYN68ebCwsKAk/2xKdKBjozZ9+nSBpBTb7mvXrsXo0aMhLS3daYgUQKvF2A1/W1sbJkyYAHd3dyxatIhkvGO/e/XqVXh4eFBhCKLQ0NCAcePGISAgACkpKdQG8+PHjxg2bBisrKyEmp8Le3/Y8SItLY0ogG7dugVTU1Po6+vDx8eHbFSqqqrg6emJ6dOnC60nmywiPT0dwO+qBy6uX78OU1NT4nvHJQ/79+8PLS0t7Nq1S2TYYk1NDfr3748RI0aQvgGAkPJDhgwh78GtW7fg4eEBb2/vTuc03t8MDg4GwzAwNDQkBCRLOAIdykYvLy80NDQIbePW1lYUFxdTCh/WuHzLli2QkJDApEmTBJJSrGFzV9DW1oampiakpKRAX18feXl5yMnJQXh4OKSlpWFmZoYpU6ZQYTXv37+HkZER7OzsuqzW+/HHH0nbcomjsWPHQlpaGnv27EFrayvKy8sxaNAgkQbV/2TZ7Fzs4eFBqd1YvH37FoMGDQLDMFBWVoaKigqf99g/VfbmzZsRHh5OqYfOnDkDQ0NDuLu74+7du9DW1saaNWtw+/ZtPHz4EPfv30d+fj5fCKGgULqGhgYYGhpi3rx51OcsKaWlpUUymLq5ucHR0ZGEYpubm+PkyZMC6z179mzK/4ntk0ZGRsSvjH2uXFLK29sbS5Ysgbi4uNDwQu77wbbLnj17YGlpyVeP9+/fIyUlhXhFycrK4osvvhDa3kDHu79w4UJYWVkhLCyMKDzz8vIgKyuLkJAQTJo0CTExMWAYBiNHjqSu5867nc2jeXl5MDU1xd69e6lEImzCCHY+LS8vx6JFiyArKyuU1Bk/fjz69evH916rqqpSzwHgJ6WWLVsm0mScW56npye2b99OFOQs1q9fD0dHR+jp6eHy5csoKipCbm4ubt26hStXrghdg3KRlZUFHR0d3Lx5k8yhjY2NaG5uJu1648YN9OrVCxYWFl0eE4EOkpNhGKiqqsLHx4dSNRcVFSE9PR0yMjKYNGkScnJysH37dri4uFDrIUFj+7+9P/ormDNnDlRUVPDw4UO8ePECJ0+ehKamJhiGgZOTEyIjI6GkpMTnyfhH+ng3/hvoJqS68a+jrq4Opqam6N+/PzIyMpCRkQFdXV2Ii4sT1hv4PbsZwzDU5/8FXL58GZKSkrh58yYA/jCMiooKvox4XQE7kZw7dw5GRkaUBwILdgL65ZdfMGzYML7JR1A2j6amJpw5cwZDhgwhvi5lZWXIzMyErKws5c/ADuYVFRV8ZX/69AmhoaFgGAby8vLw8vJCSkoKsrOzCYH04cMHopTi3SC+efMGz58/51MgcPHTTz/B19eXkE79+vWDk5MTampqcPv2bYSEhEBcXBzLli2jvEiePXuGMWPGQF1d/Q+FTbL+JGlpaTAzMyPKJ26bjxkzBnZ2diJ9DD43li5dSrKcsX2gqqoKGzduhIaGBpXV7tKlS4iPj4e4uDgkJSWhpKQEJycnoWFG48ePJwb03P6zf/9+KCsrU/5obJ/YvXs3VFVVu2TY+fz5c7K45f42mzWOq5R6+fIlRowYgT59+sDLy4vyvOnqQuvBgwckw9jOnTsFKtlOnz4NCwsLKuxAENjfbG1tRVpaGgm5+Prrr9G/f39ISUkRUquiogLffPMNYmJiEBISgrS0NNLmQUFBCA0NJSTIN998g9WrV6OhoYEKs2FJKS5RzCXTGhsb8csvv8Da2ppv48EFNytdYmIiZbZ87do1KCkpgWEYyjOroKAAXl5eCA4OFtnW3L9dvHgR2traUFdXpxRK7O+/f/8e8vLyZGzsDNwF9ooVKwgpxaoyGhsb8fbtWyojYGFhIRwcHJCVlSWwzF9//RXS0tKYPXs2Ghoa0NTUhIiICFhaWuL06dPUOBISEkIdBnCVO4GBgVBTU8PGjRspkoTXdN3f3x9nzpyhiJ73799j/PjxEBMTQ//+/eHm5gY7Ozu4urp22Q+xrq6OCvFhwxUWLlzIF6I5bNgweHl5iSzv/PnziIiIIGo4Pz8/uLu7k3vbsmULGIbhI6UuX74MV1dXQvh2NVz56NGjkJSUJM+puLgY9+/fx+DBg8nGbObMmeSQpaysTKRfD/d9vnjxIhQUFDB+/HgyhvEavysoKGD//v0AOjaRDMN0SSX5d5Z94cIFHDlyhFrTzJgxA7Nnz4acnBwGDRokkDgCOsasc+fOEQKAt90/Z9ks9uzZAzs7O77wPVYppampCWVlZVhZWUFKSgqSkpKQl5eHiooKJCQkBBqpc8sBOjIW+vj48M3jxcXFWLBgATQ1NakQ7tbWVjQ1NQmcY1icOnUK3t7e0NTUJGRIY2MjDAwMKAKO1+i8Z8+eIg2vX716BVNTU2LWzmL79u2wsLAgyiBu2fX19fjxxx9J4hd3d3eh7c09UMzKyoKJiQmGDBmC7OxsKCgoICUlhbz7paWlmDVrFlVfLrrynp45c4YijFhFrZeXF8nCzKp4Pnz4IDI76vTp02FmZobhw4cTUqq4uBjq6uq4f/8+n/dmZWUlEhMToaCgILLNuWhtbcWQIUPg7u5OyDLumP3ll1/CxsYG/fr1o5TDXWmXT58+YfTo0dRh5P379xESEgIPDw/4+vqS8emXX36Bs7Nzl/zFuL/HMAwkJCQwYcIEKjs20LEW2rx5M3R1daGtrQ1HR0fEx8eLXA9xPzt48CDmz5+P1atX/20et58LbJs8e/YM3t7eYBiGEFGurq6UDUVOTg4kJCT4shFzy+nGfx/dhFQ3/jWwA8W8efNgYmJCTWRXr15FcHAwxMXFqVCR+vp6zJkz5z/HeN+8eRPy8vLEg4ZLRgHA3r174enp2eVU5rz48OEDbG1tkZCQIPDvvKcira2tIifs4OBgGBsbE5NSFuypo6ysLN8CT9D/s1mYevXqBSUlJSxcuJBIyQ0NDbFgwQJcvXoVL1++xPTp02FkZIRZs2YJrbcwBAcHQ05ODg4ODjAwMKDUFbdu3cKIESPAMAwsLS2RkJCAqKgoeHl5QU9Pr1MJtrBN382bNyEmJkb8CLjt+cUXX8DV1fUPpe79XGhoaMDMmTPJxqK6ulogKVVaWoqHDx9i165dOH78uMBQV25bhIeHQ1FREdu2bSP3+fr1aygrK2P48OGoqKig2mTfvn3o2bOn0IxXr1+/psynuVkIeTPR8SqlmpubUV9fT236hb0rwsxqnz17BnV1ddjZ2ZEU5rzlXLlypUskV319PU6ePInhw4dTRPPt27cRGRkJMTExoZmFioqKkJiYCGVlZb4wFm47sPUoLy8XSUqx1xw8eBDi4uICyVfuZtnKygoBAQHYvHkz5Sl04cIFKCoqws3NDdOnT8fkyZPRp08f9OnTp0sESX19PSHk/9//+38wNjaGoqIiCe9kNxEtLS2wsbGhPKt4IcjAnAWXlOLdTFdXV+PKlSvw9PSEi4uLwPpyPbpYfyjW7DsmJgZqamro3bs3lixZgvLycuTl5cHIyIjK7sPtM87OzjAwMKDCstk+nZiYCDc3N7x9+5bcw4cPHyiy6MCBA5g3bx7S09M7DUHnvZ/Dhw9DTEyMUhPHxsZCQkICCxYsIBuux48fw9bWFomJiXxlcvHhwwc4OztDX18fHh4eMDQ0pDKLAcJJqZ9//rlT/z9BiI6ORs+ePanNYWxsLMzMzDB48GCoqqqS8G5h4M0Eef/+fbS2tmLs2LEwNzdHWloaGcPYNrx48SIkJSXBMAy2bdsGAHwh75+77KioKFhYWEBcXByGhoaYOHEi9ffz589DTk4OAwcOpELHm5ubBc7v3M8+Z9lctLa2wtzcHLNnz6Y+b2lpwalTp+Dq6kqSWrx//x53797F06dP8fTpU6FhfLzE3Y0bN6Curk42nFxT++LiYsyfPx8yMjJUZl9h4G7EL126BE9PT/To0YMkL7C0tKRU5lw0NjZi586dJO28IGLk7du3GDlyJIyMjDB16lTy+ZdffglbW1uKnAf43+m9e/eKzBbNvZYlpczMzEgIMUAfWOTk5PB5dnYF7G8fPHgQ6urqRFlpbW1NxjSgw29w2LBhfIdz3LpzSZklS5bA1NQUMTExKCwsRGlpKXr06MH3nrHXV1RUID4+nsynosgo9vNXr15BVVWVOlzhtsmGDRtgY2MDV1dXPtKHC0Hzx4QJE6CqqorvvvsOU6dOhZSUFAICAjBy5EjY2Nhg4MCBhAjjKmo7A5uAZ/LkycRfb+bMmQKz3H78+BHPnj1DWVmZSJsI7rw5bNgwmJiYwN3dHb6+vujZs6fAzKX/Rbx8+RKLFi1CcnIytm/fjuLiYurvRUVFUFVV5fNf68b/FroJqW7865g6dSqsrKzIKQuLK1euQEtLC+Li4gLZ/H+DlBL1m1FRUZCXl+cL03v8+DF8fX0xatSoLrH1tbW1WLFiBZXdCejYfMjKylKbjz+Lo0ePQldXFwzD8MW5l5aWYsGCBVBUVCSp60WhoqICq1atgq6uLvl+Tk4OkpOTYWZmBjExMYSEhCAiIgJBQUFQVlbmW7wKA3dBICcnB2lpacyZM4fPl6ihoQHff/89Bg0aBAcHB/j7+2Px4sVdJgCbmprwyy+/4MiRI3j27BmRwC9cuBAMw2DWrFl49+4dmpqa8PDhQ9jb2yMpKalL9/A5wO1HO3bsgLy8PGJjY8n9CiOleMFLLkZERJDFNtCREU5BQQHbtm0jHh6HDh2ClJQURo0aRQijN2/eID4+Hi4uLpRXGYsHDx6Qk6309HSB3+HWhSWlBg4cSHnvCLp/Lrh+AeXl5cTTicXjx4+hoqICFxcXakzhfa+5dbly5Qrfwm3s2LFgGAYGBgbELJfF3bt3ERkZCQkJCaJMYOt78+ZNhIWFoVevXlR4AK/HCft99nNhpBS33tnZ2dDT06PSWXPLYA3VAwMD8fz5c3JtfX09IYCuX7+OtLQ02NnZYcCAAZgxY0aXPRhGjBgBIyMj8u/vv/+ebF5YUqqtrQ0FBQXQ1tbG4sWLBZaTl5cnkGwSREqlp6eTxWljYyOmTZsGS0tLBAQECCTRcnNzSd9lQ+Z4Tct//PFHLFiwAEpKSnB1dUVAQADs7OzIhl7QBuDMmTNITk6m+kJ9fT38/PyoUOUDBw6QtOU+Pj5C25R3I/TLL78IJHqfPHkCY2Njytgd6CB0GIaBnp4egoOD4ePjI1IRCfzevo2NjZCXl4e0tDQ2btwocHPMklLp6el/ioTilnfs2DHIysoSz6yhQ4dCVVWVvDvXr1/HkiVLBI4DQAcJzGbrAzpUGKyCtqmpCePGjYOxsTHS0tKoNcbPP/+MQYMGYcyYMXxhutxQ+M9Vtq+vL6ysrHD+/HncvHkTM2fOhIGBAV+Iz7lz5yAnJ4eoqCgUFBSgubkZy5YtQ2xsrND+8znL5r2X1tZWZGRkwMfHhy/kqampifgkubi4CPWI5Pat+fPno2fPniQ0i8XKlSshISFBDig/ffpEristLSXhxqKyXe7bt4/P44glpTQ0NHDx4kU4OztjypQpuHDhAi5evIiff/4ZN27cwNmzZyn1ryBlFLtuKC4uxoQJE6Crq0uI902bNnWqUORCFClVU1NDkekrV66EmZkZQkJCSBuz1//4448wMzMTekDCQtjhYElJCRQUFDB69GjY29vD3d2d+GBVVlZi+vTpiI6OFuoxNnPmTMojD+gwXjc1NUVsbCx+/PFHGBsb4/jx43j27BlevHiBsrIyVFZW4sGDB2hvbxdqMs5tH666qrW1FWvXroWCggL129yDDtYigHedzYI7Bp87d44oxJ48eYLAwEDIysrC1dUVa9asId8bMWIEgoKC+OrWFfCO+ayf7owZMyhSqqqqii+0vLPfmTRpEkxNTcnaburUqWAYRqTdxb8FUYdewgi+n376CVZWVn8qCqUb/x10E1Ld+Ncxf/58aGpqkrAt7qTxxRdfgGEYyMnJCT21+qfAm8p89OjRWLlyJTFyfvr0KcLCwiAjI4OTJ0/i/v37OHHiBF8qc+7EzzW9Zf/9448/ErXPgAEDkJeXh/LyclRXV8Pe3p54KXQ1XElYlpALFy5AS0sL/v7+lGIE6FjgTZ06FQEBASJVTGzZlZWVWL16NeTl5SkVV2FhIS5evIiYmBg4ODiQbDry8vIiw/QAWpr+9u1bWFpawtnZGQoKCti+fTufvxHv/3cGrmrExcUF2traYBgGioqKGDx4MPFOWbx4McTExGBiYgIrKytYWVlRMfv/BUnw0qVLYWZmhpiYGD5SSlNTE6GhoSKvr66uhoGBAfr164fy8nKqn3BJKZYI/PrrryEnJwd9fX1YW1vD1dUVqqqqQj0YLly4QJ67vr4+NDU1kZmZyae+4L7769atg5WVFby9vYWmaOaCrXNtbS2GDh0KGxsbmJqaIiwsDGVlZeTvjx49goqKClxdXTsdU1paWjBq1ChMmTKF72+sifa0adP4Nlp3794lPixsunAWP//8M7XA7Ow95lVKGRgYEANyFu3t7Zg5cyakpaXx7t07PHjwgDKwbm9vx6tXr2BhYUEpfc6cOYNRo0ahf//+JEsn7wk+bx3fvHkjkFA8f/489PT0KK+pw4cPw9raGvLy8pg6dSqSkpLg6+sLW1tboRverVu3gmEYjB8/no+E4Y5FS5cupRbU1dXVuHz5Mnbv3i1QZcQmmZg2bRo+ffqEN2/ekJNoQRntXrx4gaysLPj7+4NhGIiJifFtXtjf+frrr8EwDEaNGkWpPvz9/WFnZ4e1a9cSI/TRo0dj5syZ0NTUJJtnUWMIa7zOJfF520FZWZmPfGczasXFxVEZWAV5vPGGdRgZGcHW1paYlQsisrZt20ZO8f+KR0lrayvc3d3h4uKCoKAg9OjRA+fPn6fKFDUH5efnIzIyEnp6eggNDYW0tDROnz5NxhKWODI1NUVycjIaGxtRVVWFBQsWYOjQoSSMUtAz+Fxl+/n5wd7eHg8ePCD3WVBQAFVVVRw7doyvPc+ePQsFBQVYWloiMjIS0tLS+OabbwS2x+csWxgeP34MZWVljBs3jo8gYMP3TE1NYWFhIXDs4OLChQsICAiAvb09RUqVlJQgMjIS8vLyZN7g3ktJSQkyMzOphBu8OH36NBQVFfnI7kuXLsHLywuKiopgGAZ9+/aFjIwMZGRkoKmpCRUVFYiJiQmdLz58+IDw8HDKjPzdu3eYMGECdHR0MG/ePHz11Vfo1asXsrOzcefOHdy7dw8tojnqAAAgAElEQVQPHjxAUVERrly5ItQXjZ1zucRMamoqIiMjyXc+ffqElStXkvmOnY+eP38Od3d3BAYGinyHuBv9hw8f4vbt2xTpsXr1aqipqUFNTY0Qr5WVlVi0aBHU1NREWmhkZWXBwsKCL4R48eLFMDMzg7u7OzEZl5SUhIyMDLS1taGmpgYZGRnKF4gX3HviHaMKCwuRnJwMbW1tKkEEt88IW1dwv5OYmAhbW1t89dVX5Bl9+vQJT58+pdRVHz9+xJAhQzBy5EihKsOugHtP8+bNI2M/q4jy9vYmGY2Fgfvbd+7cQXBwMHmXVq1aBQkJCaxZs4aERv9XlFLcQ7KNGzdi9uzZ2LVrF9UH2traqL3UkydP4OHhgX79+v1Pe2V1o5uQ6sY/CGGDRXFxMXR1dQVumqdPn46RI0ciMjIS/v7+IlOXf06wA3xdXR0sLCygr68PJycnKCoqwsLCgpBEBQUFiIqKgoqKChQVFeHg4EAZfnLboKamBuvWrSMnfh8/fkRgYCDu3LmDd+/eYc+ePcSA0dPTE9euXcPIkSOhq6vbKZnDgrsxq6+vJydbLE6ePAkdHR0EBQXxZdGqrKzkU2qwELS4YUkpZWVlvpTrzc3NaG5uxt69e5GRkSEyHTi33kDHYpF7+sYlSLimsqxvBIuuZl/z8PBAYGAgLly4gPfv32PBggWws7ODvb09IaVu3bqF9PR0TJo0CWvWrPnPZO7gthN76shLSm3evBkMw1DhA1xUV1fDyMgIgYGBlBSaW3ZISAjk5eUpUurx48fIyMjAqFGjsHDhQqFeJCzGjh0LOTk57NmzB+PHj4esrCzk5eUxc+ZMSq3EfW6LFi3CsGHDOg3t5JJR1tbW8PPzw4EDB3DixAkwDAN/f388fvyYlPP48WOoq6vDyMio05BOdgFeX1+Pc+fOUaRZZGQk5OTkqLBGFrdu3cLMmTO7FH7BegGlpKRg3LhxuHv3LkUccJVSM2bMgKSkJLXIrqqqwtq1a3Hv3j00NTVh+PDh0NTUpNQ/Dx48gIaGBpYvX45jx45h0qRJEBMTQ9++fdGnTx/IysoKNRpnkZ2dTZRfvM+kpKQElpaWlP8c0KGAMTY2hpqaGiIjI3HixIlO3x9WgZOamiqSlBo5ciT09fUFKi94CY39+/dj2bJllLry1atXhJTauHEj37XsM9u7dy8cHR0xceJEoeHQe/bsgaysLEaMGEGUUgUFBXBycoKxsTGCgoLI4UV9fT0CAwOpsGhByMnJgaSkJDFeb25u5psD79y5A0tLS6xbtw4AvbmMi4uDkpIS1q9f3yUj8IiICIwdOxb5+fn48OED3N3doa+vjx9++IHq9+z979q1q9OxXBTYdj5//jzk5eWhpqZGKTS7iidPnpCwJW4oKJc4mjZtGvT19aGsrAwXFxdISkryZZn7J8pmM0Zu374dwO8b6fr6elhbW8PX1xc2NjaIiIjAjRs3yPPMy8tDUFAQYmJiqPClf6psFlzCiatY2b9/P8TExLBq1Sq+a1paWnDixAno6Ojg6tWrAsvlvtc5OTnw9/dH7969Ke+ja9euoW/fvlBUVBSY9ZN9JqLm/oiICEyYMIFPZXL+/HmEh4dDVlaWHNC9ePECpaWlKCoq6vRQxMPDgy/5BEtKmZiYQENDA/Ly8jA2NoaysjJkZGQgLS0NFRUV+Pv7CyVEnZycqBBBAIiPj0dcXBwAWhXMklIRERG4f/8+/Pz80KtXL6Eh1xs3bqR+d968eVBTU4O0tDQMDAxw5MgRfPr0Ce/fv0dmZiakpKTQr18/JCYmYuDAgVBUVCSqFGHKpQcPHsDV1ZWErHLHkYULF5KDvu+++w7379/HxYsXcfnyZZw7d47vwIoLbn/ZsmULhg0bhvDwcEycOJEo1fLz85GUlAQlJSVMnDhRIFEkqq/ExcXBzMwMJ0+eFOo3BXR4Eo4ZMwZqamp/aTxkIYiUcnR0RK9evWBqairwUEHQfdTV1aGyshLbt29HXV0djh8/DmVlZUJoXbp0iSilNm/e3Gm9uP3n7z6Q5SaKsbS0hJmZGXr37g0FBQX4+flh/fr11PeLi4uxbt069O3bFy4uLl32XezGfxfdhFQ3/hFwzRu3bduGrKws3L17lwy833zzDRQUFBASEoLS0lJUVFTgyZMn8Pb2xq5du/Dll19CWVm5003v56x7e3s7Tp06haCgIEJUvHr1ikizuRnL2KwdBQUFQmO83717h4SEBIiJiZFNW0BAAF+muoMHD2LkyJGQl5dHnz59wDAMFixY8Ic26cOGDYO9vT20tLQwZswYkood+J2U6t+/v8DQSN4Jhzvgl5aWoqWlhdxbeXk5IaW4Gfm4i5A/krI7ISEBTk5OfCa9LCm1c+dOQkplZGTgxIkTIsvmxe3bt6GtrY3Tp09T93no0CH07t0b0dHRQknQ/8rEx20vLinF+jZ8/PgRR48eFVjfuro6GBsbIyIigpi3c72duCRLaGgoIaVYAkBUG7x8+ZLyjjh06BBUVFSIt9rZs2eRlpYGNTU1aGpqYtSoUXj06JFQL4qu9PfExEQEBQURwnbIkCHQ0tKCjo4OHBwc8PjxY1Lne/fuCTXrvnXrFqUwam1tJRL6Q4cOUQvCkJAQQpAK8xQTRLxwja8tLCzg6OiIvn37EhXgkiVLKAKZ/X5ZWRk2btzIV2/uvx8+fIihQ4fCwsKCCh9ms/To6OjAysoKJ06cQGtrKyorK6GhoUHdMy9yc3MhKytLzHoFPY+vv/4a8vLyfJvOI0eOwN7eHv369SObPW7IDQtumRs3bhRKSrHteeLECSgqKoo8RWfR1NQksM6vX7/GxIkT+UgpXm+zGTNmQEdHh+8Zc7+za9cuQkpxQ8xKS0upUJrnz5/DyclJaNgi0LHJkZGRwaxZs4jxemRkJHR0dLBv3z7qnuPi4qgMXtzxdtiwYZCTk8OyZcv4wuK5dX/69ClsbW2RnZ1N+ndZWRkhpS5cuIDm5ma0trZi7ty5JITl78CbN2/g5eWF3r17d8kE+MOHD1SfuHv3Luzs7ODi4gJ9fX0qDIVti5aWFpw7dw5Tp07F5MmTCaHB2wc/Z9lAxyYwPDwcSkpKlJonLCwMGhoamDFjBtLT06Gvrw9jY2NqTm5ubqZUV7zlf86yAX51N3fMqa+vR0ZGBhiGwZo1a/iub2lpERrWJUiBl52dTUgpbvbQ3NxcREREEFKe63/FW4YgLFiwAObm5iS0mTuW//jjj/Dy8oKGhoZQcl7YmHXkyBF4enqSAw7287dv32L8+PEwMjJCSEgIXr9+jZKSEty6dQu//vorbt++LXQePXr0KFFkc83fhw4dSpGjvEbnlpaWYBiGIqN456B9+/ZBUlISo0aNAtAR9qShoYEtW7bg0KFDGDJkCGRkZLBp0yaSgfTKlSsYOnQoIiMjMXv2bD6iTBhCQ0OFJoZYvHgxrK2tERsbi5KSEoHXiyp/zpw5UFRUxKhRoxAVFQVHR0fo6uqSjKuvXr3C6tWroaioCC8vL+zatYtKLgF09AHecf3SpUvQ09PDuXPnqAOhGzduUBEFmzZtIlkdu5Klr6vgvmtbt25Famoq0tPTBR7mtLe34/jx41TodkJCApYsWQLg98RGI0aMwIABA6iM1e7u7ujVqxe0tLTw8eNHkV5xLDZt2oSdO3fyZTv/q/j06RMGDhwIPz8/sterq6uDjY0N9PX1yZzz4cMHpKamwtLSEsnJyf+ZA+Ju/DV0E1Ld+MdQW1sLGxsbaGhoQFFREdLS0li+fDmqq6vR2NiIffv2QU9PDz169ICpqSl0dXVhY2MDoMOPpGfPnkJ9JD43GhoaEBMTg6CgIL7sKaWlpRg3bhwsLS2FZq4Qtpm+e/cuAgMDISEhQQzGeTONsMjNzUVmZiZMTEzg4OAgsr7cza61tTX8/f2xa9cuHD16FAzDIDo6Gnfu3KFIKQMDAzg6OopUSXAnqylTpsDZ2Rlubm5YvXo1MfUVRkoJOtURBdYY9OTJk4Rg4E44oaGhUFRURHx8PElv3JWNKRenT58GwzBkUctVF8ybNw/KysrEh4hL1PzXwEtKsZlseAlcXtUI66PDGu9y01yz3j/c58YSgTt27KAWI7xtkp2dDXV1dZw5c4b6m6+vL6ytranv5ubmklDOHj16IDo6GmfOnKG+w1v+kydPsGLFCqSkpGDr1q2orKzEx48fMW3aNOzbtw9Ah4+Ovr4+7ty5g0uXLkFeXh5+fn4UKSWoXVpaWjBt2jQwDEMRNG/fvsXo0aMhIyODAwcO8JFSioqK2LFjxx/KvNjW1oYRI0bA3d0dL168IAtlHx8faGlpUSEg7PeF1Zu3rfLz8zF48GBYWFhQqoVLly7h3r175MS/vb0dt27dgrm5uUDjZaBDQSElJUVCFxsaGuDl5YWFCxdSGyU2u11mZiYAeuNx6NAh2Nrawt/fn2wWhLUJC1GkFNBxMm5paSnQ+PWPQBgpxa3Pzz//DF1dXdy+fZtvQ8Ptn1xSitdfrKqqCtnZ2fDy8qLCuHnBNV7nprv/5ptvMH78eKipqcHS0hJTpkxBUVER7t69CysrK0oRx+0bYWFh0NTUFEqujxs3DqmpqYiOjiZKKi4B6u7uDh0dHWRkZCAhIQEMwwg1pP6z+PbbbyEmJkaFfApCamoq7O3tISkpicTERDx58gRAR9bCvLw8DBw4EPr6+ti5cye5hnfu4RIg3Gf3Ocvm4pdffiFEdk5ODoYOHQoDAwNKEZKbmwtdXV2EhYWJbI9/qmzue/nVV18hNDQUnp6eSEpKIgdvVVVVmDFjBsTExDB+/PguzcepqamIiorCzz//TNqbxaVLl+Dn5wdbW1sqrOjt27dYunQplJSUEBgYiMWLF6OiooIvGYIgtLe3k3GIBfe6S5cuwcfHB9LS0iIVOrx48uQJtLW1ibEyq9pm6zthwgTo6+tjxowZAq/nvq/c9/T777+Hq6srbG1tyfoyLCwM06ZNI/fD/W9LSwvmz5+P6OhokRv1iooKzJo1C0ZGRhgzZgz27NlDEriwGDVqFCQlJbFp0yaR5ENnJAbr3cgNfee2+aJFi2BhYYGIiAg+30dRyM3NhaGhIQ4cOEDG5EePHpGQb/azT58+obCwEIMGDYKLiwsMDQ2xfft2vHz5Ek1NTTA1NeXzHzpw4AAUFBTQ2NiIhoYGXLhwAaampkTpxnqIXrp0CVu2bPlD9e4MnSW04P17S0sLvvrqK/Ts2RNjxoxBZGQktLS0COnKhuEHBgYiLCyMei5+fn44duyYSAUY990fPnw4TE1NsWLFCqEE4p9FTU0N7OzssGHDBnKPZ86cAcMwRCHF1v3ly5e4e/eu0P1SN/730E1IdeOzgjtI7NixAyEhIXj48CFevHhBpKizZs0ip8clJSVYtGgRZs6ciVWrVpHrIyIi4OTk1Kn/wOeqe05ODiwtLaGmpkay/XBPCF+9egU5OTmsXr26S2VzPaNCQkJI+BK7UevMM0NeXh5btmwRWe+WlhYkJCQgODiYnEzGxMSgR48eUFJSgr+/P0VKHT58GAMHDhT629zPx40bB21tbUydOhW+vr7Q19fH8OHDycaQJaV69OiB/v37d6lNuIuamzdvQl9fH99++y1ffbgbADaLlZeXF2U42ln5LEpKSqCiokJCYoDfSam3b9+CYRicPHmyS/X/t8Htr0uWLIGCggK1meWipqYG586dw/nz5xEWFgZjY2Oy4G9uboadnR1sbW2JWo+7AIqIiADDMPj6668Ftmlubi5kZGSQlpZGFoRs3X744QdISEhg0aJFADpOuuzt7eHp6Ynr169j0qRJ0NXVhZeXl9BF7pUrV4h3lYaGBhiGwaBBg/DkyRMUFBSgqakJx48fh4GBAc6fPw+go+8GBgYSI/LOwi8KCwsxefJkMAxDkTnFxcUYOXIkpKWl+Uip8PBwMAzzh1R69fX1cHd3J+0BdJy0i4uLk5C8P3Lqx0uackmprKwsvu83NDTgzp078Pb2Rt++fYVmpWMTCrAeKs+ePcP48eOhpaUFS0tLxMTEkMXh6tWroa6uzpd5DAC+++47shHmDZkRdB/A76RUcnIyOYFub29HQUEBnJ2dMXTo0L+FJOaSUrzhC+3t7Rg2bBg0NTVx4cIFJCQkUGQTL/mwc+dOyMrKYtSoUUTx09TUhIyMDFhaWiIoKEhoiEFubi6kpaUxZswYzJkzBwzDEIKPxfXr17F+/XpoaWnBwcEBnp6e6NWrF1E7sOCWLSybVGFhITw9PSEtLY2QkBByHfd+qqqq0L9/f5iamsLR0ZGPaPuz4NavqakJlpaW8PDwEKieA0D8x5YsWYK1a9dCTU2NSsEOdMwdAwYMgIGBAeW1snfvXuKf9k+XzYL7t+vXryM4OBiSkpJQUVEhmzuuojowMBA2NjZdGgM+Z9lcZGZmQklJCampqZg0aRJsbGxgYGCAzZs3E2uAffv2QUlJCX379uXzvOTWc926deQwQktLC6amphgzZgwOHjxI5uHffvsNPj4+sLOzw4EDB6i6XL9+HStWrICBgQGCgoKwZ88evgQRvPcNdJAIioqKJOwNoNcV58+fh5ubm0hvJEH3tHnzZoiLi5OwRy4p9e7dO6SlpcHAwEBkQpSioiIkJCRQarKjR4/Czc0Ntra2yM/Px/jx4zF8+HBUVlYSg/3GxkY0Nzejrq6OGo8EPV92/VlZWYmMjAwYGxujR48exACcSxaNHj0aUlJS2Lp1K0WUdWWdyP5/bW0t5syZA2NjYyr0ivs7c+fOhaGhYadh41wcPHgQ2trahMhsaWlBr1694OXlRdaivIdwrGLqyy+/JAed69atI+pRdl568eIFVFVVibJXRkYGSUlJOH36NObPnw8NDQ0yDnY1W/QfQXFxMV9CBFFoaGhAZmYmZGRkoKSkRMhU7vu2YMECSEhIYN26dTh69ChSU1PRu3fvLluhpKSkwMTEBDk5OQLD5P9qOzx//hwMwxBy8ODBg2AYhvTLmpoafPXVVyRC5e/63W78N9BNSHXjbwfvRqOhoQFpaWlISEjgI2yWL18OhmGQkZEhkG3/9ddfMWzYMKioqPxti+A/gvr6eiK/P3z4MBwcHCAlJUWkytzJvnfv3nz+KYLAThAfPnxAnz59sGHDBly4cIGcanI30YKura6uhoeHB0Wi3Lt3j1Jutba2ory8HAkJCYRoiIuLg56eHh49eoQLFy5AVlYWgwYNwq+//toljygWHz58QGxsLDVZLl68GFZWVoiKiqJIqUWLFsHQ0FCogqGuro6oc7g4evQoJCUlySaKd2HJrV95ebnQUCn2Gl5DeXaRUllZiXHjxsHIyIgyNm5vb8eZM2ego6PDl7Xsvwj2friLrz179ggN0+vZsycCAwMBdCg/+vXrB2NjY+zfvx8ODg5wd3fny57F7etDhw5Ffn4+X9lXr14lnje8Sgugg7h1cnJCQEAA7t27B2trazg7O1O+C4WFhUL7H1v+pEmT8PTpU7x8+RIbNmyAjIwM9T4sWLAAxsbG1KlufHw80tPTMXr0aJGnaezfXrx4QQgBbspsUaQUa5jdVVRVVcHMzIwQDt9++y0YhiFhjTU1NcjIyOBbgHHx4MED4h8ECCaloqKiYGlpSSm+qqurERUVBRcXF3h6egokSK5cuQJJSUkkJCTA3NwcDg4OlGogPz8fe/bsgY2NDQwNDeHn54fNmzdDXV0dS5Ys4XtvgQ5Pqc6yX3LvA+jY6MnJycHDwwOLFi1CRkYG+vTpAzs7O4HJIv4sXr9+jSlTpoBhGEqp09bWhoyMDOTl5RGVaVxcHKUS4iWlduzYAYZhyJxXX1+P69ev4+DBgwJN14EOPyjW7621tRXv378nBzeCyOXy8nJs2rSJGOgzDMNn6tyVk+Pc3FxSBquSE6TwKSoq4gv7+zvAKjl37NghcFwBgH79+sHKygoPHjwgz5rdsPCOVdevX8eAAQOgo6ODL774gmRLZefWf7JsXnDb9MqVKxg8eDDk5OQI+dHW1kbURuHh4UhKShLqW/ZPlg10rMcMDAywZ88eQhjV19eDYRhMnDiR8md79OgRvvjiC5iZmcHGxoYvWxjQMXbFx8fDxsYGgYGB2LlzJ6ytraGqqgodHR2MGzcOeXl5OHHiBEJDQ+Hs7Cwwk1ZzczOuXbtGbZK540FVVRWam5tJndksdTIyMoiPjxd4r6wPUWdtU19fjz179qClpQXFxcWIioqCtrY2WSNySani4mLEx8dj4MCBQsv97bffoKSkhGvXrlGfHz16FM7OzuQgxsLCAjo6OjAyMoKlpSX09fWhp6dHeUUKCkfl4s2bN2hqasLMmTOhqqqKvn37kr9xyaKUlBSS/EHUeMJt82+//RZfffUVUQwXFhZi4MCBsLa2puYh7u+Imue44BKAurq6pBw2qyt7kHbo0CGMHz9eYJ0FfZaSkkKFNl+4cAGhoaFIS0vDwYMHyfdOnToFQ0NDoWPVX0VzczNJgiHIK40XbLvPmTMHampq6NmzJ3U4wUswiouLQ1VVFYaGhiI9NLn9p6ioCDY2NtRa6O3bt9i8eTOWLFlCogz+yjzc2NgIb29vpKSkEB/J5cuXk3qcOHECAQEBfMrxbvzfQDch1Y2/FdevX8eoUaNI+BbQEWagpaUFFRUVssjnhkaxpNTcuXOpBUtBQQEyMzPh5ubWqfrlcyEuLg4WFhbk38eOHYODgwPMzc2p+PnHjx9DS0tLpCcIQBMH8fHxcHFxIQM5e6qpoKBAbSrKysr4suC5ubkhNjaWLHYWL14MWVlZjBkzhvpeYWEhmpqacOTIEejq6hIz4oaGBpI9ysnJqcveXOwJn6OjI593w7Jly2BpaYmoqChCJFVUVAg9fWlvb8fo0aMRFxfHJ7VnzRYvX75MfZ/Ft99+2+mkVFZWRpEFtbW1SExMxIABA5CYmEjq+OjRI/Tv3x9GRkaYMmUKHj16hGPHjsHT0xN9+/b9nzl9KSkpweHDh/lCxngXXjNmzECvXr2IeqmyspK0AWu6yhuSxEIU2fLrr79CWlqayrLIzWzHEs7shl5OTg5eXl5CTUB5211Q+UAHwTZy5EjIyMiQBe369ethYGBA3qOCggJ4e3vj+++/F9ou3M/q6uqwcOFCDB8+HGJiYnyhXCwpJSsri0OHDvH1X1GSe/b9AzoWYH5+fggNDSULsBUrVpB7v3LlClxcXPjStbNoaWnBkCFDoKmpSaWfFkRKDRgwAPb29lT676ysLGRmZgokSC5fvgwxMTFMmzaNKJKMjY1hb2+P69evC/QkGTFiBCQlJSEuLg5fX19KQfBn3iPuNd9//z2GDh0KdXV1YiD8ObwjXr58iXXr1on0/Tpy5AgYhkFMTIxIUuqLL76Aurq6QHUSb/9rb2/HsWPHsGbNGmpjX1paSkgprk8hb/1OnDgBb29vJCUlCVUYCbsfoCPUKygoCHJyckSp21X/tr+CxMREaGpqipzjAwICICYmRkKW2PpcuHCBGLrPnj2bCuu6ceMGRo4cSVR8wkIBP2fZwsBt92vXrpF5n233pqYmLFu27P+z99ZxUW3t+/BnI5gIgsMgDM3QQyogIiWgYqKigIqKgRwDW+wObD3WsVuPxRFRj+0xjtit2F0oCgyd1+8P3r2evWf2FDA+z/fzcv2jTNyz1tor7nXdBV1dXamz/78p+8iRIzAwMCD7rFgshqurK7y8vMgcz87OZhl+8vPzsXbtWmzatEkqPyZQme+uT58+sLCwwMaNGwEADx48wG+//YbmzZuTohTW1tawtLSEQCBgVY3k2seZ83XJkiUICAiAi4sLgoODSX47sViMZcuWQVtbG8HBwbh//z4591QJz09ISICRkRH5+/Tp0/Dz82OlcGDuC9+/fyfyZa2rQYMGoW/fvlJn+YEDBxAQEABdXV2MGjUKx48fx+7du0meVdpLjQvXr19HbGws2f/Hjx+PwMBAFBQUIDs7G5MnT0bTpk3Rv39/8h3muda/f3+5FQyZYzVlyhQYGxtjzJgxrP3x4cOH6NSpE9G1qotHjx6RnKpubm7w8vIid4gfP35g1KhR6Nu3r9KRFX369IGWlharol5FRQXrvpKRkYFBgwbB29tb6eJCVcHhw4cxZMgQlc62tLQ03Lp1CxMnTpTyxGM+y5s3byItLY1zPXKd1WKxGG/evIGGhgb279+P9+/fY9euXdDX14dAIICOjg6aNGnCGVavKmbPno06deqQOyFQuU5evHgBPz8/9OjR4/+MTl4L1VBLSNWiRrF48WJMnDgRANtNeunSpeDz+RCJRGQTZ5IFSUlJrFw2NN6/f08sVerEu3fvpCyhQKXlWE9Pj+UqfvjwYeIpNWLECAwcOBB+fn4sa708FBYW4sCBAwgLC5PK0XP16lVS0Sw5ORnp6enw8/NDWFgYOSj27dsHExMTlgL//ft3zJ49G0ZGRqxDiG5PYmIiK8ElUEm2DRs2DF27dlU6/jolJQV2dnZo0KABqRjFPBwWLFgAkUiE4OBgzsNOEl++fCEHP1PZefDgAczNzdGnTx8pb4rXr1+jZ8+e2Lx5s8yD6dmzZ3B0dGSFKTk4OMDDwwOBgYGwsLCAvr4+yX/z5MkTDB8+HE2aNAFFUTA2NkZgYOD/mcodpaWlGDx4MCiKksq/JIkZM2bAzs4OT58+RZcuXeDv7w+gMiy1ffv2MDMzY5XbVtZ6ThMq/fv3Z5FMt2/fBkVRmDJlCioqKvDt2ze0a9cOAoFApQsRUz5tmaTn97x589CsWTOijD558gTOzs6wt7cnOUiaN2+u1HPMz8+HUChESEgIFixYgHXr1sHDwwMURbEShH/+/BmxsbGgKEpuTiRmO3NzczFy5EgsWbKEhGRcvXqVlBtnEg7p6enw9fVFx44d5Spgr169Qnh4uFRYnuSl6t69ezAzM8OQIUM45UiOTUJCAuLi4hnjs0EAACAASURBVFger+np6bC0tISbmxvS0tI423XhwgVMnToVDRs2JBfM6oA5/0pLS5GZmckiTNWZyFRSNvNiuX//fpmkFD2Wp06dQqNGjZT2siwtLeUcU6anFHOOlJeXsz6/cOFC6OjoyM0HIgnJUC/aU1eZ8PHqorS0FBs3boSVlZXcMFo6fHbGjBksco8utODj4wN9fX00aNCAdaHOzMzEx48fSX4XLq8vdcqWB1njfuLECWzYsAEURZF9WNWQVHXJTk1Nhb6+Pj58+IDS0lI4OjqiZcuW5Kzft28fJk6cSC7wysp+/PgxoqOjYWhoyCLWf/78ifPnz2PMmDFwdXUlXoDKnhszZsxA48aNMWXKFEycOBG9evVCvXr1kJSURMLbTp06BTs7O1hbW5OcbKrg+fPnaNKkCavdR44cQWBgIHR0dFgekQAUklFA5Vlnbm5OvFGZZMKBAwfg6+sLV1dXmfsK155448YN+Pv7QygUIiIiAnXr1kVKSgr5bFZWlkIiA1D8TJcsWQJ9fX3s37+fM4n9s2fPMHnyZOjr68PX1xcpKSlV8rqk19vEiRPRsGFDGBsbk7MqOzsbs2fPhoGBAcuoqQxGjBgBTU1NrFy5Uiosbf/+/YiJiYGenl6NRmzQc0FWGLuinFKS+PnzJyZMmABTU1PWs8zNzcWRI0fkGomPHDnC0nNiY2NJCDudP9DS0hJ6enoYO3Ys3r17h3///ReGhoasKANVwZxXdOj8wIEDcfToUaxYsQJeXl5wc3OrUY/o/z9B1nz5XxrHWkKqFjUCpgUBqLzUzZgxg8SDl5WVYfny5bCwsEC7du04SamdO3fWeClRZXDhwgXo6Ojg+PHjUr/76dMneHt7S13ijhw5Ajc3N+jq6qJbt26kAhEg/4JUUVGB7t27Q19fH5aWloRsYx76V69eJXl6LCws4O7uzhqnz58/k+pbTGtGZmYmZsyYAWNjY6kcBcuXLwePxyMEzKNHj+Dr68tS7JS5rJeWluL06dMQCAQIDAwkiihz3KZNm8ayVMkbCxqrVq2Crq4u60K9dOlSktD4+vXrACoV1yFDhkAgEMgN+8nJyUGLFi1ga2uL33//HX///Te6du2K9+/fo6SkBHfu3EFISAiaNGlCPN1yc3Px7ds3nDp1Cg8ePGBVrvlfhORcvXLlCiZOnKjwOaampkIoFMLc3FyqUMDFixfRrl07WFhYsMptK7sely1bBh6Ph5iYGHz//h1Pnz5Fw4YNER8fz/L6oJ8tHR6k7BjT8vv3788iZL28vKRyld25cwdDhw5Fhw4dEBcXR35D0fisWrUKRkZGLFLtyZMniIuLA0VRWLNmDXn9w4cPmDdvntz20/NILBZDJBLB19cX27dvZ+2Z+/btg46ODkJDQ7Fs2TLMmjUL7u7uChUw+rU3b96gU6dOMkkpus9JSUng8Xj48eOHwnEoKytj7Tv0HHj69Ckhpa5du8bpRZOVlYXw8HBERERwltpWFpLjykUQVRWSspRVzJQlpYDKqoM2NjZKh6LIgyxSitn2GzduwMTERCrcRxG48g/p6enJ9Mzj+p4y48c154qKimSGXEt6m1EUhdmzZyMnJ4fkckpLS0NFRQWysrLQtWtXUBRFDEjK5nOqadnKQnLc6XOfoiiy/6pKdKlT9sOHD0nlRycnJ3h5eeHz588AKve30aNHo0ePHlUyIj558gTR0dEQCAQkZ4xkfw4dOsRK1CwPjx49gp2dHTZu3Ej22qKiIlAUhZiYGJb3UUVFBWbMmIF27dpBR0cHY8aMITqHZBuYKC8vh1gsRmRkJDp06MCSeePGDXJmDBw4EAcOHJDbXsn14+XlJbMy3cGDB+Hl5QUXFxeVCJe0tDSYmJhAQ0MDM2fOJK9LklKmpqYsb3tl50h2djZatWpFjNJ0u3fs2IElS5aQPTInJwd3795FSEgI0dP27t1L5pIqSE9PJ8VZ+vXrhxEjRiAqKgqNGjXiDO9UBsOHDyeeUnTY//HjxxEWFgZfX1+lCjpIPk9FY/jz50/Y2tqScH15YO6jy5Ytw8iRIxEeHo5Tp04REjAzM5MQjL1798bjx48RFxcHc3NzmfkEy8rKMHv2bJiYmCAxMRGdOnUCj8cj1e2Kioqwbt06bN68mRikgUpS1t7enmXIrAqY/Zo1axaCgoJQr149+Pj4oF+/frXV9KoIerwKCgpw4MABbNu2TaX8ZL8KtYRULaqNW7duoV+/fqyL7bZt20BRFGJjY0mllbKyMixevBg2NjZo27YtJykF/NrNhk7ATBNOXIfGpk2boKmpKZVs8eDBg8QziiZ6lKny8uDBA+JxMW/ePPI6s99v375FcnIyNmzYwAqnodv34sULTgvNt2/fMH36dBgZGbFiyP/99194enrCysoKnTp1IspkVTx/ysvLcfLkSRgYGKBt27acpJSqCumLFy/QuXNnODg4sA7kBQsWgMfjoXHjxrC0tIS1tTWMjIzkltel+5SdnY02bdrA3t4e3bt3R69evchnKioqkJ6ejtDQUOjp6UmVqWf29X8RdLvy8vI4rV2K1pCZmRkaNGiA4OBgqbFkklKKlGjJ9gCVXpIGBgbo1KkTGjZsiBEjRhAvOCa8vLzg7u5eJflNmzbFoEGD8PbtW4SHh8PCwoJ4hTDXiSJCgwuLFy8Gn8+XIlQfP35MrPQbNmyQ+p482cXFxfD390dISAhevnzJWeb80qVLCAgIIPlURowYoZQCpoiUYhJxI0aMgI+Pj6IhUAhlSKlZs2bBwsKi2qWhP336hF27dlVLRk3L5iKlIiIiWGHEz549g6enJ8LDw2vMwEKTUhoaGqwS3zRiYmKgo6NTpepHzGd39epV+Pj4wMTEhCRJlkRBQQFWr14tVZVQGYwdO1YqQbUsMM+ocePGgaIoWFlZwczMjCQzpj/z5csXmfm2frVsZSA5rhcuXEB4eDi5LFSVjFKn7IULF4KiKBgZGRFP1W/fvmHOnDnQ19fHmTNnqtRegE1KMYtJSBo86fbLw/nz59GoUSOyJgsLC4lHF30hl/SAKSsrw9GjR7Fnzx4pL0P698rKyqT0ppSUFKkUAzRSU1MRGhoKW1tb+Pr64siRI5znId1G2ivq/Pnz4PP5rBxXTP3y8OHDsLKykgph5wLd9osXL8LGxgZOTk4QCoWs8G0mKTV58mQ0adIEMTExCmUz8fXrVxgbG2PBggX49OkTzp49C1tbW/B4PDRs2BCNGzeW0jfu3buHhQsXYu7cuUon1+b63YMHDyI4OBj+/v4YOXIkyb1U1fXDJKWKi4shFotx9+5dTq8vSdBjWVJSonQY2507d2BtbY3AwEC5bWbu05GRkbCwsEBUVBSCg4PRrFkzTJ48mZUyY+rUqeDz+eDxeDAzMyPkkiyUlZVh6NChaNSoEXR1dYlxQ1abPn36hLi4OAiFQs4oE1XB1HUKCgrw9u1bllGrloxSDZIGUTs7O+jo6KBZs2bw9fXFixcvfqkDiDzUElK1qDaOHj0KiqLQt29fVl4h+mLav39/Fim1ZMkS2NraIiwsTKnQAnWRAnQpczoZMrPiFdNzKCsrC56enhg5ciRKSkpYGyJtqXJzcyP5AuSBVmRevHgBFxcXODg4sHJTyNpsmQrQo0ePoKWlRSxvc+bMQUZGBvFAyczMxKxZs8Dn89GvXz/yvb///hvx8fEICAhg5V+pCVKKtmxVZWPjulAzLaRnz57F2rVrMWzYMGzYsIFUrZIFZn9KSkrQoUMHkodCEunp6WjXrh0MDAzkJo/8XySmsrKy4OjoiNGjRyudI6G8vBxv376Fn58fxo0bBwsLC/Ts2VMqseXFixfRsWNH6OjosPJ1KJJNY8mSJahfvz5sbW1ZChB9CaqoqMCECRMQFBSk9NgyP7do0SLweDyYmJjA2NiYeKDIs0oqOze3bdvGKvnNvASsWrUKdevWZXlKKIP09HTY2NiwKvCdPHkSI0eORGRkJNk7CgoKIBaLWSS9MutTcg3Z2dmx1hBNwLZo0UKpwgvKgCal3N3dce3aNdbYFxUVoW/fvnB3d+esxqMsSktLERMTA4qilJ6Hv0o280J/8OBBNG7cGK6urhg9ejRGjRoFNzc3uLq6kmdZU3tIRkYGZs6cCYqisHnzZtZ7ixcvVqlUPQ2uc+fatWsyLxhisRgBAQHw8PBAz549ZV6wuUDnfWndujXLa1IemGtg6tSpoCgKgwcPZukP5eXlePLkCczMzLBp0yal26NO2fLA3I+YF3H6/zVFRtW07JycHMyZMwcURaFnz56IiopCeHg4dHR0iEdKdS44TFKKGQYnD1y/d+bMGTRt2hTPnz9nJbymL+vJyckIDw9XSJgzQ3BLSkrg6uqK2NhYlpcZALRt2xZdunRhhZ/R7/348QPv3r3D1KlTkZqaKuURSHu6BwcHk+I02dnZmDt3LgQCAWvPZp4NFy5cUEl/KyoqwocPH3Dy5EkEBgZCKBSyQvxpWbm5uUhMTGR5wSiL3377DRoaGrC2tgaPx0OPHj3w+PFjpKenw9raGr/99huAqhmLJCHZd8m9tjrzHKgkpRo2bIiFCxcqvcfRbRKLxejSpQuio6M5ve24ntujR4+Uzl9GFwygZa9fvx4URcHQ0BDjx49neS5eu3YNBw4cUEgY0c9gxIgR0NHRgUAgwNixY2VGfyxbtgxdu3aFoaGhXCOxsqDlMwnoquhwtWCjuLgYbdq0QWBgIO7evYv379/jyZMn0NbWRuvWrVk5n/+bqCWkalEt0BvEkSNHoKmpicjISEI+Af8JEZEkpZYuXUpco+WBqcTLqwahKuhS5lpaWuRAzsjIwJAhQ2BjYwNDQ0NER0fj7NmzKC8vx7x582Bubk5cspkbc3JyMmxtbeHj44PCwkKFmybdp/T0dDg5OcHd3R379u0j78tTMCoqKrBlyxaYm5uDoigEBATAzs4OPB4PgYGB2Lt3L968eYPi4mLMnDkTQqGQZWErKipijWl1rA00KWVsbAwvL68qWeWZsgDZpJSyoMc+NzcXOjo6WL9+PfLy8tChQwc0aNAAy5Ytk/LIS09Ph4eHByl5ToNOyMpETSRt5IKiZ86FL1++wNvbG8HBwUpb1GjQB/6aNWtgYWGBiIgIKYXi7Nmz6NGjh0rhRszfWr58OUmSyqxGQ7eVmfy2KqTUihUr0KBBA3Tp0oV4M9QECgsL4evrC1tbW6nLysyZMxEdHY3NmzertHbo6mm7d+/GpUuXMGbMGFAUBQ8PD9jY2KB+/fqcCp0qChhzDXXr1g2Wlpbo168f7t69iw0bNsDb2xuurq41Ghb99OlTCIVCCAQClofsu3fvYG9vr9AaywXJdp05cwajRo2qEctoTctmXnguXLiA2NhYmJmZwd/fH7/99pvaQgw+f/6MTZs21bjcpKQkhYaVvLw8ODg4ICgoCKdPnyb5vJh7GHOcufa2y5cvK11Ig0vOhAkTQFEUpk2bRs6dkpISzJs3D0ZGRiqVjle3bEWYNGkSIiMjlao8+b8k+9ChQxgwYACCgoIwffp0VgLv6uLJkyfE209RCBPzTHjz5g0hwLOzs8Hn8xEREQEnJydW9bXs7GwkJiYiLCxMpt6SlZXFCsHLz8/HzZs3sXLlSgQFBaFx48Zo164dNmzYgKKiIvzxxx+wtLSU8qyThLzxmT59OvT09IiekZGRgfHjx6NZs2bo2rUrp6eYvN9iQvKMPXnyJAICAlieUuXl5di9ezdrD1D2eTLlr1q1CitXrmR5WH/9+hXe3t6sirDVAVe7aOKkOuQ/c0+vqKhA//79YWBgoJTRj6l/Ojg4IDAwECkpKVK5oej2ffnyBZs2bZIy2shqPzNsvnPnzoQAXrhwITQ1NZGcnIwBAwaAoiiMHz9eZmieLLk0/v33X9y6dQsDBw6ElZUVxowZI5Xw/8WLF5g0aRLCw8NrtNrg58+fER8fT1Jp1EI1cJF5T548ga2tLZKTk8lr+/btQ506dZCUlMT6/n+T9KslpGpRLTAv96mpqaAoCvHx8QpJqdLSUqlkj5JgLozOnTtDIBColKxVFi5fvgxNTU0MGDAAAoEAzs7OOHfuHPm9x48f4+DBg3BycoKdnR0CAgKwdetW1KlThxV3zzw0UlJS8Ob/S26qDOjvPnnyBE5OTvDw8GDl7JGH/Px8bNy4ES4uLnB1dcXHjx/xxx9/oH379qhfvz4MDAwQGxuLhQsXYvDgwTA2NiZWKSaquvFIElpHjx6tEXddLlKKLpmuDJi5dmbNmoW2bduSfBM5OTlo06YNrK2t8fvvv0uRUm/fvpVSAo4dO4bw8HASWtq1a1d069ZNZuLJqoIZ352cnIx169bhxIkTrLDH8vJyzlxC3759k2tRY66vtLQ0nDp1ClevXmVZaH///XeZpFRV+ioZXsfj8dCvXz+W0sL8jKrKo6QnFr23yKrWVxX8/fffsLKygo2NDa5fv443b97g/v37aN26NebOnUs+pwohQCfqFAgEJByypKQE169fB4/HY5HSVQU9Nh8+fMC0adMIcW1tbY1u3bqReV+TRMajR48QEREhtZdXZ+7I8pypLoGuLtnMkMXc3FyWLHWHGNSU/BMnToCiKPTp00fmxbe8vBwjRoxAYGAgXr9+rfAMYb5/8eLFareRK8Ru2rRpeP/+PZYtWwaKoliVNP9XZMtCQUEBKYxQk/uXumRLrnGuao41oVcAlakNevXqJTdHkmRC/3bt2mHr1q3kfNuzZw8MDQ3RuHFjYljJyMjArFmzoKuri5MnT3LKLSkpwZYtW1hefEKhEAkJCQAqyZW0tDQEBwfDzs4O9vb2WLlyJSiKwtChQ6vc94cPH0IkEmH+/PlkrDMzM7FmzRoIBALY2dlh3759Vcq1RIP5fGhPKUtLS6xYsQLz5s2DhoZGlcMuZT3779+/Y8GCBTA0NCTpLWoKEyZMgJubW43I4rqPVFRUyDW2SuqSZWVliIyMhJ+fHz58+EBk5uTksEitsrIyYphSdPYXFxdL7fPr1q3D169fceLECTRt2hRbtmwh77m4uMDa2hrx8fEKvV+Yfc7IyGAVDMnLy0NsbCwhpei+FhcX4++//8bLly9V8o5VBjt37iRFcGqhGu7fv4/AwECWcRCo1P21tbUJybdnzx5S0RmozF/GTGT/30ItIVWLKoO50YaHh2PEiBEklCwmJoalBCUlJRGiRNLCKK/8OlAZS+/n54ezZ89Kbf6q4uzZs6wwvXfv3sHQ0BAikUiqpG1+fj6OHj2K7t27g8fjoV69evD29mZZM6pjiWGSUi4uLhAIBAoVAbr/BQUF2Lx5M/h8Ptq3b08UgX///Rfr16+Hs7MzbG1tQVEUGjZsCIqiasQyxewvbY0qKSlROvRCWflv3rxBeHg4DAwMsGrVKqW/n5eXh7Vr1yIiIoJssLTM7OxsBAUFwcrKipOUYn4WqPSesLOzg5WVFdq2bQsTExNO1+vqgBnf7ebmBlNTU1JxrX379khJSWF9/vPnz1iwYIGUd4G8hNdAZTljExMTaGlpQUNDA+Hh4Th69Ch5f/Xq1SQXgbIVwZTpF/Cf0N3Y2Fi5pd3/l+SXlpbi5MmTaN26NerWrYumTZuCz+fD2dm5Wh5Gp06dwuXLl1keCzdu3ICNjY3cktqqgB6b4uJiFBQU4Pr16/jw4cMvycEgy0tGFWRlZcHa2lqh9+z/gmzJsZTcU6prbZSUXxVPCFngkrVhwwaF1m4/Pz+MHDlSKpTi7NmzWL58OaZNm4bbt2+zCEm6OpOyRhdl2z1u3DhoamrCx8cHWlpa5GJX1XGvimymF40q8mlkZmayUh38KtmqgtlvZUPEqyubJpYUPc8pU6aAx+MhKSmJNX8zMzOxbt06NGrUCC1btkSHDh0QFhYGPT09heGFJ06cgJ2dHSwtLWFmZoa2bdtKVeArKirCw4cPMXToULi4uKBRo0YwMjIiYy5Ltrx1HBkZCUdHR9ZrJSUlePPmDSIiIuDq6gonJyf8/vvvVfYMZrbrzJkz6NSpE3R1dWFlZaV03khlsWnTJgwePJgV0llTyMvLI3tLVbxxZWHw4MHYs2ePws+lpaVh7NixrDDNgoIC+Pr6YurUqeS1ffv2wc/PD5aWlhg8eDA5J27fvo05c+ZwnsmFhYXYvn07+vTpA09PT7Rq1Qo7duyQ2p+nTp0KHx8fQjyVlpbCx8cHRkZGsLOzk2vEZ86D4cOHw8vLCw4ODli9ejXx0hOLxYiNjYW1tTWGDx+OR48eYciQIbC1ta2RUC+u8+rQoUO1uaKqgDt37kBHRwd+fn6sveHZs2do2LAhtm3bhr///hsURWH+/PkAKudAcnIy/P39WY4k/w3UElK1UBnMTaywsBDOzs4ICgpCamoqTp06hVmzZqFOnTqIjo5mkVKLFy+WSuStCFOmTMFvv/2G9u3b18gGNXDgQAwcOBAFBQVEKXjz5g0MDQ3h7Owss3z7uXPnsHDhQmhpaWH79u3VbodkqNL9+/fRt29fpcvSf/jwAcXFxdi4cSMMDQ3h6+srZZV/8OAB5s+fT5Ip1+QG37t3b3Tt2pVlTaku6L4zXYKjoqJUCpPbsmULKIqSek60AkAnOqdDAiXHpLCwkKXYHD9+HPXr10e9evVIaGdN55OiE14HBgbi1q1beP/+PU6cOAELCwt4enqyiKPJkydLVXpThPj4eJiamiIlJQXXrl3DwYMHYWxsDE9PT5aCuH79ejRu3Bj9+/eX6SGhCiQ9mVRd+6rIp6v21YR85v5WVFSEnTt3YsWKFVi3bh2Zo1XJuyaJgoICPHz4EL6+vggMDKwRmYrmZk0Q6KqgKsQAnevKz89P6SppNS1bFXz69AkrV66sEVlVlZ+Xl8day6p4LklaU7lQUlKCnJwc/PjxA3w+H4mJieQ9sViMqKgo6Orqkipupqam2LBhAzFapKWlwdzcvMZCnplrhfYyoL2Xqps3RhXZLVu2xNKlS1VeG3v37uXM9fWrZFcH06ZNg6enp0oe4arKlhdiyAynAipzmOrr6+PQoUNEH6moqEB+fj4xlD18+BDDhg1Dnz59sGjRIlaiZnnjsnfvXlAUBW1tbdy4cQOAtO5G4969e9izZw/q1q3LSsguC/n5+ejXrx/+/PNPljf0y5cvoa+vjxUrVnB+Ly0tDcuWLUOXLl1w+PDhKp3Vkn3++PEjnjx5wiLSaiJ/mVgsxrhx4xASEoLTp09z/rYq4DojMzIyajRk7MqVK6AoCnZ2djILOtAYM2YMay8EKp+rnZ0d2rdvj5UrV6J3796gKAqRkZEYMWIEGjRogDlz5kjJYuqiYrEYISEhcHd3h6enJ7p27QoHBwdQFIWQkBBWbq/evXvDzMyM/P3lyxdERkbi2bNnchOwM+fv4MGDIRAIMGrUKLRv3x56enoYOHAgqSYoFosxdOhQGBoawsDAAKampjViuKSRmZlJ1hcTtaSU6rh16xbMzc3h5eWFJ0+ekOc8duxYaGpqgqIorF+/nnz+6dOn8PPzQ0xMzH89R1ctIVULpcEM86En+ZkzZ2BoaCjl2bN//37UqVMHMTExLNZ1165dSl+8KioqYGZmBoqi0KJFC9br1QEzSTFNVLx9+5aQUvTByXyf/n90dDTatm0LsVhc7QP758+fnAk15eUeKC8vR8uWLYmHV15eHjZu3AhjY2P4+vqS7zLblpmZWaPeEQUFBbC1tYWxsbFakuG9efOmWrlX1q5dC4qi4Ovry7IS0M8yJycHLi4u6Nmzp1Sukx49esDJyYkktd+1axdsbW1haWkJKysrUnmtJg/KV69ewcLCArt372a15/bt2zAzM0NYWBjxyisuLsaiRYuU/v3MzEy4urpi3rx5rHl1+/ZtCIVCBAcHs0ItN2/eXCMl6rnapyhE939FvqKxrYnfEIvFGD58ODw8PNCyZUsyN2tCdmZmZo0q6KrKfvDgAY4ePaq0JxlXn1+8eMEZiqpO2VVBWVkZfvvtN1AUha1bt1ZLVnXkz507FxRFYePGjeQ1ZfrWtWtX8Pl8mVVGgUpStnnz5uSMnzx5MrS0tDB58mQkJiZCKBSibt26CA8Px6VLl3Ds2DF4enrC2tqadT4oU4FWEWStD3rPqs5FWlXZbdq0gbm5ucpW5fPnz5OqjJLJrX+F7OogPz8fM2bMQJ06dWo8l5YysseMGYMzZ86wnsPy5cshEonI31+/fkWPHj3g6ekJV1dXVn4kZUHPhWXLlsHf3x+2tras8585VyQJqvHjx8PJyUmhbvTo0SMIhULY2dnBwsICW7duJSHznTp1Qs+ePVFSUkL6Kjk/c3JyqqSHMMeuJlJgyJJNJ9AvLS0lxEh1yWIaW7Zs4azkTOvIXO2RBa4xPHz4sErkeX5+PpYuXUpI2hs3bqBZs2awsLBA69atyZ0iNzcXrVu3xqhRo2TKysnJIbrZ+fPnSX8KCwuxZMkS1K1bF66urkTmhQsX0KhRI3Tr1g1btmxBVFQUmjVrpnRYZ2FhIeLi4lge2vPnz4e5uTn69u1LSKn8/HycPHkSe/fulfIUrCoqKipQUFAAc3Nz8Hi8GkmMXlXICtf8vwKmTnTz5k00bNgQnTt3Jk4hDx8+RO/evaGpqYm1a9fi3r172L9/Pzw9PeHh4cGZEuRXo5aQqoVSuHfvHrp06SJVdePkyZOgKIqEMpWXl5NFTJenHjZsmFRCckUHKXNxBAUFgaIorFu3jmUBUxWSCrGkt4MsUoq5Uc2aNQtCobDayl5eXh5EIhGsra1VljVp0iSWW3hBQQE2bdoEIyMjtG7dmrRX0nJW1c2V61mJxWKinNUkBg0aBF1dXaKIy2uzvMs77TEzYsQI1uFJX/zz8vI4ybtNmzbB1dUVgYGBuH79OkpKSvDx40ccPnwYIpEIVlZWhMDh+r4yoMczOzsbX758wePHj0FRFMlnUVZWRg6FY8eOgaIoTs89rufCjFkkHQAAIABJREFUHJPMzEx8/foVderUIRdVZsnqs2fPQkNDA/v371ep/cri8+fPnPk/aorMU6d8puyaUkqYB/3Lly8xZ84cJCYm1mji68LCQvj4+KBx48Y1noBfkWz6MuDs7IwmTZogJSVF6TXy5csXLF26VMqiyySO1CVbVUj+3rVr1zB58uQam9dVkf/s2TPEx8eDoij88ccfMmVJYunSpdDW1pZ7wfj+/TsMDAyIV+bLly8xcuRIaGhoQFNTE0FBQdi/fz/LuEKHBTDDf2pSuV+4cCHrAiXpNaNu2QEBAbC1tSXKvrzqnlzzbNasWTJDdNUpW1VwnbHfv3+vkQupqrK/f/+OBg0awM3NDZcuXSJ937ZtGyiKwtq1azFt2jTweDy4u7sjPj4egYGBEIlE+PjxY5XmyI8fPyAWi/HXX3/JPP8lw3TXr18Pc3NzpY11Fy5cwLBhw2BkZARra2ssXryYVDGUV/m3upg0aRJCQ0PVYryYNGkSQkJCFMrmKn6gaF++cOECKIpCmzZtpPbE/Px8DBs2jKW/K/u8Va1OypRLe4CPGzcO79+/B1AZHv7161eSg7S8vBzPnz+Hs7OzzOqRubm5sLS0RKdOnVjrgPlbW7duRb169RAYGIjnz5+TNBUmJibg8/lwcHBQmtgZNWoUdHR0IBKJpMjvpKQkmJmZoW/fvkp50dJ95IKiZ7BkyRK0atXqv0aG0POosLAQ169fR2pqKrKyskh+rOqeK+ruFzP1R8eOHREZGQkDAwNQFAV/f3+S4uPBgwcYO3YstLW1wePx4OLiwsotykW0/6o+ALWEVC2UREpKCho0aICOHTuykpM+fPgQZmZmmDJlCsl3wLxM0yXSp0+fLle+PHKhrKwMLVq0gKGhIfbt20eIpapsEgUFBdiwYQPZaOi20hsSTUq5urqyvL4qKipQUlKCuLg4ODg4sPIcqGqRASq9o0aNGoXQ0FCVF/rFixdhZWXFSmJYWFiITZs2QSAQICAgQC2ursuXL6/RHCaSKCoqwrp162Bvb69Q4aX7l5+fj/Xr12PSpElYuXIlS6lYsGABJynF7ANdSY8Zprd37144OjrC39+fVemDSUrR1qfCwkIsXbpU5QqQubm5aNGiBVavXo3Xr1/D0dERkZGRRIml2/jq1Ss0atRIZe+LmJgYzJs3D58/f4aPjw+rmhAtOy8vDwKBQC3JI4uLi9GpUydQFEXCI/6vyFeHbHpfyMrKIpZd5kWmpjzHCgoKsHbtWoSHh9eYTFVlZ2dnw9HRERYWFvjrr78UEkfl5eWYMWOGlIfPr5atDJiKHxequ++qKp/596tXrxAXFyeTlJL1zBSVvQcAd3d39OvXj/Vaenq6VN4W+re2b98OY2NjYl2vSdy4cYOUN//582eNEl3KyG7Tpg1EIhHpG/MzkgQC8z0uA46kfHXKrg42bdrEWfWqJn5DGdn0/9+/fw8rKyu4uLjgn3/+QXl5OXJycjBkyBBoamrC29sb48aNI99bsmQJhEJhjeS8Sk5OJuc/7Vn05csXxMfHkwt7WVkZEhISIBAI5IZL0Z9l4vr161izZg2MjIzg7OwMiqLQq1cvuWFjVR3/oqIiUk1SVt5FdcqWxLp165CYmEjyzskrevL161fMnTuXRTrRuHDhAjQ0NNChQwfWPUVRX8aOHcsyClYFY8aMAZ/Px+jRowlpSf9uTk4Orl69Ch8fH3h5eck0Jvbq1QsUReHy5cvk+7QMyQrDNAkLVJ4DP3/+xOPHj4lnmiKUlZVh//79aN68ObS1tUmyeabhPikpCdbW1ujatavCqqh0n4qKipCWlobz58/j/v37nL8r+Ttc7/8qMM/c5s2bw8TEBJqammjWrBkSExNVrgYrCWZ/vn37hu/fv9d4Inigctw9PDwQEBCA06dP4+7du1i9ejWMjY3h7e3N6sfz589x+/ZtvHnzhjN6RjKHszray4VaQqoWcpGfn8+K1Tc2Nkbbtm1JSBMAxMbGQldXV8pKmpycjNGjRyMtLU2uos6c/Hv27MGiRYswc+ZMloWpvLwczZs3h6GhIfbu3asSKcX87cTERPD5fMydO1eqjCn9uffv30MgEMDQ0JAV1/z8+XP4+PiwyAf69wsLC+VW4mB6YzEPKa7DhmtcJNGtWzeWmzrdhi1btkBDQwPx8fEK2wL8x4tK0TiuXr0aFEUhNjZW5meKiopUCj2SJIaAyvmmKJEr3VaxWAwHBwdYWlrC0tISdevWhaOjI6sKWlJSEiiKQkJCAqdXR3l5OWxsbDBq1CgWQbB79244OTnB39+fdRGglVKBQIDdu3djwIABaNy4sVKJY5nzcM6cOfD29iYu3pMmTUKjRo2waNEiMo8qKiqQlpYGExMTpKamypXNHMvt27ezqtnMnj0b2traWLRoEctF/9WrVxAKhax48prEvn37EBsbq7Y8AOqUrw7ZeXl5cHR0hI+PD2e4gSSU2duYyh3Tyif5vrplP3jwgBUeKxaLSShKcnKyzBA7+u+MjAwsWbKEc7zVKbsqyMnJgbW1NaKiompEXlXkFxcXcz7D58+fY+jQoVJ5IpifHT16NPbu3cv5HtfvAJXezs2bN4dYLOY8q5h75/fv39GnTx8EBgYqNc8VgWsOb9y4kaWD/CrZtBca7VXK/H5oaCh4PJ5UCXeg8sJrb28vt8KYOmXT4PISUrQX3L17FxRFwc/PTy55qU7ZwH90pPfv38PS0hLOzs4sIuvVq1f49OkT+Ts/Px8TJ06Ev7+/QnJIHph9OHLkCJycnMDn87Fs2TJ4enpCJBKRZ/XhwwdERUWpFHokOUY/fvzA1q1b0a1bN2hra0uRG5JQxgDINc9zcnLw+vVrud9Tp2wapaWlaN++PczNzTF37lxOUgpgVxSWF7J99OhRCAQCtGvXDv/88w95Xd5c/PPPP+Hn56eUt5i8cyQhIQEGBgYYPXo0Pn78CKDyzBw0aBBsbW3Rpk0buTrymjVr4OHhAW9vb6JTyiLnfHx84OjoiKKiIqXOc65nWVBQgJSUFFhZWcHd3Z3sL8z9fNasWXB2dmatLUnQfRGLxfDz84ODgwOMjIxgbGzMaQj6+vUr2rdvzzqHgP9eiFxRURF8fHwQGhqKc+fO4du3b1i+fDmaNWvGSpmhKphjPnToUHh5eUFfXx/t2rXDrl27aqr5ACoLWhkaGrIKIZWWluLq1aswNjaGv78/Hj9+rLAAEnNexsbGws3NDXPnzv0lz6aWkKqFTFy9ehUhISEs69tff/1FSClm+F5oaCh0dHQwceJEXL58GceOHUPLli3Rq1cv8hmujZy5ECIjI2FnZwd3d3e0aNECRkZGuHDhAtkcaVLKxMQE27ZtUyonBXOjXLp0KXr37g0dHR3o6elh/vz5Mkmp169fo3PnzlKHBlc1udLSUnTs2BHTpk1j/aYkvn79it69e+POnTsKlTb6NTrx5fnz51lkws2bN2FsbEy8pOj2FxQUIDU1VWYbmK8vXrwYM2fO5Iw151IGfvvtN5lVXUpKStChQwe0bduWPBdlLR2jR4/GwYMHVaqgWFpaik6dOpFqEiUlJXj58iW6dOkCoVDISm5Nh+/JqjL48OFDUiWFmT9JFimVmpqK1q1bg8fjQSQSqeQdlZeXh8TERCQkJGDdunWs96KioqCtrY2IiAikpKRg69at8PLygre3t9JjuXHjRqxatQpz5sxhPcPo6Gg0atQIAwcOxI0bN3Du3DkMGDAAhoaGchVHZS8XzDwHXJClxKlTvrrbrioyMzMxcuRIBAcHyyWgVV0/GRkZCAsLw4EDB2S2VZ2y6apCurq6LIVeFnHE9Gq6cuUKBgwYwFL4mL+jTtlA1bw537x5g3bt2imVGF0d8vPz82FjYwMnJyfMmjUL58+fZ52Fr1+/xuDBg0mYO7Mtly5dAkVRaNmypczKqFxtPnDgAOrUqaOwqtfDhw8xePBg6Ovry8x/lJycXCWiimufkhwfdcoGKi+M9vb2aNeuHaviaseOHWFlZSUz9xHtpceVuPdXyAbke53I+hxQuQZ37NghtwKwumRLPgNJUkokEhFPKSbu3r2L2bNno169egqNOcqA2Y6TJ0+ibdu2sLKyQufOnaUIhuoUemHuyyUlJXB0dMSQIUOkPtezZ09WFTdl95mtW7dykq3M/qlTtqQ8pt4aHR0Na2trzJ49m5BS9HdnzZoFKysrmaFjkrmpDh8+TEgpZpskc0wxoUylaKZ3+fz58zFu3DicPn2a5ZXERUpdunQJf/zxB/m+vHNoy5YtEIlE8PLyIvst15jFxcVBKBSq1G6gMgrk8+fPJJSwuLgYqampEAgEaNGiBdGFmfq4rD2V2a78/Hy4u7vD398f9+/fx+PHj2Fubg6KorBo0SLW944cOUKqsf9qcOVKunnzJqysrHD69GlyliYnJ7MKCFWHkKGrXK9atQqLFi3C8OHDQVEUFixYUI2esHHnzh3Ur19fqkpmaWkpVq1aBYqi0LVrV06vNS5ERUXB3NwcqampJAyVhrrIqVpCqhYykZaWhokTJwJge/bIIqUGDhxINiA+nw8vLy+lSYbhw4fD0tKShMjQ1cT4fD7+/vtv1iZiZWUFW1tbpUINgMqN0sHBASEhIVi+fDn27t0LNzc3GBoaYs6cOTJJKRrMvstaiB07doSbm5vcdhw6dIh463CBWSYbqDwoLly4AFtbW5iZmUEkEmH37t148+YNysvL4efnx7KiS14yJf9mtj0iIoIc/pLhcVWxxOXn52P06NGwtrZGZGSk0hffhw8fgqIo+Pj4qOQWmpOTAwcHByQlJbHa++nTJ3Tu3BmOjo4sBX7Pnj0KCdG4uDg4OzuzwrRkkVKZmZm4e/euykndt2/fjjp16oCiKOzevRsAWP2ePHkycdcXCoVo166d0l5nJ06cIFWuaEKOOafGjh0LKysrUBQFY2Nj2NjYcJJpXPNQGQLjx48fsLe3V1gRTJ3y1d12VcBVkY8ZBsSce2KxGCtWrCAX0aysLHh6eipVyjotLQ0URUmFVP0K2UDlfnHt2jV4e3vD3NycVVlVkjii5zJtuXNycoKdnZ1cTy51yWbmgMnKypJK5i8Z6sbcZ96/fy+z2pa65e/cuZOs8xYtWqBOnTrw9fVFQkIC0tPTUVRUhJycHOJxI1mR88CBAzLDEAoKCuDt7Y2ePXtiwYIFOHfuHMRiMZ4+fQqRSEQqfkq2KTc3F/369UOLFi3g5OQkU+ndtWsXKIpCUlKSSmFUdI4WeTl11Cmb+Ww2b94Me3t7tG/fHo8ePUL37t1hZmbGuZcyvycrDF2dsmkwn9e6desQERGBTp06ISEhgTVWTJlMr195+o+6ZI8cORJnzpyRWr+SpJSrqyuLjDt69CjatGlD9gVZ7VYFkt8vKCjA69evOcNdqiubeT5ERUWhU6dOrPe/fPmCqKgo1KtXj3XRV0QcXbt2jVRpo0kHSahTtixdid63CwoK0KtXLwiFQsyePZvo5QUFBVixYgUaNWrEImol20WTUrS8gwcPon79+ujQoQPLU4pGr169sGrVKrn94kJ+fj5EIhFMTExI0aVhw4axzqaEhATw+XyMHTuWVTQGUM4YtHv3bjg7O0uRUsy50q1bN/j6+iqUxRyjIUOGwNHREUZGRrCzs8OePXuIrp6amgpTU1OZpBQTktEgFRUVmDZtGgICAsh7PXv2JDmoKIrCsmXLWN85derULw/Pe/jwIaKjo4m3Fz02+/btg4aGBrlT0mcJTRiJxWIcPXpUKfJPEhcvXoRQKMSJEyfIeF69ehUURWHw4MFV2ju4Im5evnwJExMTDB06VCov8c2bN2FoaAiKojBo0CCF8nft2gUzMzP8+++/ZIxyc3ORnp6udLL8qqCWkKqFQuTn5yMuLg43b95USEo9efIE586dw4ULF2RaAyRx48YNtGrVirgaLlmyBJqamlizZg1CQ0PB5/NZzHV5ebnS7sBAZY4CHo/HIigKCwsRHh4OPp/P6SmlLOg+3r17F4aGhqzcHZKb7c+fP3H8+HHOTZhOTEgnOywqKkJwcDAOHToEoJKtj4+Ph7a2Nlq0aIEVK1ZgzZo1oChKruWSC1OnToWFhQUuX74s15rXvXt3WFpaypVVVFRE2PO8vDzMmDEDFhYWMkkpyb6XlJTg0qVLKidg/vjxIzQ1NYlCUV5eTmS/ePECWlpaWL16tdT3mHNR8lmfP38e9evXR0hIiExSikuxUQXfvn3D4sWLwePxEBgYSF5nPocfP37g/v37ePfunUoK7/fv37Fo0SJScZFL9ps3b3D+/Hncvn2bs8IO1zwMCAhQKvH5zZs3YWpqiqCgIJmfUad8dbcdUH1/+PLlC4YOHSoVTiN5CcnIyEBUVBS0tLRw+vRpCIVC+Pv7cyrxkmuouLgYt2/flqncqVM2E7dv30ZgYCBsbGw4Q+zMzc2RkpKC4uJi3Lp1C46OjnB2dlaKcK1p2fTfubm56NixI0QiESnNzcwjQj/vL1++YPr06VK5ehSRUeqQ//79e6xYsQJ6enro2bMnLl68iH79+sHExAR6enoQiURYv349tm7dioSEBFAUhZ07d8ocWyYeP36MYcOGISwsDE2bNgWPx4OBgQFCQ0PJxYurbW/fvsXcuXMxf/58heTIpEmToKmpiYULFypNHG3fvh3m5uacxR1+lWxmfzdt2gR7e3sYGBiAz+dz9rm0tBSpqamkPLq8yo7qlM3E1KlToaOjg379+iE6Ohq2traws7NDcnIyy8tuxowZ4PF4OHbsmFx56pL9/ft38Hg8ODg44NKlSzJJqXfv3sHc3BwhISHkvbS0NGzbto3kk5T0nlEVzBQLkp4CzLZUVzbtTcNEeHg4fH19UVBQwOrDy5cvMWzYMGhpaSEpKYmzLVztWrt2rcI8SeqQHRAQgCVLlpDnuGDBAsTFxZH36X06Pz8fPXr0IHo5bWDKysqSGp/8/HzExsbi8OHD5DV6nhUWFsLd3R3W1tZo1qwZ2rZty9LdaO8dPp+vlGGbOYcOHTqEjh074sWLFxCLxdiwYQMoikLfvn1ZXqGjR48GRVEySa/y8nKkpqYSHZ/+Dj2GW7ZsgYuLC4uUottw7949+Pj4ENJQmfkdExMDU1NTbN68GZs3b8bUqVNBURQmTpyI3NxclJSUIDU1FVZWVhAKhTLH5f79+3BxcWHpyEVFRdi1axeJ2IiNjYVAIMDDhw/x6tUreHl5gaIohTo5DVXCflVBUlISDA0NERkZySLVHjx4gKZNm+LYsWP4888/WWRURUUFVq9ejQEDBshNy5KXl8d6ljSSk5Ohp6dH5saLFy+gp6eH3r17E2O0qtVUgUqitnv37tixYwdZjytXroSGhgZWr17NSn1y7NgxREVF4dmzZ0rpcmvXroWtrS1Zc//88w+cnZ0hEAigo6ODPXv2AKh5T6laQqoWCnH//n1i/bh37x4nKcVV7QpQzhqQmZmJP/74A9nZ2Thw4AAaN26MXbt2oaysjFTrEQqFckPR5GHu3LnQ19cnf9MX9MLCQri6ukJPT4/lKSVvkcnaPDMzM+Hv709CFOkNIjMzE9evX5ebjBaoTNY7duxY8Hg8TJo0CRYWFggMDJSyrly5cgVz584Fn8+HkZERKIrC8OHDUV5ernS8v7+/P+Li4qRCHpn9FovF6NOnD5o0acKphAGVh5C7uztWrlxJ+pObm4vp06fLJaWASquBZBVAWeA6nEpLS9G5c2e4uLgQazzT/dvMzAwzZ85USv7Hjx9J+//991/Uq1cPQUFBUqSUm5sbXF1dlU50LctDjSal6tevj549e5L3ZYWgqpJfjJZdr149REREkNeVHWvJeWhpaYmgoCBOqwhXG+7fvy/3cqRO+eqS/fbtW5bHhyqH8L59+0BRFCZNmiT3cxUVFXj58iUCAgJQt25deHp6yvUYzMjIwJEjR6SeK1e/1Cmbfq2oqAirV68m+YucnZ2lQuxsbW1hYWGBxYsXw8HBASKRiOXV9Ktk088vLy8Pzs7OaNOmDVJSUvDPP/+gbt268Pf3ZymWpaWlWLZsGSiKklkdSd3ys7Oz0b9/f/J3RkYGyY83Z84cAP8pbDFw4EDw+Xzw+XyYmJhAW1tbquKdJEpKSvDgwQMcO3aM7EM/f/7ErVu3kJSUhHHjxsHU1BR2dnYsL0Lm3lRSUiKTOJckHxITE6GhocFJHMk6x2gCVXL9qVO25GvMNbB582ZYWVnBx8dHytuwtLQU8+fPB0VRuHbtGudvqlu2JK5cuQJTU1Ps3LmTrO3379+T6mBM79LDhw+jXr16SuWlUpfsd+/eQSQSwd7eHhcvXpRJSl24cAGampqswh81XREqJycHQqEQ4eHhci+lNSn7/PnzcHFxkZmP6uXLl4iPj5dLHNGfk4SiM6wmZbdp0wZmZmYk3K6wsBDTp08HRVEYP348+RyTlKJzg06aNEnqrKLl3717Fw0bNkRAQACOHz9O3i8oKICjoyNatmyJkpISVu5bJin177//ytRtmZAM8fr999+lohx27NjBSUqtWLFCpq7248cPDB06FLa2tti5cye6du0KAwMDViJ4JilFexVmZWVh4MCBcHJyUrra5e3bt+Hg4MAKb6fX5+jRo8ndp6ioCIcOHYJIJJJp9L9z5w45A5h9+/DhA0pKSnD79m0IhUIcOnSIjNmyZcvQoEEDUBSF7du3y22rur2mFi5cCHt7e3Tv3p3ohh8/fkTz5s1hbW2NunXrYuHChQAqn/mzZ8/g5+eH+Ph4uetm0aJFoCgKmzZtYr2+d+9eNGzYEMXFxfj+/Tv09PTQq1cv4sV04MABREVFcRqI5eHHjx/g8/lwdnbGn3/+ScY6ISEBGhoaGDx4MPbs2YMDBw7Ay8sL4eHhUl7Zkv+nsXHjRjRq1AiDBg1Cjx49UL9+fURERGDHjh2Ijo6GgYFBjRSKkEQtIVULKXBN0LS0NPB4PAQFBUmRUgKBAGFhYQotjAC3olBeXk4OnejoaPTu3Zu4RpaVlcHNzQ06OjowMzNTyWWSbuO5c+egpaXFsqTQG/DWrVuhra0NFxcXbNiwQSlFJjc3F7NmzZJShI8cOQINDQ1ScrmoqAgtW7aEtra2UnmGvn79ij59+hACjma4mW6ZNPLz87F06VJ06NABTZo0kZlwkPksv3z5gsLCQmhra2Px4sVS79OgY8t//PihMBnounXrSDvpz4rFYrmk1LBhw1jJW+WBeanMyclh5YPZsWMHjIyMEBMTQwiDiooKPHr0CGZmZti8ebNC+RMnToSZmRkePnxI2nflyhVOUmrLli3w8fFRSgmgD/28vDysXLkSiYmJWLVqFTnks7KysHjxYujo6CjMsyYJ5jNLTk7GunXrsH//fuJd8fPnzyrLBmTPQ67D+MuXL9ixY4eUNU2eUqFO+TUt+9mzZ9DS0oKNjQ2GDBmCz58/S+W3YIIrlOno0aNyx4NJsrZs2RL16tVD48aNyYVNUmZZWRmCgoJAUZTCPVedspl9tLGxQVBQEBISEhAVFQV9fX1YWlpKhdjRnkKenp5yySh1yy4tLUV8fDzatm1L9q3+/ftDX18fJiYmEIlE+Ouvv8jnX716hY0bNyq9hmpSPp3k3MPDg5WrJDMzk1QSlbwgPXnyBKmpqQgLC4NQKARFUTKtsLm5uejZsyeEQiHs7e2xb98+znP25cuXCAsLg52dHVasWMHqqzxs2rSJ01NAHnEEVHrc0GHN/w3ZAHt9lJaWSoVC/PHHH7C3t0doaCjxyCkuLsbChQuhqakplbT3V8nmwq5du2BsbIxXr14BqLy4Ozs7o2XLlpzeOark4lKX7Hfv3sHR0VEmKQVUrn0rKyvMmjVL6faqivLycnTs2BH+/v417hUgT7Yi/evFixecxBE9TuPHj0ezZs04K9IpQk3I9vf3h62trVTVyO/fv2PhwoWgKApjx46Vkt2vXz8YGBjA2tpabpWzK1euwNLSEq1atSJV9UQiEVq2bMky5h45cgTGxsbo0KGDSpX0mBXYevbsiW7duqF169YYOXIkAHZIG01K9evXTyrfmyQBQO+Zjx49QnBwMHR1dcHj8cg4MfdUJil1+/ZtjB07Ftra2krnAgIq0znUrVuXkNvPnj2Dnp4eIiMjiT5Dr92ioiKpvQio1CuZRqrCwkJERERI5WY9fvw4GjRoQEKgKyoqMHnyZAwaNEhm6gwazPnfpk0bTJ48Wek+KgLT4WDmzJlwdHREz549CQl87do16OjowNTUFH/++Sdyc3ORmpoKHx8fNG/eXG4ifaCS1Bo1ahTq1KnDKihCp4Pw9vaGnp4eYmJiiM75+fNnREdHo2/fvpxjzgTTS4+edxkZGRCJRHBwcMCBAwfI+7///jvMzMxQv359GBoaolWrVuQ7sowgq1evxrZt28jfkyZNQosWLdCtWzfWXWrHjh2ws7NTOV2JMqglpGrBCdodkN6kgMq416ZNm0qRUjQRM2bMGJnyKioqpC56b968kQpR8Pf3R5s2bcjf9+/fR2hoKK5fv67QMiXr0peeng5/f3+0bdsWV65cYb23aNEi9O/fH4GBgXBzc1OY2Dg/Px+pqalo3LgxzM3N0a5dOxw7doyQOKGhoRgyZAgKCgpQXFyM3bt3KyyTztygY2NjYWxsDENDQ5aHDxejXV5ejo8fP8LR0RETJkyQijFnol+/fpgwYQKKi4sRGhoKb29v0mam7JSUFIwdO1ZmHgAakhfZUaNGISYmhhAuskgpoDI8yt3dXWaY3sePH1mKWHZ2Njp16gRbW1u4uroiNjaWXMyWLFkCY2NjiEQiLFmyBHPmzIGnpyfc3d2VsrTcunUL1tbW8PLykklKMS25yrp302Ngb28PFxcX2NjYwNHREU2aNMHBgwcB/IeUatKkidIVuyTzgJmZmcHQ0BCWlpbg8Xgkx0t2djYhpaKjo5WSXZV5OGJb9SR6AAAgAElEQVTECFAUxemq/Cvlq0v2uXPnQFEUdHR00LRpU+jq6mLIkCFSnglM0jgzMxNpaWly2yjZJvrfU6dO4cyZMwgODoaOjg4hRCXX2/Xr19GrVy+5c1ydsoH/zMXx48fDzs6OtZ7Pnz8PNzc3WFpaSnkzxcbGKiSM1CkbqFSu4+LiCCkeExMDgUCADx8+4O7du6hbty5atGjBSZorQ0rVlPycnBxYWloiODiYWHOZe0BGRgYWLlwIDQ0NjB49mrMt79+/l2l9pUMeAwMDsW3bNqnPSc6hZ8+eoX379rC3t1c6/8rLly/JWpPM0SaLOHr+/DkEAgE0NDTkWo7VKZu5LpYuXYqwsDCYmppi6NChJGQBYBNH165dIxVp//zzTwDcIWPqlC0J+v2tW7fC2NgYBQUFKCoqgqOjI7y9vYkxa9u2bZgwYYLM7/+3ZL99+5aTlKLff/36NZycnMglkEsmk8hVBpJFEgCwvNCZz08dsiX3ZHmG0qdPn3ISR0Dl/KEoivM8UrdsOo8XTShJJtYGKkP3JO8OBQUFiIuLw4kTJzhJF8n99/Lly4SUsrCwQKtWrVh3BXo+HD16FPXq1UOPHj2UyldKj0txcTFEIhE8PDzQpk0bODg4oF69esTbitkeOr8f7bUqiYKCArRr1w47d+4kd43w8HDUr18f1tbWrIp0TLJry5Yt8PDwgJaWFurXr69U/kcmTp8+DX19fbx48QIvX74kZBRNguzYsQNt27aVuR8+evQIQqEQu3fvJv1NT0+HSCSCq6srq92nT58Gn8/H7Nmz8fjxYzx79gz+/v6snGTydCG6v/b29jh27FiNeEzRMn7+/ImEhAR06dIFTZs2BUVR6NWrFyHNr127Bg8PD1hYWKB+/fpwdHRUKo8rM/ph2rRp0NDQIGHydFJxCwsLGBkZkTF+9eoVYmNjYWRkpLC6I1d+Y/pO9fXrV+JJevDgQfLZV69e4f79+7h27Rrn95nrvlevXnBwcEBCQgLLuSE3N5e1VjIzM9G3b18EBgYqrIZeFdQSUrXgxL1798Dj8eDs7MyyNMgipbji/AHu3AaxsbGws7MDj8eDmZkZVq9eTQ71xMRE2NraYv78+Th37hwGDRoEd3d3Qp7IArP6xdSpUzFp0iQWS33gwAGYmZkhNDSULNrr16/Dx8cH69evJ2GJtHcTE0yCwdDQEIcPH8bTp09x/PhxtGzZEtbW1rC3t0dKSgoiIyNhbm5O2GPmBiArnAaoJBBsbGwwceJE3Lt3j8Rgz5gxQ2osJce3Q4cOCA8P5xwPANiwYQNMTExw5coVlJSUYNmyZRAIBJg8eTLLUvn9+3fExMSgR48eCjcbSaVv8ODBMDAwQEJCglKklKzwtK9fv6JBgwYYMWIEfvz4gdLSUnh6esLLywuJiYkYPXo0+Hw+HB0dCbm4a9cudOvWDfXq1YOLiwsiIiI4DxBZIXT379+HtbU1mjdvLkVKaWtrw8PDgyTTVNY6Wlpaih49esDf3x/p6ekoLCxEUVERPDw8wOPxiHfHz58/SVLd6dOnKyUbAKZMmQIzMzOcO3cOnz9/RmZmJjp06IA6deoQsuTnz5+kwmBsbKxceVWdh48ePcKUKVMUXtLVKV/dbU9ISED9+vVx4sQJTJgwAQYGBtDS0kJ8fDyOHDnC+mx+fj4cHR1hYGAgsyoWDaYX3YgRI3DixAny3r179whxxCTRv379KpXYlWtfUadsSfTv3x9ubm5Sys7Zs2fRpEkTuLi4cFZnU4bYUafs169fo7CwECdOnICxsTH+/vtvsm8MGjQIurq6sLOzkxmOrm75YrEYFhYWCAkJIQozPX+ZzyUzM5OQUkxvA0VjUFhYCD8/P7Rp04bl9cm8CNGGAWaOvufPn6NTp07g8/msM1Ye3r59SyoLKUscnTx5Uu5F+lfIBoDp06ejcePGGD58OBITExEYGAgnJycWwbJp0yaIRCIIBAKVCCN1yJZFMNy4cYNUvKI9LujLR1ZWFhISEhAZGSk3FOO/IRv4DyllZ2eH06dPk7mdlZWF6dOng8/ny9xvnzx5ggYNGqicp+XTp08YPXq0VMgcs53qlM31WmpqKtatW4dFixaxErnLI47kGXLVJZueD2FhYSxPVgCkgmh5eTkyMzOxaNEiaGlpoXfv3li7di0mTpwIXV1dqe/l5+cjKSmJFHAA/nP206RUw4YNsWPHDlb/mGvkxIkTcj2uaNB7XXFxMa5evYrIyEi8e/cO5eXluHr1Kjk/aWMlc69lFmGSRFFREfh8PiwsLEgI9f79+7F//34EBQXByckJGzZsIJ9n7sUbN25Eq1at5M41eQU8rKys4O3tDX19fURFRRHPqK9fv2LAgAHo3r27TEN0YWEhTExMYGlpiYMHDxJPqTt37nC2e9SoUWjYsCEMDQ1hYmIidYbLw/HjxzFs2DBMmDBBpcrbikB7bYaEhGDXrl24efMmoqOjIRAI0KNHD3LGfvz4EY8ePUJycjIeP34ss9gVDeaY//HHHyQ3l4aGBsmplZeXhwULFkAoFMLExASBgYHw8vKCqamp0lW6i4qK0KJFC1ZyeCYpZW1tDWtra/z5559y7+KSiIuLg6WlJS5evEieP1dfz58/j9jYWLkVdKuLWkKqFpygN15HR0c4ODhIkVI8Hg8hISHElZwGcyHk5eVJJYLr378/TE1NsXv3buzduxcrVqwARVEYOnQoCgsL8ePHD3Tu3Jl4I5ibmyu9YPPz82FnZwdbW1viIREcHEzeP3jwIAICAlCnTh3o6uqiSZMmxBXz9OnTaNq0qUxX24qKCqxfvx4BAQFSbPapU6cQHx8PgUAAT09PUBSFUaNGKQz/Y1rKhg0bhqCgIPL7r169woABA6Qu1BkZGdizZw/roO3evTuCg4NRWFgopaDu2rULq1evxsyZM1nv9e3bFwKBAF26dMHly5exbds29O7dm5V8TxYk48ZpTJw4ETweDyNHjpQipYRCIcL+H3vvGVbV0b0PX5sqvYN0DnCQ3pGOiIigWFAUsASMBTVRBGvUEIkVTYjGFo1do8EaW4wxPzUqligoKqgIVoyIWOjtwP1+4JrJ3qdxzMMx//d5sr4op9xn9uzZM2vuWeteMTESiSi2ffnll1BRUcHcuXNx+vRp9O7dm5NX//jxY7i7u8PZ2Zk6uO3t7Xjx4gVqa2s7FQJnb0SESSlfX1/cvn2bfvfcuXMwMTGROVefWFVVFVxcXDhRBHv27IGysjLNTyf9SO6prAt2Y2Mj+vTpgzlz5tAFu6SkBIaGhhxHg2CvXr1aarn2vzMOX7x4gdzcXM6YkpYeJS98eWA/ffqUozt16tQpGBoaUr2LixcvYsGCBTA1NYWGhgY++ugj/N///R+Nntu0aRMiIyOlPv/k3tfU1MDd3R2BgYH47LPPOM9Hfn4+IiIioKenhxMnTqCgoACBgYEIDQ0FIJkclSc229iaBY6Ojvjzzz9FNsnx8fFgGAZaWlrv9Qx1BTa7CIY0++qrr2BtbU3vX3t7O8aMGYNRo0Zh5MiREp18eeLX1dXBwsIC3t7eIocbTU1NCAkJ4RTQYJNSbF0WafbTTz9RQkzcnJmTkwMrKys6X7JJqbt37yI+Pl5qMQrh63r06FGnxFF2drbYNCXh8ShPbLbduHEDPB4PO3bsoGmMd+7cQbdu3TB48GBOCvm6detgaWlJo1Q7I6Pkgc0eiw8fPqS6PeSzM2bMgKKiIqysrOi4ev36NbKysmBoaCiVfJUnNvtaNm3ahIyMDMycOZOj8fP06VO4ubnBxMQEkydPxtKlS5GUlARVVVUadSzO7t69S3VdZBV/B0B1uqSlAsoTWxhrwYIFMDY2RkBAACwtLeHu7s4hiAhxpK6ujqysLBEM4XbJExvoIFpIBArJtIiNjYWVlRXHz66ursbu3bthampKU5rZ8hpAx1rm6+uLnj17Yvjw4Vi/fj3evXvHeQ4uXboEHo+HkJAQjqaULFGEAGg0CbHm5mbExcXBw8MDvXr14ny2oKBAKikl7m8yZzU2NsLV1RVmZmY4cuQI/dyNGzcoIc0md+rq6qhPLi1Cnz0nHj16FLt370ZZWRmnih6fz6eRUq2trbh37x5SUlJgYmIiQgAKXwdpt4WFBfbt20dJqfz8fEpKrV+/nn5v27ZtWLZsGZYvXy42KlCcHTp0iEakC1fl+0/t5MmT0NHRwdmzZzmvZ2ZmwszMDCNGjJBIsMoi5RIXFwcHBwdMnz4ds2bNgpubGxQUFGifNDU14c6dO/jiiy+Qnp6O7777rtPKq+Tetbe3o7q6GgMGDICamhpn7SefKSoqgo6ODsLCwrBt2zaZxvy9e/dgb2/P0fV68eIFtm7ditWrV9P93Q8//AALCwv4+vpy9mJdbf8SUv+aSFg+sba2NuTl5YklpUg5cJJLLc7OnTsHhmFo2O3t27fh4uKC3NxcupEuLy+nwtzEKaupqcH58+fxyy+/iNUfYBtbcHDTpk3o378/Hj58iBcvXmDjxo3o3r07/Pz86Ofv37+P8+fPY/ny5di7dy+95sTERDg7O4vNi21oaMDcuXMRHR2NrKwsiYz5xYsXsXbtWtjb28PZ2ZlGfUmbGOrr63Ho0CEMGjSIEw4L/BXSaW5ujoyMDNy8eRMBAQGIioqimCdPnoSlpaXY0OYzZ87Q8uALFiwAwD1xmT9/PtVdMTExgb+/f6d56ewxMmPGDCQlJXGiREgECZuUqq2tRUZGBtzd3Tu9n8RWrlwJBQUFREREcCqfkf55+PAhjIyMMH78eLHfl+R8LV68GGZmZhz9EPLe9evXYWpqirCwMNy6dYv+FpvgkdUePnwIExMT7Nq1C8BfZWQJGVVTU4OpU6eKLICykFLV1dXg8/k0Ha24uJgKJZLw2uzsbJHSttLs74zDvn37yhwxJk/8rsQ+d+4czMzM8Ouvv3IEIKOjo2FlZcXZJJL5jWEY6OrqIiwsDPv27etUMJJYY2MjgoKCEBERgQcPHlDHgt3+wsJCREdHg2EY2NjYwMfHR6ZTQ3lgS7qWgoICqKioUCKE3a+TJk1Camoq0tLSZEov7CrsoqIiODo6UsJE2jjavXs3J/WEiJgSTRJx7ZM3fklJCRiGQWBgICdlmAj2+vv7i4j1k2gDhmEwf/58ie0hNmvWLNjY2Ih9LzMzEwoKCrC0tISXlxfdqLFJKUljhS2eLjz3sIkj4ZS/efPmgWEYLFmy5B/BFmdnz56Fvr4+XRfJKXtQUBCdX9kbObK+ybIJlid2ZmYmLCwsoKysjLCwMFoQ5vnz57Ty4sSJE5GamorExERoamrKlHYtb+yFCxdCW1sbHh4e6N69O/T09DgaRS0tLRg7diz8/Pxgbm6OgQMH0ujPzvqkubkZfn5+dAxJS6MktnbtWpnWZHliAx2i0EZGRjTFl/gTPB6PQxDdv38fKSkpYBgGZWVlMq2fXY3NvqaDBw9Sse+IiAhYW1tL3NDW1NSgtLSUboLJOK+rq4OLiwsiIiIkHk6TOen3338Hj8dDcHAwR+O1s374/fffoa6uzqkC19railGjRsHU1BR8Pl/EDywoKEBkZCT09fVlrr7M9ildXFwkkjuurq5Yt24d3r59i4kTJyIkJKRTGQ1iCQkJ0NTUhLq6OtTU1LBkyRJUVlZCIBAgNzcXZmZm4PF4cHJygr+/P6ytrSUK54tr9/uQUmyTNfWOZAz4+PhQIfeusB9++AEMw9C5lS3PkpCQQKvgyrpHYdvhw4dhYGCAU6dOcQ5tUlNToaCgwElp7MzevXuHDRs20P3TmzdvEBkZicrKSty7dw/JyclQVlYWiU5+/vw5+Hw+FBQUMHLkSJl+6/bt2zA2NsauXbvw+PFj7N27F4aGhjAzMwPDMPD09KQ+788//yxRq7ir7F9C6n/cyETd0NCApKQkjqgZ8BcpRfR72KQUO71JHO6DBw+gq6uLY8eOAeggSJSUlHDhwgUA4oX1ZBHqE67+VFdXh/T0dIwZMwbz5s2jr9fX12PPnj0wNjZGz549xWKdPn0aI0eOhK6ursRJedOmTdDT04OBgQElGNjXLbzYPXv2DBoaGiJif+KMONDGxsY02oytR1NWVobJkydDU1MT3bt3p5VD2CZJXO7Nmzf47rvvYGZmhtDQUJovzv5+TU0N/vjjDzx79uy9qiYMHz4cNjY22LhxIx49esR5b9asWTRSirxXW1vbqUCnsJHoOW1tbU4kHlsc3dvbG9XV1SL3oLm5GSUlJSJpGWfOnEFQUBC8vb05pBTBJNVfPDw86GZAVo0OtjU1NcHJyQmjRo3C0aNHoaCggMWLF9P3f/vtN4SEhFDhx/fBFggECAoKwuDBg/H8+XPo6+sjPj6eplneunUL4eHhMonGE/tPxqEsTq888bsK+8mTJ+Dz+ZTkZL+Xn59Po/aAjs2/m5sbwsLCcOPGDSxYsACOjo7vJXr766+/wtrampMml5eXh8WLF2PZsmU0qu3t27f48ccfsWXLFjpOO9vIdDU2W0Nv3759+P777/Hy5Uvq1JEqcTNmzEB5eTmamppw9+5dBAcHcxwnaemFXYFN+v7333+HlZUV+Hw+dewk3Zfnz58jNjaWEkDW1tbw8vKSWo5aXvjAX5vX/Px8aGhoICQkhBLkLi4uCAwMFNFeJPby5Uvk5ORIPO1m25QpU+Dq6gqBQMBZEwjRevDgQezbtw9BQUFwc3OTqaIbERlftGiRyPUQe/ToEaZMmQIVFRW6nhKbOXMmJ7rhQ2GLwwJAq/wSR5xs4sjfv/76K9LT0yXejw+BLYy/a9cu6OvrY+nSpdiyZQvc3NxgZWWFnTt30nu9bds29O/fH8HBwZg+fTqNXuos6qqrsclrbW1taGxsxODBg/HTTz/h7du3uH37NmJjY6GjoyNSGKKmpgZVVVX0AEYSSUfGdVNTE8rKyhAREQF1dXXqkwpH+Lx+/VpsSpe4Z1We2OxrefjwIQYOHIh169YBAA4cOACGYTBnzhz069cPBgYGtEQ90LERlhbl/qGwybNGMBmGwaFDh8R+VtKhWVtbGz755BMEBQVxyAn2fHX06FGcO3eO9iMhpcLDwzm/J8nOnz8PFRUVpKWl0X0IaU9LSwvS09OhqamJcePGiUQo3bhxAx4eHujbt6/U32BfHzkckkZKRUVFQUdHB/b29jA0NMT169c7vQ6go889PT1x+vRpFBUVYc6cOVQ4nuwT3r59i5ycHGRlZSE3N1ekkjfb2PeI9Lm0dkdERMDd3V2mvY80gooU65B1/pPWdvLv06dPoa6uzolKJD7GxYsXYWRkBENDQ84eUlb78ccfoaamJrJ/ffjwISIjI6GgoMDRBmS3S/jvJ0+eICoqCqampjRzIzg4mMrWFBUV4aOPPoKysjKH/CsoKMCUKVPw/PlzmVP2Wlpa0LNnTxgbG8POzg56enpIT09HSUkJ7ty5A0VFRU40lrztX0Lqf9BaW1tFHobS0lIYGhrCz89PZCPb3NyMbdu2gWEYhISEcITOCZ4kCwwMxEcffQSgY+LX09NDQUEBHj58KFL+Mjc3F2FhYVInIKL7xNY+un37Nl3whMurNzU1Yc+ePbTSANsaGxsxc+ZM9O3bt9M0tRUrVkBTUxOOjo7UqZDkvJGICnLdnRmpCjZ+/Hh6XWwHq7KyEn/88QcOHTrE2TSyJxhJC3pVVRU2bNgAdXV1jB49mr4u68mcOCMVHC5cuCBRI2vWrFkwNTXF2LFjZUrVYbef3a/r1q0DwzCYPHmyCDufnp4OJycnEb2rmpoa9OvXDzwej+oYsAmtS5cuISgoCB4eHiKVllauXIkhQ4bA399fZJyLa7NwSWC27d27F+rq6mAYhnPydv/+fQQHB2Po0KFSHTFpC/bx48ehqqoKhmGQkpJCP1tVVYWUlBT4+vq+92nG3x2H/y/gdwX29evXoaurS3WVIiMjKaFaVVWF6OhoeHl54eLFi3BycoKvry+tikN+433SNn799Vd0794d+/fvR1FREebNmwclJSU4ODiAYRiEhYWJrbwiy0mjPLBramrg4uICQ0NDMAwDMzMzbNiwAbW1tWhsbMQ333wDFRUV8Pl8uLi4gMfjwd3dXaZ72FXYZIPa2tqKc+fOwd3dHTY2Np2SRsXFxcjOzkZ8fDwyMjIkphjIG58Yef3atWtQU1NDcHAwHBwcEBgYKDatoL6+np6gy1ryfuHChVBSUqJpUey2sKMYDhw4AA0NDZk07oqLizF16lR069aNI+wr3KZ79+5h4MCBCAwMRGVlpdR0og+Bzca4desW3rx5g/b2djx9+hQeHh5ISkoCn89HYGAg7a/q6mpMmTIFQ4cOlapxKU9sgDuPXb9+HYcPH6aRuECHnxMYGAgrKyts376dbsJIRDp7zhLuG3lis/ulrq4O7969g7e3NycK5tmzZxgyZAi0tbVx7Ngxmcl+8ptAxwY8MjIS+fn5uHPnDuLj46GiokKJI2K1tbVwdXWFpaWlxJL3HwJbWKOqvb0dixYtwrNnz3D9+nUYGRnRFPTHjx/D0NAQNjY2mDNnjsR2fghs9t9z586FpaUlPXwmqVhJSUkykeXE6uvr4eXlxfl99u8sWrSIRtNcuXKFjtcLFy5AW1sbMTExUitzX7hwAcrKykhPTxcho8jfLS0t+OSTT2Bra4spU6aIkFIlJSUyz7mffPIJ9u3bR58TSeTOvXv3sHnzZixduhQPHjyQiCe8fhw+fBiffPIJ57WFCxdSUup90ual+bYkUle43QUFBXBzc8Po0aOlPqvsdh8+fBibN2/GwYMHOc8GORzOyMh4L1JK0ppaXV2NSZMmgc/niwRebN26FUOHDsXmzZs79a/EvX/48GFoa2tTDWL2Z8hBCsMw2Lp1q0RcMq5aWlqQn58PFxcXqKmpISgoCLW1tRzMoqIifPzxx1TuZunSpejZsyfCw8M5kf3i2vzo0SOUl5fT/UFDQwO++OILrFu3jqOhfPv2bTg6Oko9xOlq+5eQ+h8zIvYbGhqK0aNHczatRUVFcHFxgbe3NxXOJPbw4UM4OjrSsMbOrL29o6rexx9/zIlO8vHxgZOTE/T09JCUlEQn5oqKCowdOxYDBw4UG6lDHrK8vDyOY0xev3nzJnR0dGBpaSkSPtvU1IQff/yRhpKzv9fQ0MD5PWmTUXZ2NqysrDBs2LBONyD+/v4YPny4zOk7RJR73bp1nFL1kiJkJP199+5dnD17FmVlZfREo6qqCuvXr0e3bt0wZswY+tn3ce7YNmHCBAQHB4sQQcJ4qampsLe377Q8KDkxam5uxsOHD0X0jkgI76RJk6jYZn5+Ptzc3BAfH8/53erqaioEvG3bNhw6dAiWlpYYMGAAB/PixYsICgqCl5cXXZwqKiqQnJyMb7/9Vuq9ev78Oec3Sdl0Enm1bt06PHr0CM3NzViwYAG0tLQQHx+Pn3/+GTk5OfD19eWIPLIXfHHpJJmZmUhMTER0dDT27t2LJ0+eQCAQYMGCBdDV1UVCQgKKioqQm5tLo/2k5XnLaxx+CHx5Yj9+/BghISFwdXWFra0tevbsyUmLOnLkCBiGgbKyMnr16kU1VIStM2FaYo8ePaKpJ5aWljA1NcWOHTtQX19PU6JlSQWQJzZ7Q5qZmYmoqChcuXIFjx8/RlxcHHR1dbFixQra3zdu3EBGRgYmTJjAEYyXFhnVVdhFRUXo27cvrR7Y2tqKs2fPykQaPXnyRGSeEia75I0v3E/kvl67dg1aWlpgGIaTHk1+p7a2FomJiQgPD5eJ/COfuX79OvT19REdHU03FOLmnytXriA4OBinT5+WiJmenk7b+/DhQ3z66adQVlaWShzt378fysrKnVYYkie28HcXLVoEZ2dnfP3115R8zMzMhKqqKiwsLOj6U1FRgUWLFkFXV1dq2Xt5YmdkZHDG2qlTp8AwDDQ0NKiOFrmvJIXX2toa27Zt46SriBuv8sQWfj07OxuhoaGIiYmBj48PR0gf+IuUMjAwkCniBeBWIv7444/h6elJDxfu3r2LYcOGiSWOxo4dK7P+nzyw2TZ//nz4+PigoqKC9mlmZib8/Pw4US29evWCpaUl7O3tZRLsljd2c3Mzhg0bhq1bt3KyGfbu3Uv3D+y1U9oYuXnzJpSVlelzIKxxxzAMvvrqK9jZ2cHb2xuXL1+mn7l8+bJUMufSpUtQUVHBjBkzaB+Qe1NYWIjMzExaEY2QUjweTywpBXR+UFRXV4eQkBDo6enh2LFjnZJSnRl7HC1btgwLFizAkCFD6B6HPZdnZWWBYRjMnj2bk9Egqe8Jtjjfltw7UsBFuN33798XqYTJNvZrw4YNg4mJCaysrKCkpITw8HBOujW73bKQaexiLosWLcKECRMwfvx4GmF279499O7dG/b29vjiiy/w+PFjnDp1CkFBQZyCILIc+u3bt49DlJHq3sJVN3fu3InBgwdj4cKFEsnYGzduwM3NjY7XxsZGODs7Q1FREZaWlvSescf/w4cPsXz5cujq6sLe3h5RUVFiI//Z42TcuHFwc3ODvr4+XF1dOQflbHv27BlSU1PB5/M5On7ytn8Jqf8hIxFKMTExGDJkCCwsLODn58cp63jnzh04OzvD29ubE2L422+/ISkpCYWFhWIX1NraWkybNg05OTkoKSmhD+ovv/wCU1NTmg539uxZeHl5QVNTEzdv3kRjYyOKioqQnJwMY2NjiZs88qCxw0bHjBmDe/fu0YcvPz8f6urqCA0NpZsGYo2NjTh9+rTUVDu2eN+JEyewadMm5Ofnc/pn0aJFsLOzQ3x8PN2ACEf3HD9+HDwej5MCyM7B3rdvH1avXo28vDzOJBsTEwMNDQ2sX7+es6GWZuzrSU5OhouLCxQVFeHr64tJkybRU57Xr19TUqqzimvSrL29HaGhoYiMjOS8xjZ25S5JZWTv3r2L3377jf799u1bBAUFoYhulEsAACAASURBVHv37tDW1saUKVM4OfOElNLU1ESvXr0QFhaG0NBQOh7a2tpoCfO+fftyiNbdu3dDQ0NDJLLg/PnzVAPA19cXgYGB0NPTkyoAXlZWBhcXF8yYMYO+5uDgAC8vL6SkpFDHOTY2Fjdu3EBzczP27t0LJycnWFlZwc/PD2PHjqXjgb3ANDU1YeDAgUhLS6OvDR06FMbGxoiIiEBQUBC0tLQQFxdHn53vv/8e5ubmVBcgIiJCKhklr3H4IfDl3Xag46RMTU0NWlpadA4hqWDt7e0YOXIkDAwMOGNX1nY3Nzfj1q1buHPnDiW6ysrKsHHjRvzwww908ywQCHDq1Ck4OTnJrO0gD2xidXV1yMrKwmeffcapYAQASUlJ0NPTw4oVK2gkh/D6II0k6Urs3bt302eApCpKIo3Ym8oLFy7Az89PpIKUsMkbX1iU9vHjx5Ssv3nzJtTV1REWFsZZ26qrq5GamgpNTU2RConEmpubUVBQgJ9//plziNDY2IjU1FR069YNkyZNohsKtvj969ev6QGWpIOF3r17w8DAgLPRkUQcsaOzT5w4AQMDA6nzrTyxhe2LL76Ajo4O1q9fLxIxPXPmTNja2sLLywujRo1CREQE9PX1qZh2Z3NMV2OTfmGTByUlJZg6dSp0dHQwbtw4+jqbOAoLC4OBgQG2bNkisc3yxAa4z/DatWvRrVs3pKSk0IIwffv2pX4LwSkvL0e/fv2gpqYm0acQtoaGBmzbtg1xcXE4evQo53cJcaSsrCxCHImLMPgQ2GyM/Px88Pl85Obm0gif9vZ2xMfHw9PTk36uqqoKcXFxOHDggNT5XJ7YbFuxYgUCAgLg4+ND/RD2oRAhpUaNGiVTpa7Kykpoa2tzipK0t7ejvr4e8+bNw5EjRwB0HMDweDx4eXnJFE3T2NiIYcOGgWEYnD9/nuICHf1D0sVaW1s5mnmffPIJ+Hw+Ro4cydkXiDP2M0D+T/pUT08PR48eFSGleDyeiA5mZ9jDhg2DgYEBeDwezMzMYGBgQPuWTUqRaLIFCxZIHdtkrDQ2NqJHjx4ivu3AgQPpYRbRlLKxscGOHTs4vyepqjWxuXPnwtraGhcuXEBVVRXevXuHsLAwWmiF2JdffknbLUu15draWjg6OsLNzQ1ubm7g8/lQVlbG559/jsbGRty/fx+TJ0+m2Qva2trw8/N7LwmKn3/+maa2kvF29epVmJubo2fPnrh27RrevXuHP//8Ex999BGSk5M5RL2wHT58GCtXruT0W25uLg4ePEh9C5KxIdwHlZWVKC8vp+2W1EdjxoyBhYUFtmzZgk2bNtF+nTlzJscvWLZsGZKSkmBkZCTzc99V9i8h9T9iFy9epKGpJCLo1q1bUFVVFckRvXXrFq1ilp6ejl27dqFnz55ISEiQuKAeOHAA5ubmMDU1peU+R44ciejoaBgZGVEdgdraWhw/fhxOTk4wMTGBnZ0dfHx8YGtrK3HwFxUVwdramsMS37hxA926dUNQUBBKS0tpu/744w9KSrHFYNkmLfKipqYGQUFBtISmgoIC5s2bx0nNWbRoEezt7ZGQkCD21KiiooJDfpAJnqSlWFlZoXv37lBVVcXw4cM5FWJiY2OhqamJ7777TmpFDWFLTk4Gj8fDTz/9hNevX6NXr15QVVVFfHw8XThfv36N7777jkYbdWaSTvKWL18OfX19EWcL6DhNT0xMlKoF9u7dO/Ts2RMuLi50Yx8dHY0+ffpgzZo1WLhwITQ0NDBw4ECOU0zS9wIDA3H+/HmOuHxraytsbW2hpqZGT5rJ+4cOHYKtrS2mTZuGpKQkzgn1rVu3sGrVKgwYMAApKSkSCVFir169woABA9CjRw98/vnnOH/+PAYMGMBp55YtW+Dh4YGBAwfSMdvc3IynT59yJn7hhePNmzeIioqi2MXFxYiMjMTly5epg75x40Z4eHggOjqaLlC1tbXIz8/H06dPpY4ZeY9DeeJ/iGcI6DgR5vP5cHV1hYeHB+1jMj+sX7+eM2fKGt5dU1ODkJAQWFtbw8jICObm5ti9e7fIaWhzczMKCwsRGhqKvn37ylypr6ux2UZCzlVUVKiAMNsZT0pKgoGBAVauXNlpepG8sXft2gUvLy+EhYVJJI3Yjt2lS5fg6uoKPp8vU3SRvPCFDxZ4PB6++eYbNDQ0cNL32GtbfX09Jk2aBDU1NYkl72tqatC/f3+YmpqCYRg4ODhg3759dCNaXV2N/v37Q01NDYMHD+bo/N24cQMff/wxdHR0JG4ee/XqhR49eohUXAOABw8eUOKILY4MdMxZaWlp8PT0lFjZSJ7Ywka0OlavXs3ZVLHv2b59+zBr1iz069cPCxcupAcvkqIw5YUtrV9KSkrw6aefgmEYDlnHJo78/f0lahfKE1vYysrKkJqairVr19LXMjMzYWNjg2HDhomQUiStTJqxn6PU1FQYGBige/fudH1mk62kUqSamppIlb7Oomq7GpttGzduxJo1azB8+HCR9Wv//v1QUFDAihUr8Ntvv2HhwoUwMTHpNA3wQ2A3NDRg3rx5MDc3h5GRET0oEpYIIdX3hg8fLpJO19DQwDn0fvXqFdzd3eHr6ysS7Si8vs2bNw++vr5iU9GFrb29Hbdu3UJoaCisrKzoXqGgoAAaGhpITU3lrENsTamkpCTEx8dLXT+lRUlXVVVh8ODBYkkpMzMzuLi4iGQfSMK+f/8+YmNjcfXqVbx69QpHjx6Fm5sb53CEPedkZ2dL9XHZ13nhwgXExsaK+LZeXl4YNGgQjfZpbGyEsbExhgwZIhZT3LrX1taGqKgoZGRk0H6uqqqCpqYmxo8fj/r6es6YWb58eae+OcFNSkqCn58fSktL0dDQgObmZqSnp0NBQYESmzU1NSgvL0dubi4nUOF9JChWrFgBBQUFzJ49m66bZ86cgZubG3R0dGBrawtnZ2doaWlx9o/SjBClpOAJkQYg95QtI/Ly5UuRCEBJY/LatWtwdHTE4cOH6Xi4c+cOTfkjr719+xYDBgzAgAED3iu1tqvsX0Lqf8CuXbtGBx570ayqqoKXlxe2bt2KI0eOoKioiIYbFhUVITExESYmJjA1NUVERESnDLJAIEBjYyOOHz+OnJwcxMTEwNvbGwzDICgoiG7O29ra0NzcjC1btiAnJwdHjhyReqpx9uxZ2NjYwNLSkrP45+XlwcbGBv7+/iKklIaGBsLDw0VKfEqz+vp6+Pr6IiIigj6Mjo6OUFNTw4QJEzgL4uLFi6GpqUmr13VmLS0tiIyMRJ8+fXDjxg20tbXh6tWrsLKygqurKwd74MCBIgKQxNrb29HW1sZZjHfv3g0vLy9K+n377bdQVFREfHw8TE1NOaLxr169wpYtWzpNZWA7X8+fP+dEK124cIFGIrHTOF69eoWxY8fC39+/UwHz3Nxc+Pj4ICgoCLm5uRg1ahTnhP+XX36Bnp4e+vfvz1kQs7KyEBISQu+1cEoEwzBIS0uji3FTUxOcnZ1hbW2N+Ph4ODo6QlVVFXFxcSInFuxnQ5yxnaSEhAQ4OzsjPDwcgYGBEAgEnLZs3rwZenp6nPK9bJOk7fDq1SskJibCyckJQ4cOhZOTk0hfbt++HSYmJp1GXIizrhqH/wR+V2I/evQIx44dQ2ZmJrKzs3H58mW0tLSgsrISVVVV9Jlyd3cXWfTDwsLg4OAgc580NjbCy8sL4eHhOHr0KE6ePEn1ERYvXkwd6FevXmHWrFkIDg7mnNhJc3zliU3sxYsXWLp0KXR0dDBo0CDObxMjGl7Cwp0fCps9H65duxYeHh5UcB7gkkY8Hg+lpaUoLCyEk5MT3NzcaH9IckjljU8sKSkJPB4PP//8s9hqP1evXoWamhrCwsIwcOBAqWRUdXU1eDwewsLCsHHjRnz77bfw9fWFoaEhR6C8uroaH3/8MbS1taGlpYXevXvD39+fni5LOigi5AUhq8T5BWVlZZg2bRoUFRUxZcoUlJaW4vz585g7dy6UlZVphMOHxAZEx/2JEyegpqbG0RqU9LudmTyxZekXEkGmoqLCIY7IM0W+I4nokge2sOXk5MDKygre3t6c1OH6+npkZWWBx+Nh6NChIqQUMeGUeXb104aGBlRVVaG4uBj9+vUT0RZlP4MkhadXr15i2ylPbHFWVVUFZ2dnMAyDnj17ikThvH37FgsWLADDMNDR0YGurq7MFQy7GlvcvSbzebdu3TB06FD6OrvgBNBR8YxdBY/YwIEDYWpqisuXL3MiRRQUFDB9+nROOhS7r58/f44RI0YgLS1N5iqa7e3tuHv3LgIDA2Fra4sdO3ZAS0sLEydOFBv9RMizlpYW+ox3tn7OmTMHaWlpIv7q69evMXDgQBgaGuLYsWP09xobGzvVLiW2YMECREVFISAggPrnAoGAQ2AQP7gz35ZtTU1NiI+Ph4+Pj0TfVl9fn+PbNjc3iz2cq6+vR79+/TjaRG1tbXj9+jX09PSoHh0pcDV8+HDaFz/++KNUArqlpUWk8mF1dTV8fX1FtIQBYPr06VBWVpa4XsoqQSFM8DEMg1mzZtEDs+bmZqxcuRIZGRmYM2dOp5UC2X17+vRp2Nrawt3dnUNKEd/Czs4OBQUFuHPnDgICAkSkSCS1+eTJk1BXV6fr/oMHD6hsDulv4ss0NDTIXNGxq+1fQup/wLZu3QqGYTB9+nTOieGlS5egpKQES0tLKCkpQV1dHSkpKdQRfvfuHR4/foz8/HxONIo4k3QiIBAIsHHjRri6uiI4OFjm0xa2CQQCmupnZGTEIaUuXrwIa2trEVKKkHBTpkyR6Tfa29uxbNky9OnTh6Z7xcXFgcfjYfbs2VR/is3Sb9u2TeZSpuXl5XBwcMAPP/xAJ7QTJ05wSlSzN2GzZs0S6eu6ujrMnj0b/fv3x5AhQ+jJ4okTJ2gFt++//x6qqqrYv38/6uvrMWLECBoiLSw0Kq0viE2ePBl8Ph9ubm6YOHEi/e6ePXvA4/FgZ2eHjIwMzJ49GzExMdDV1ZUaHcXGPnz4MDw9PeHl5QUHBwe66SO/cfr0aejp6YlEIAk7QsInKSTn/P79+3B1dUVgYCAlFVpaWugGd8+ePTL1B9vIZysrKzFixAjo6+vDzc2Nvs9e+AcMGAA/P7+/jW1mZgY7Ozv6Ohs7OTkZdnZ2772p6Ypx+E/hdxV2Xl4ejYDU0dFBt27dwDAMIiIiOKHiJBrGw8ODQ0p9/fXX6NWrl8zj5ujRo3BxcaGRe0DH2GcYhhOdWlJSgqioKHz66adiUzo/BLakMPsXL15g8eLFUFFRQXJyMn2f3d9ffPGFzFFAXYlNcN++fYuEhAQMGjQIxsbGYBgGoaGhlAggjp2HhwfMzMxgY2MDd3f3TskieeMTO3HiBHg8HufE9vXr1zh79iwuX75Miek//viDiqRKmmtJ2kKfPn04kWU3b96EnZ0dkpKSOG1qbGzEmTNnkJaWhmHDhiE+Ph4bN26UWIGpV69eMDc3pwc37GtLSkriVOZ6+vQpVq5cCW1tbejq6sLIyAg9evSgZLE4YkRe2MKvEa3Mo0ePQktLSyR9h1heXh49UJM258oT+336hZ3WuGTJEk77xP2GPLHF2YMHD2BiYgKGYWiqCrGGhgZkZWWBz+cjJiZGampUY2MjNm7ciAkTJtBiFk5OTvj6668BdJBCkZGRsLGxoZXkhK/v8ePHYudyeWITE+4vgUCA27dvU7L56NGjYr938+ZN/N///Z/USsDyxGZfU0NDA9rb2+k8V1FRgcWLF6Nbt26c+VyYlBKHfffuXfTo0QMeHh7Iy8uDQCDgRLjMmDFDhLCpqKjA+PHjYWFhIVXn6unTpzh06BCWLFnCWc/v3r2LkJAQMAyDIUOGiE2tevLkCWJjYznkaWfrf21tLaKiomBvb4/MzEwRUur27duwsrKCg4MDDh48KLN2FNAR4dO3b1+Ymppy0iwJ/u+//w53d3fw+XypOlri7M2bN+jbty+MjY1l8m0lFTYC/qr8Ji5qbfDgwRg2bBjOnz8PfX19jBgxgkbtXblyBVFRUTRqWtgKCwsxbdo08Pl87N69m0aU1dbWwsnJiSNLQsZlY2Mj7OzsMHnyZADvfyCwcuVKKofAvmZCSs2ZM+e99ZZIf7H77cCBAwgMDISzs7MIKeXj4wOGYWBnZwcvLy+x5Kvw/q2yshJnzpyBhoYGnj17hhcvXogUFNu/fz8iIyM/qF6UOPuXkPovNvYEsmbNGkpKEbFADQ0NjBs3DlevXkV1dTUSEhLAMAzmz58vdqDLKtbb1taG9vZ2zkO7YcMGODs7Izg4mDpfspA55BpaWlrw008/wdLSEjY2NpQ0k0ZK3b17970208ePH6cRT5MnT4a1tTVl6KdMmQJVVVWkpaWJnBjLch1ESJiw0Lt37wbDMNTRq6mpwbZt20Q2AKT91dXVcHFxgZOTE8LDw2FmZkbvFdARAfH27Vt4eXkhMzOTOnF37tyhukyjRo3q1Glk388ZM2bA0tISmZmZGDlyJMzMzNCzZ096vadOncLEiRNhamoKJycnDBs2rNOwWuG+2r9/P9zc3MAwjNjTuNOnT8PIyAj+/v4cDRP2NQjf42+++QYMw0BLSwt+fn50Q0Y+V1lZCYZhONWCOjNxffbq1SuMHj0aDMNg2rRpHIejra0NI0eOlOl0VJzWQGVlJSXOJk+eLJIfPn/+fNjZ2UmtICPO/tNx+E/idwV2fn4+tLS0kJaWRp/t4uJiLF68GKqqqjAxMeFUXiSRUp6entSxe/XqlcwnpEDH3Kurq0u1T3744QfO+Hv9+jU9RXv37p1MGibywCb9VF9fj61btyIrKwtr1qyhBP3r169pZCh7oyF8SinuXsoTG/grUiwiIgI///wzHj16hMzMTBohJEwaubi4wMPDQ2aySB745DVyT44fPw41NTWa6nLy5EnY2dnB0NAQBgYGmDJlCk23v3PnjlR9pMTERDAMwykL3d7ejubmZgwaNIhTcVVSuyRZeXk5GIaBu7s7Ry8Q6NioWFhYiE1RKC8vx969e3Hu3Dn6LAmvR/LEJq8RW7JkCRiGwZUrV1BeXg5tbW18/PHHIp/7888/MWTIEGzatElqv8gT++/0y8OHD5GWlgaGYTilzj8kNvt6hdewZ8+ewdzcHHw+X0Qwv7GxEfPmzYOlpSXy8/Ol4q9btw5WVlYYOHAgrK2tER4ejvLycjo3FxUVoU+fPnB2dpZIHAHi53J5YrNt2bJlOHXqFP1uUVERgoODYWlpKaINJwv5JE9s9rWsXr0agwYNQkhICEaPHk3XGknzuSxr2oMHD2Bvbw83NzdcvnwZQMdzkpaWBkVFRYSFheHrr79GcXExVq1ahbi4OOjr63OqMwrblStX4OvrCx6Ph379+uHw4cOce1RUVITIyEhYWFiI9MmTJ08QGBgIBwcHmf0g9uFiUlIS7Ozs8Pnnn3P6UiAQIDIyEmpqarCyspKaaijuvlRWVmLMmDFQVFTEjBkzOJ9pa2vD+fPnYWlpCQ8PD5m0l9j2n/q2AoFA5OArMzOTsx6tWLEC6urqUFNT46T7vXnzBuPGjZNYKfrixYswNDTEiBEjMGvWLJSVlXFSDUeMGAFbW1tOFDDQQVY5Ozvj008/ldhutrH3z+fOnYOmpib69u3LEbonNmvWLCgpKSErK4ujaSrL4UVDQwPGjh2LnTt30vf279+PgIAADiklEAjw9OlTrF27llN4iX1v2c/m7Nmzoa6ujnPnzqGtrQ2enp60oNiYMWMoiUeKOQ0bNuwfi4wi9i8h9V9qZ86cQUpKCifcePXq1bT0qra2NlJTUzkaFQBoxIrwRkCcCad1PX/+XER8lv2AfPfdd/Dw8ICLi4vEk1e2ke++ffsWQ4cORWRkJPh8PhiGgYWFhUikFI/HQ1BQEEfoHJCcwyzu/y0tLXjx4gV69OiBDRs20NOS3bt3Q1FRkbMBlsVIO169egUHBwcsXboU27ZtE8HZtWsXYmNjxabS1dTUwN7eHpGRkdTZLikpoVXFiJZTaWkpjIyMOJERu3fvRkBAAJYsWSJzKDDQcXozevRo7Nu3j17Hnj17YGZmBk9PT85kWF9fj9bWVplPeBoaGuhpMQAcO3YMTk5O8PX1pY4T244fP47o6OhOnbpx48bRMOJVq1aBYRiMHTuWw/q3trbi6tWrsLS0FKkkKcnYC+uff/7JGfeVlZVITEyEtbU1pk6dCqBjPJaWlsLJyYlT1VCcsbGENR1I+p61tTXS09Pp62/fvkVsbCyCgoJkJqS6Yhz+U/hdgd3e3o6GhgYkJiZixIgRePPmDackOdCh42JjYwMzMzP88ssv9Lt79uyBr68vunfvzhlL4pwNcXPN1q1bYWxsjJqaGlrtkxBGbW1tWLhwoYimx4fGFtbocnBwoESIvr4+jTipqqrC4sWLoaWlJXNxBHliE7ty5Qp0dXVx+PBhzuubN2+GjY0NQkND6YalpaUF165d6zTq90PhT5gwARs2bKBRwG5ublScPzk5Gb///jumTp0KU1NTmXQ0gA6SlRCpJBKU2PDhw6Gvrw9PT08MGDAAubm5Mj+P5Jpu3boFHR0dBAQE0Og8smkXl+Iny2m0PLGF7f79+xgzZgy2bt1KN4IbNmygmzuy6aioqMCSJUtgZGRES9h/aOy/2y9Ax+Z+8uTJEiMN5InNxgc61kXhg86HDx/CyMgIHh4eIqRUQ0ODzNEdWVlZUFJSgrGxMUd/i6yvd+7cQZ8+feDi4oINGzbIhPkhsIGOcRAUFASGYajEhEAgQHFxMQICAmBlZSWxYME/ib1gwQJoamri008/xUcffYSIiAhoa2tj7969AP6az0k0xvtYSUkJ7O3t4erqSomF+vp67NixAzweD926dYOysjKtei1N7yYvLw8aGhqYNGmSxMqybW1tKCoqEumTp0+f0mgVMnbft/pvRUUFRowYATs7O47Ex5MnT5CUlIQbN25I1bqT5iNWVlYiISFBLOHV1taGvLw8qX6/PHzb+vp6xMbGYu/evRSvtLQUPXr0gLu7O61qDYBq0k2YMAFXr17F4cOHMWrUKImVogsLC2FgYIC0tDSRPiPXXlpaCj09PfTp04dDSt29exeOjo7Izs7mfJ5tAoFAJOr44MGDADr2FI6OjoiMjKRzOCGtyEEnwzD44osvOiVe2RW2z507B11dXURERHDSzNmkFHu/JNxe4esHOqIchw4dir1799I9LDn819bWxpMnT9DW1ob79+8jJSUFJiYm/4hmlLD9S0j9F9qFCxegoKAgohkF/BUp1aNHD076HBnYcXFx6Nu3b6dONPtBmDp1Knr27Alzc3MRTQCA65R88803CAgIoFFSnVlTUxP8/PwQHh6OU6dO4dWrV/jqq6/g4ODAEZRsaWlBXl4eunXrhgkTJkjFJNfW0tKCN2/eiFQPunTpEhiG4ZRc3rx5MxYvXoyTJ09K7RvhU29iRGxPQ0ODI8QqEAhQUlKC0NBQGsHEtpaWFjg7O8PU1FREU+Ty5ctQUFCgIeSvX7+Gubk5Ro8ejadPn+LRo0dITU3F5MmT3yscODU1FRYWFvD29kZpaSl9vampCfv27YOpqSm8vLxENlzSNgbs8RIdHQ03NzdOyPjBgwfh4eGBoKAgsaQUMfZYYmOuWLEChoaGuHjxIn2dpO9NmzaNnlrU1tZi4sSJ4PP5MlVjIddUU1ODPn36wNHRES4uLti6dSsN362oqKARCa6urvDz80N0dDTnZKqzk8dp06YhPDwcISEh2L9/Px2TFRUVSEhIgIqKCvz8/DB48GCMGDECOjo6UlMju3ocfkh8eWE3NTXBxsaGU7GH4BL78ccfoaioiKFDh3LI/C1btiAlJUWmE966ujrs2rWLpljV1NTA2NgY7u7uUFRUpNpf7e3tuH37Nnr37s0pOfxPYbe2tmLAgAEICQlBYWEh6urqcOnSJQwfPhxqamqUjCE6IUSn6p/AJmOkpqYGTU1NuHjxIhiGoU4sO+2CaGqFh4eLbPwlkdzyxBc3b12/fh1NTU3YuXMnEhMTMX78eA6RdP78edjY2EitoFlXV4edO3fSTcv9+/fh5uYGd3d3irV48WIoKCigf//+iIyMBI/HA8MwMDAwQHx8vEx6NKT9hYWF0NTURGhoKBUHFhe9JBAI3rtqrDywiX377beIiYmBo6MjZw6tqqrCsmXLoKqqih49eiAwMBBhYWFQV1cXEab+0Njv2y+tra10HEjSYZI3Nnvsb9iwAUOGDEFgYCASEhJQXV1N32eTUkQHUxZj40+aNAkODg6wsbFBXFwcJbKIbATQQRxFRUVxSPB/Aluc5efnIzY2FsrKylQUnk0c2draSizS809gX716Fba2tti5cyf1LR89egSGYZCcnEwPyiorK/H5559DVVVVor8iaVyySSm2ptTz58/x4MED/Pbbb6ioqJAaWVRaWgo+n49PPvmEQ+aw/WF24RLSJ9bW1jhy5AiCg4Ph5OQkNdKVPZ9/9dVX+OSTTzBo0CCcPHmS48clJSXBxsYG8fHx2LFjBxISEuDg4CCVjJLVRySElzApJc3e17d1cXGBn58f+vXrB3d3d4l+Wm1tLbS1tcHn83HkyBH6ucuXLyMsLAzu7u7YvHkz/fxnn30GX19fKCsrw8HBAb169RJZ5wgBPHHiRERHR9P2Cf8+uRcXLlyAnp4eeDweRo8ejRkzZsDNzQ2enp5S92/Xr19HUFAQPv/8cwDAoEGD4OzsjOrqarS3tyMnJwcODg6IjIzk3LezZ89i0qRJWLt2baeHRuwDuoiICKSkpMDIyAgMw8DT05Nz6LV//34EBgbCzc1NbGXnhoYGkUjp1NRUmJubw8XFhaNf1dDQgO3bt9MDQQ8PD/j4+MDGxkZqdOGHtH8Jqf8yO3/+PJSVlZGRkcFxFtgP7YYNG2hZU/ZDdf/+fbi7u8u8nsOrzgAAIABJREFUgQE69AWsrKywbds2HDt2DA4ODlBRUcFPP/3E+Rx7gWdv9NgmLtqjoKAA+vr6yM3Npa+1trbi5MmT4PP5sLS05KTv3bp1S+qmkT0J9+rVi2rJfPvtt/QzVVVV8PHxQUhICIqLi3H58mUEBQVx9KikLUykys/gwYMxdepU6uS3trYiPDwc3bp1wxdffIHbt29j+/btCAgI4EyU7L6qqqrCuHHj0K1bN2zZsoXzOxUVFTAxMcHSpUvpd44cOQINDQ0YGBjAxsYG+vr6UokLNh6xa9euQV9fHwzDcE4zgI4+3rdvH6ysrGBraytTyhK5rrq6Ovzyyy9ITEyEqqoqQkJCOKerBw4cgIeHB4KDgzlkYGd27NgxrF69GqtWrRJ5b9myZVTovLi4GFOmTIGamtp7lTNtaWlBnz59EBwcjCVLliAyMhK6urqYPXs2jZiprKzE6NGjYWJigp49eyIvL0/mCIkpU6bA3Nwcqamp8PHxgY6ODubOnSuCraenB0dHRxw6dEhqhKE8xuGHwpcXdnt7O8rKyqCiokLHNPu+sOfHuXPnQlFRUWJKlLR0N+CvlNE1a9bQk7Qff/wRPB6PEqGvXr3C+fPn4e/vD39/f6nEpTyx2VZeXi4yF7a1taGqqgrx8fEwMDDgOKrbt29/L/2vrsaura1FZGQk9uzZg/r6elhbW2PUqFH0fUIa3b17FyYmJjAzM5NZU/BD4LPnLeF7w94wvXz5EikpKfDz86NaNsJWXV0NY2NjJCcno76+no5/Qkr5+fkhPj4eKioqOHjwIEeE+scff8T06dNhZ2fXqQArMXJvCgsLoaurK7JWsNOzPv/8c/Ts2VOmqGt5YAv37cKFC6GmpgZFRUWRinDNzc34448/MHbsWAwePBhz586lKROypDN1JbawvW+/+Pr6Un2ffxJ73rx5MDAwwLRp07Bq1Sro6uoiNDSUU03t4cOHVDNRlrWftLe5uRnPnj1Da2srmpubkZ2dDXt7e8TFxVE9ISIhAXQ8q2lpaVJ9RHliS4vcz8/PR0xMjAhxdPfuXbi5ucHMzExqSo08sYXtyJEjMDAwoH5US0sLnJycEBwcTP1xQhS9fPmSc7DJNnZf1dTUoKamhhNFV1JSAjs7O7i5uSEvL++9JDiAjoMkZ2dnjpA1Gz8uLg4Mw9DIN0JKhYaGgmGYTgtSsLESEhJgY2ODkSNHIioqCiYmJpgzZw711SorKzF//nzw+XwYGRnBzc1NZj+0Mx+RkFKOjo7IyMiQmZSS1bcdNWoUDA0NERkZiby8PPp94T4h9/Pdu3fg8/ng8Xicym6XL19GSEiICClVUVGBwsJCVFZWSqyM3NraSq9PFisrK8OoUaPg6uqKoKAgpKSk0PZKekafPHmC9PR0KCsrw9nZGZaWlrh58yanoFdOTg4cHR0RFBSEBw8eoKioCOPHj8fAgQNl1hVtbm6mgRZXr17F06dPcfDgQZiZmSEwMJBDSh04cAB2dnYc34O0ZdiwYTA2NuYQSuz9GzuNmFz3mzdvsHr1aixatAh79uz5x3Wj2PYvIfVfZBcvXoSKigrS09NFBKyFWXiS0pSeno6KigqUl5cjICAA3t7eMm9gVq1aBWdnZ5rn/dVXX0FNTQ0+Pj5QUlISqXIj7WG9d+8ebG1tRaKrrl69Cg0NDUpwkYgvgUBAxeTs7OxExNKlOQUCgQBRUVGIjIxEVlYWkpOTwTAMh8TbuHEjnJycwDAMTE1N4ePjI9NiWF9fDycnJzg6OiI0NJRWGSSTaGtrKxITE+Hh4QGGYeDl5YVhw4ZJnSirqqowadIkKCsrc7QmPvvsMypUx7aCggLMmDEDS5YskXmDAXRMxmTiLSoqgq6uLry9vUXCRZubm7Fr1y44OjrKLFLPFtlNS0vDtGnToKamBm9vb46Q9MGDB+Ht7Q0+ny9TKPmePXuowC9JVRSuCkJIKUtLS+jo6HSqSUEwiBEhdHaVpClTpsDY2Bjp6el0Qn/58iUiIyMxZswYEQFLtgm/lpyczHlWJk+eLIJdWVmJ6OhoBAYGckSKJZk8xuGHwpcXdm1tLRwcHNC7d2+xTg/ZXFy8eBGKioo0XbUzJ4NNos2YMQOfffYZGIaBnp4ecnJyUFtbi8bGRuzduxfGxsbg8XgwNjaGp6cnwsLCZEoFkAe28PxeWloKAwMD5OTkcK6b9ImBgQG+++47ke+JmxflhS0sthwWFoaSkhI0NjYiKysLdnZ2Ipo2R44cwbBhw7B//36ZQ+nlhU9M3LwlTrfx6NGjSExMlHqwUF1dDVtbW05BDuCvPr537x59VkjqBSA6JqRF0Up7Bm7fvg0tLS0EBQVxIsSam5uxfPlyKCkpYfv27f8INtvY8+aGDRugrKyMqKgozmk8aYssz4u8sf8b+nzHjh2wtramUWCHDx+GoqIidHR04OTkxDlAJKk2ktJTiJHP19TUICoqCmFhYZwqXsuXL6fEEfFPysvLkZ2dzSF0pc238sBm28qVK7FmzRqRQ9iCggJER0dDWVmZ9r1AIEBRURGHCPinsMk43blzJ4yMjGh1NScnJ/j7+1My6sCBAxg5cqRIG8RFswAdh0C9e/eGu7s7Bg0axHmeCCnl7u6Oy5cvv1cRmsTERPj4+Ih9Lzo6GsbGxvD29oaBgQGnT27evIk5c+aI6CABHWTLRx99xGn/zJkzYW9vT31WcuhvbGyMjIwM2i9NTU2orKzErVu3JB4uAH/PR3z58iWio6Ph7e0ttcr13/Vthw8fDmdnZxo9JK6dbGxZSClyyA50vt98+/YtjI2NaXVPaZ8n404gEKC+vp4zDoV9itraWmRnZ3N0v0jk8Pjx4+nnyPrY3t5OC3UxDANzc3MYGBh0evDPtnv37lG9UvZ1nD17Ft27d4enpyfnfp85c0bsnHL79m24u7vD1dUVBQUFtI+Li4uhq6sLNzc3euhB2v7/sv1LSP2XWFFRETQ0NBATE0NfIw9efn4+GIahWkPEVq1aBQUFBUyYMAG+vr6c0FRxg1/YYV27di0WLVoEoOPkXkVFBfv27UNhYSHc3NygoqLCWczFGXlASkpK4O7uDmtra87iWF1dDWtrayQkJNDXCCn1/PlzODg4QF1dHf3795f6O+zraWtrw6BBg+ipSV1dHVatWgUlJSV8+umntE2FhYXYunUrdu7cKVZAThz2nj17EB4eTqMrXrx4gW+//RbKysqYMWMG/f2qqipcu3YNVVVVImKf4nDfvHmDiRMnQllZGQcPHsSXX34JFRUVSuaQz/7dCWf+/PkwMjJCQUEBbcfNmzehqamJwMBAESexpaWFpkrIYnPnzoWNjQ0n6uTGjRswMjKCt7c3J1Jq9+7dSE5OllkAc+bMmdDW1ubktBPxRWKLFi2SWpWKbeT6Gxsb8ccffyA3N1dkswd0pKoaGRkhIyODLtyvX7+WKnjNvqbS0lIUFBSgX79+Iu0Sh/3y5UuxpeDFYXflOPwQ+PLEZr82YcIEKCoqYv/+/RKv88WLF5wqjLJYfX09HB0d0bt3b3z//ffYtGkTBgwYAGVlZXz99df0tPjdu3fYsWMHNm/ejLNnz8oURScPbPZ8RkppNzQ0wN3dHWFhYTSChmBUV1dDT0+PpgRKM3lhk3tcV1eHI0eOYPr06ZwUsz///BMJCQmwtbVFUlISrl+/jtzcXAQEBHDmBknzirzx2SZt3iKWm5uLvn37IjQ0VGzqFNDRdzweD71796YRZmwMcu9LS0vh7u4uoiklSYOCbWy8n3/+GTt27MCaNWvw7Nkz6ugXFBTQteLChQsQCARYsWIFGIahWn2dkS5djc22ZcuWoV+/fpx+zMnJgYGBAcaMGcN5nd0mWdZTeWD/N/R5c3MzFi5ciGnTpgHoiAhUVFTE0qVLkZeXB3Nzc/j5+eHWrVt0nMoaRVdXVwcnJydERETg5MmTIpX4srOzwefzERERgS1btiAgIIAjM/BPYRMLCAiAmpoatmzZIkLakIpYmpqaVPfpfawrsSVdU3l5OdTV1ZGamgoPDw8EBARQP+XNmzfIyMjA8OHDJR6escfOiBEjYG1tjezsbKxfvx66urpwcnLi6IeVlJTA0dERlpaWnIqy0nABYPTo0fD09ER9fb1IJTNDQ0PcuXMH586dQ3R0NDQ1NcWmLrLXz/r6eri4uMDf358eaj1+/BgDBgygB1jLli2DkpISDh06hHHjxtHDNFkkIoD/zEesrKyU6iP+J74tkY/o0aMHJwpLIBDgjz/+4ETtE8L63bt3sLe3h62trVhSytvbm6N5K81qampgaWmJuLg4ANKLVpw4cYLqyYp7n21paWlISEigc09xcTGGDh2KpKQkqKiocAg49h746dOn2Lx5M7Zu3SqzBA2xmzdvgmEYKk/S0tJC27Z//34qASCcaSS8jwU6IjN9fHzg6emJ69ev0z6+efMmtLS0RPZvsqz5/5T9S0j9l9ipU6dgY2ODoKAgTsTJtWvXoK2tjfHjx4stn0s0pdiifewJWCAQiESqbN68GW1tbSgtLUVlZSXKysrA5/Px9ddf0+8SAoBhGJFIKbaRMOH29nY8ePAAoaGhMDMzQ15eHn1Ydu3aBSUlJcydO5fz3WPHjqFv3774/fffpToD7En47NmzuHTpEsLCwuhmCeiYaNasWQMlJSVMnTpVRHuL9IUka2hoQGxsLEaPHo1JkyZx3mtra6OC8pL0BcSlGBEjG43KykpMmDCB9qusotyy2O3bt+Hi4gJ3d3eJpJRwBR5xdv36dc6pB7mWpKQk+Pv709dI/xYUFEBNTQ0hISEcTSlxp8mS7nFZWRmmT5/OqTpIPs/+DqlQJYvV1NTA09MT2trasLCwgL6+Pk6ePIn29nYO5rRp02Bqaopx48bRFCppbSU2ZswYmJiYwMHBAXp6ejhw4IAI9tSpU2FmZoaJEydKdTLY1tXj8EPidyV2dXU1J3rv3bt3uHfvHv788084OjrCyckJ58+fF5nzBAIBDh48CAcHh/dK69y8eTPMzc050XcCgQCpqalQVlZGTk4OZ3ywrTMCo6ux2VFXY8aMQWpqKhW1/vXXX6GhoYGPP/6Yszm8fv067OzsOBUIpf1eV2FfuXJFREtq8eLFYBgGSkpK9MCD3L8XL15g0aJFsLa2BsMw0NXVRWBgICfk/kPiA39v3iL/XrlyReJpd319PXg8Hvr3709F+sl3m5qaMHbsWJSUlNB7QtL3PDw83otsJTZnzhwYGhrCxsaG6nN8/fXXdG4iDnBISAgmTpwoQl5Ic37liQ10bEAZhkFiYiJH42PlypUwNDTEmDFjZBaM/5DY/3/tc/JecXExnXft7Owwc+ZMNDU1QSAQYNKkSWAYhqO31dl9JO/PnTsX3t7eNHUOEF3vV61aBQ8PD5iamiIqKoo+o5KeR3lgX7lyhSOs/P3339P5MCoqCjo6Oti8ebMIcTR48GCoq6uDYRhUVVWJbbM8sQHu5ru4uBg3btzg+MXLli2Drq4uDA0N6eHkmzdvkJWVBQMDAxGRenG2ZMkSODk50evIzs5Gt27d0L17d1haWnJIqbt378Lb21uqSDfZ45BrIlkEBIe9HrK1Y0+cOAFVVVVOSrk42759OywsLKgmKfFZN2/ejIqKCpw8eRIGBgYcH9jT0xO2traYOHGiVL0oYZOXj/h3fFvSV69evUJMTAwnCovclylTptD3u3fvTkkaSaTUlStX4OrqiuDgYJnTRb/88ksRH1AcKTVkyBBO5b7O+oP4Iz/99BPFKysrQ3p6OlRUVDhi9C0tLe9FPrPbR/7f3NyMgIAA9OvXj5KBpF8ePHgAfX198Hg8DBgwQGwWCnscnzhxAitXrgTDMAgNDUV+fv7f3r/90/YvIfVfZMePH4eXlxf8/f1x+fJlPHjwAOrq6pgwYYJYMooYW3hO+DS9sLAQoaGhSE1NBdCxmDk6OnJE5c6cOQMtLS3OArR8+XIMGTKEaveIs1u3bkFPT4+TVnbv3j0OKQV0TIJz5syBkpIS4uPjsW/fPuzevRs9e/ZEQkICh6kXNrZmlKurKwwMDKCqqgpFRUWRiLHGxkasWbMGqqqqSE5Olvm0DuhIdyOpRbGxsSLf/fPPP+Hu7o7p06dz2tWZjR07llOiu7KyErNnzwbDMCLEj6wm3E+kLffu3YOLiwtcXFxESCl9fX04OTnR9Exha29vR11dHSIiIrBkyRKR9xcvXozu3btznAni3KSmpkJJSQmRkZE0dFi4f9htfvHiBW7dusXRsCCbO+HFg52+J6ugLgBMnDgRkZGRyM3NxapVq2BrawsvLy+OdgSxjz76CAMGDJCKz8Zevnw5bGxskJOTg/nz54PH48HDw0Ms9tixY8Hn80WE9yWZvMbhh8DvKuzW1lZs2LAB8fHxuHDhApqbm9G9e3fMnz8fjY2NOHLkCCwsLNCjRw/s2LGDEtMCgQD37t1DSEgIYmJiZCK5iRORk5MDdXV16pizo4RiYmKgp6eHNWvWyESKyhOb9BlJoe3Vqxd27dpF+7q2thZr1qyBhoYGQkJCkJ2djZycHPj6+sLHx0cmfZSuwm5sbMTYsWMxb948zuvFxcWYPXs2lJSUMGvWLPo6+X5LSwuam5tx9uxZFBQUSIwUkzc++zvA+81b4g5EhI2khbDLqpPvuri4wMnJiUYosEkpLy8vWFlZySzUDXRUc9TV1cWhQ4eogzxy5Eioq6vj+++/p+0tLCyEgoICGIah1Yk6Iy+6Glt4vifXfvz4cSgrK2P48OEixJGpqSni4+MlRqJ9CGx594s8sSXNlWQO++WXX2BsbMwhUFauXIk+ffrA3d1dRG+rM4uNjUV0dLTIMyfcjrKyMhQVFcms59iV2G/evMGYMWMQHByMy5cvY9asWWAYhpMG2adPH2hra+P777+nxNGLFy8wdOhQbN++Hbdv3xbbRnlir1+/nvP3559/Tv1mQioIBAK8ePECc+fOhZKSEmJiYpCSkoK4uDhoaWn9f+xdd1hUx9d+LmUXl7pI7116VTqCIBF7oSgoohSxYwF7r4k9MSpGwd6NUdDYsGFQiYgNKypiIxZEmnTe7w+eO797t4GJa/R7cv5JXHbfnZ07c+bMKe8hukVwnTDLkmtrazFr1iySGbtixQrIy8tjz549OHXqFOHMZNqMosqaabl79y46derEslFv3LgBbW1teHt7k8+KKk3+/fff4efn1ypNRGpqKng8HrKystCzZ094eXmxOHFnz54NT09PYq81NjbCx8cHenp6sLKykmjHSdNG/Ke2rSCvraDziw4Wmpubw8DAgDiY6TkX55S6evXqJ2UX5ebmwsHBAe3bt2dxzTHX2Y0bN+Dt7d2qcxFgn7ObN28Gl8vF9OnTWWXEEyZMAJfLxdy5cwG0BE6nTJlCqoMk6Vnmvbq6uppFwP/DDz8QJz0zQ+2PP/5AdHQ09u/fD1lZWYlBwLCwMNja2iImJgbBwcFQVVUVmVTQ2v3ta5H/HFLfsDx79gxnz55leZczMzNJ62h5eXmMGzcONTU1Qpvm9evXuH79usj0fqa8efMG8+bNg4KCAiwsLGBoaIjbt2+zPnfy5Eloampi3bp1KC8vx4cPHzB48GDMmjVLIi/FH3/8QZQGrQCampqIU0pXV5d4dd+9e4ddu3bB1NSUkHb7+flJjEwzsx7Gjx+PoKAgnDp1CqtXr4a5uTlMTU2FDKHa2losXboUfn5+Ei+korzy9+7dQ69evaCoqMjKUqPF09MT4eHhYjFFfcfgwYOJp58ez9u3b0l2xObNm/922iUzjZNJzGlnZydUk5yXlwcDA4NWDw86Lfnjx48sYr7Dhw9DT08P06ZNEzo4x4wZg+HDh0NFRUVkh0TBw5TmQ/H398fKlSuFDg8Oh0MOj0+V6upqrF+/HomJiSyHZU5ODszNzVmRU+b6kFSmx5TMzEwsWrSIEDo2Nzfj4sWLErElGRrSXofSxJcm9h9//AEdHR34+PhAX18fgYGBZB5rampw9OhRwgHg7OyMOXPmEL4JV1dXidF0etxlZWVISEjA8+fPcfToUWhra2Pfvn1kPdL/pbNQ1dTUSIZBa1F6aWDT0tjYiCFDhsDHxwdPnjwR4jurqqrCmTNn4OLiAi0tLVhbW2PAgAESy7mlhU1HYT9+/MhKwX/48CHGjBnD4mCi50+UPhQ3ZmniS1tvFRcXY968eeDxeBgxYgR53dbWFt7e3kIlIvQzKCgogLe3t8RMA0EZN24cBgwYwLI1HBwcEBAQQKL+9FlfUFBALgttyV6SFjb9WWZ2S2ZmJuTl5REREcFyEC1evBiqqqptzoqUJjYt38qcM/XNiRMnSBkLc32dOHECfD4fO3bsANByzo4YMQLz5s1jEey3JnQWR6dOnVgZEMzPfvjwQSjYKDjOL4WdnZ0NIyMjGBsbg8fjEWoCpmMlODgY6urqmDZtGjIyMjBnzhxYWlqyMrREzY00sLdu3Qp5eXmiT06fPg1NTU38/PPP2LFjB/r06QMej4eNGzcSfp6zZ89iwIAB6NGjB6ZMmcIi6m9ubumOJkhqTo/12rVrePPmDW7evAkjIyOWEyEyMhIURUFFRUUsKTpTDhw4AEtLS7i6upKyvurqakyfPh0cDgd9+/YV4sdtbm7Gw4cP4ePjg/Dw8DZlvri5uUFdXR18Pl/ogh8TEwMDAwPy75KSEgwcOBD3799vE/cn8PltRFo+h20rqZJDR0cHcnJyCA8PZ90TaKcP7ZSysrLC3r17P6mTO1N27doFY2NjYvMwbYcbN27Ay8sLnp6eYj/f1NQklFH+9OlTlJeXY8iQIbC0tMTUqVOFzmeKotCzZ0+EhoaCx+O1Sv9Bz1VFRQX69+8Pe3t7dOvWjZVIEB8fD3Nzc3Tt2hWZmZlIT09Hp06dCAWNhYUFSQYB2PO9ceNG8Pl8nDlzBk1NLR0/L1y4AGtrazg4OODatWuffH/7t+U/h9Q3Kn/++Sfc3d2hp6eHAwcOsBTFsWPH4OjoCB0dHRLVAv63mIuLi+Hk5CTy8i9KysvLYW1tDYqiEBoaSl5nKpT+/fuDz+fDw8MDvr6+UFVVFdulSlBqa2vh6+tLLqBNTU148OABOnfuDB0dHVbUp7KyEteuXWN1aGmNf+XAgQMYOHAgq1Mf3dLV2tpaqNUws55XEg8Q/R5mJgdddqijo4PMzEySmVZQUAAzMzNWxF0cLlMWLFgAHR0doY42paWlGDlyJHg8HtauXfvJTqnvv/8eWlpa2LRpE3mNxigoKICJiQk6deqEa9eukQNFknORKc3NzYiPj4empiark0ZycjI4HA6mTJlCDIyCggJ4eXkhKysL69evB5fLZaVpM2Xw4MEwNTXF9u3b8fjxY8IpMG3aNLIGHj9+jOTk5E9qSU+Pubm5GbNnzyYOTzr9nV4DV65cgYWFBdzc3MjBzZz31oyZzZs3g8fjQU1NDUePHmV9L40tLlIlSqS1Dr8EvjSxaczff/8dHA4HfD5fZJSpsrISycnJ8Pf3h46ODr777jvMmTNHbLYoc9yNjY0IDg6Gs7MzXr16hffv38PGxgaenp7Iz89n7eUNGzZgypQpGDZsGHR0dMSSmUoTW/B7HB0dkZycLLTGmP+uqalBcXExSkpKyJy2xYiUBvacOXMgKyuL+fPnk9ceP36MUaNGgaIobNiwoZVfLVmkif859VZ1dTWOHDlCLvGvXr3C3Llz0a5dO8TFxZEupaIMz7q6OpJFJykDSzALobGxEX5+fggJCQHwv25H7u7uJLKbkZGB3NxcIX4KSRkSnxubKenp6TAwMCAZD8zLVEZGBuTk5BAVFcUiHW9rgw5pYP9/mPNp06ZBW1sbhoaGMDU1hZKSEjZv3ozS0lL89ddf8Pb2hrOzMynlbdeuXauZUeLOwOXLl0NJSYll09Fy7NgxBAUFkfP738AG/ncODRo0CDIyMrCzs2MFWZj2FO3IUFRUJDb9v4H99u1bpKSkwNjYGCNHjkR6erpQBml0dDS4XC42bNhAsnZFrQv6tZycHHh7e5OLeJ8+feDm5sbKLNq9eze0tLRYWVvJycno378/evbs2ebmPAcOHEDHjh3h4OBAnEXv379HfHw8OBwO3NzckJeXh7KyMtTV1SEjIwOenp5wcnJqtbsw/XpISAgoioKBgQFOnDjBev+FCxegoqKC3r17Y9OmTRg4cCB0dHSEOJrEyee2EZnyuW1bZhIB0JJhSQdxRo8eLTKzrby8HBoaGnB0dGRlC4nDrqqqwrJlyzB//nysXr2a2IJHjhyBm5sbKIqCl5cXhg0bhm7dusHBwQHu7u4Sg2dHjx5FQkICqcDp06cPhg8fDqBlrQwePBjm5uYsUvunT59ixYoV8PDwEGpWIUqYpXmdOnWCl5cXEhISEBgYCC6Xy7Izli9fDh8fH1AUBW1tbfj7+6O+vh6vX7+GiYkJlixZgoyMDLKn6fmeMWMGjIyMhEpy8/LyoKurC09Pz791f/s35T+H1Dcoly5dgpqaGuLj41mkZ4JklXT5Hq3YAKCoqIg4YiSlvzLl7t27GD58OBISEgiRIS20YQy0GCQDBgzAwIEDW+VMYI712rVrcHFxAZ/PR1ZWFvk77ZSiM6Va4+fIzs4WIsijjXxdXV2haEZGRgZ8fHxgY2Mj0jCSlHVVWVmJsWPHIjg4GD4+PkhNTSVRisePH8PPzw88Hg/fffcd4uLi4O3tDRcXF4kZXbTcunWLKN4DBw7A1NSUFV2hP0u3Y9XU1GQd7m2R3NxcBAQEwNHRkeWUohX44sWLQVEULC0tSWT3U5xeubm5CAoKgoODA+uZpKSkQF9fH5qamnBxcYGuri5cXV0BtGR76OnpiYwkbd68GU5OTiSra/369ZCRkSHp0LNmzSJjf/jwIWbMmCG2VJQpggfW7du3ERsbC4qiMHbsWKH3X7lyBR06dICBgUGr7VJFYQ9PCpG1AAAgAElEQVQbNgwcDoeV0cDEtra2hqmpaasRQWmvQ2niSxObqQ9+/PFHODs7w8DAAH5+fizifEHdJ1juJikLqKamBpmZmQgLC8OlS5fI73nw4AE0NDTg4eGBXbt2obS0FFeuXIGHhwemT5+OnJwcKCgoSOTUkyY20DJnJSUlUFBQwI8//ijyt5aXl4vU323JMJAW9r179xAbGwsDAwNWFhHTaSSKxLStIi38z623hg4dCh6Ph23bthEDk3ZKaWtrQ1VVVai0E/hfl8aUlBQ0NDSI3DuXLl1iOU7S09NJpsHkyZPh7u6O/Px80lGL1n/FxcXo3r071q1bJ/Y5ShNblGzbtg0uLi5wcXEh39PU1ET2E00BMHDgQHIJbuv59jmx/7/M+ZYtW6CmpoZ9+/ahqKgIDQ0NGD9+PCiKImTPt27dQmhoKKytreHm5taqrqLns66uDkVFRbh79y5Z03SWn7OzM8kMraurw927d+Hj44N+/fq1qeRaGti00M987ty5WLJkCYyNjeHn58dyHDEdw/n5+bhw4QLRj5LWozSw6fe/e/cOKSkpMDExgYaGBimpY+JFR0dDQUEBv/zyC+vsFDUvhYWFGDJkCOTk5ODq6gpDQ0Pk5eUJZWZpamqSzJ2ysjKEhYVh1apVYi/SzCwn5vfu3r0b3t7ecHR0JOu9rKwMCxYsIN3T9PX1oaGhASsrK3Tv3l0kf64oefr0KWbNmoVz587ByckJpqam+P3331mlaampqTA2Noa2tjZsbW0/KTPy7t27n81GFIX9uWxbpqSmprIoYVatWgWKojBq1CiWU4p+T2VlpcSx08+1qqoK5ubmMDQ0hIGBAZSVlWFtbU30xqNHj7B+/Xp4eXnByckJERERWLFihcQGVEBLtmaHDh3g7+9PAp95eXnk/eKcUvX19W1q5sQMsGVlZaFv375k3z19+pTcSZl2RkNDA27fvk2ymuvr6zF06FBoa2ujf//+5Mxn7sE1a9bAwMBAqBS8qakJo0ePBkVRLC7Uv1tJ8yXlP4fUNyZPnz6FpaUlxowZw7q4i7pAHTlyhDiljh07hg8fPsDLy0ssgTkt4rzhJSUlIksEmE4pQHKdNxOf+d3Z2dkIDg6GsrKykFPK398fhoaGEqNpjY2NSEpKEqloExMTQVEURowYIUQQm5mZic6dO4PP57NIgyVJZWUlOnToAHd3d/Tp0we9e/cGRVHo27cv8vLyALQcwr169QJFURg5ciT27dvXpoyuyZMng6IomJqawsfHB/Hx8aAoCmvXrsXbt2+FvOFVVVUsPi9RIs54unr1KgICAmBvb89ySgEtl/nQ0FAEBASIzViiRdzl/erVq/D394e9vT0rw+Do0aNYtmwZhg4disWLF5P10rdvX5EEhw0NDVi3bh3hplq/fj04HA4OHz6MsrIydOzYEVwuF7NmzWqzYcEUOpWZPmgKCwsRExOD9u3bsyIZtGRnZyMiIqJN3bSAllbXNPbDhw8RExMDNTU1ofbxQEupmaura5ui9dJch9LGlwa24CWDlgsXLsDExETIKdXY2CgyU6Q1LrCIiAgYGRnBxMSE7Ecap7CwEHZ2dtDS0gKXy4WWlhZcXFzIONq3by+2rbk0sJm/hfn/PXr0gIuLixDZa1NTE7Zt24bRo0e36uSWFra4fXX//n3ExMRAX19fyGlER2YFu9L8G/i0SENvVVdXw9fXF6amptiyZQu5rL148QJz586FkpISK2DU2NiIyspKjBgxAjIyMmIju8+fP8fIkSMJWe2MGTPA5/NJFtCFCxcgJycHDocDd3d3kolXVVWFBQsWwNzcnNU6/EthA+L36549e0i2hCA3zNKlS2FrawuKooi++dLY3/KcM+enubkZiYmJiIiIIFkPdXV1cHJygpeXF8s++fDhAz5+/Ehs19ZKYCsqKtClSxcYGxtDU1MTDg4OOHHiBICWc9jHxweKioro2bMnunbtCjs7O1bQQlJmhzSwJTmqmOeQoONIXFOKL4EtmFX78uVL1NTUIDk5GaqqqujSpQsLj5Zhw4aBoiisX7++VVvo8ePH0NHREWrgQH+utLQUNjY2sLKyIllRfD5fouOC6RgQdEotXboUFEXB0dGRdM6rqanB8+fPsXbtWixcuBDLli3D2bNn28wBKCjl5eVwdHSEqakpjh8/TuamsbERHz58wL1791iNkwRF3PP8HDaiuHHT2J/Lts3NzQVFURg6dChrn69cuZI4vujGGomJiZgzZ45EPGaW2pIlSxAcHIyHDx/i9evXePz4MTw9PaGtrc06h2lHUVt+Py0ZGRlQVVUFl8tlBZpoHKZTasaMGZ90n2hubkZ9fT1cXV3h4+ODXr16sf7+4sULwvnGfAb0eti9ezf69u0LLS0tXL9+HVVVVfDx8YGpqSm2bt1Kzvzc3FxwOBwkJycL8a0uWrQIffr0gb+/f6v3t69J/nNIfWNy7Ngx2NnZkfpVehFXVlbi5cuXOH36NCvt9fDhw3B1dUXHjh1hbGwMGxsbicYvcyMXFRXh8uXLKC8vJ8qWNnwVFRUxatQoAC2KftKkSUhOTgbQNk9sTU0NBgwYgDVr1pDXLly4gK5du4p0StnY2KBPnz4SMelNWVVVhf3797MiK9HR0ZCTk8OqVauELkP79+/HyJEj26SEm5ubMWHCBDg4OLAOy4yMDCgoKKBfv37E6XX37l189913MDExIVxYrUXWLl++jKtXr2Ljxo2Iiooi6cEURcHMzAxmZmYYPHgwRo0a1aYuJszflJeXh99//x1//vknOcxpp5GDgwPWrVsHoKUefdiwYVi+fHmr42V2MDx79iz27NmD+/fvE8M0NzeXOKXEtXfNzc3F8OHDoaqqKvbCVFpaimfPnqGkpAQdOnTA0qVLScQlMzMT6urq0NXVJRfJT4kGTJs2DUpKSpg3bx4Z94MHD8jlVNTBTUtrayY1NRVKSkqYM2eOELaBgYFIbEEHryiR9jqUJr40sJnd3YKDgzF06FCcP3+evPf8+fPEYKdb7ZaUlGDq1KnIz8+XOBeCsmXLFjg4OLCIfoH/GTNlZWU4deoUfvzxR+zfv5+MISIiAjY2NhI77XxObCaHXl1dHStFfuPGjdDR0cGIESNIin5jYyMePHgAb29vJCQktIms83NhC6b/V1dXY+3atVi+fDmys7PJXr93755Ip9GDBw+wfPlysYajtPHFyefUW/R59vHjR3h6esLExITllKIzpZgBo4aGBsTHx4PH47W6zrdu3QpnZ2fo6+tDUVER586dQ2NjIxnTrl27SMOBY8eO4cSJExg/fjy4XK7YzpfSxmbqgufPn+PJkyesqPy+ffvg5ubGchxVVlZi4sSJOHTokMRotzSxpT0v0sQWtUa/++47Yp/V1taSrCu6VCktLY3FW9QW+fjxIxwdHREYGIidO3fixIkTGDRoEDgcDpYuXQqghXR9zZo18Pb2RmhoKGbPni2x5Fqa2Mz1kpOTg5MnT5LsMFrOnTsHExMTdO7cGceOHUNTUxN++OEH9OnTRyLHkLSwr1y5gtjYWMIRlpycjMDAQNTU1OD9+/eYMmUK1NXVERsbSz7DdEpFRUWRTqSSxn3x4kWEhIQgJCQEHA6HFQCl8WjCdU9PT3Tt2lUs6TrQEjxwcHBgcSHRZ+StW7egqKiIrl27wtXVlVW+19o4mcK07Xbt2oWVK1di3bp1rOyhsrIy4pRiZkq1JuLs8rban5JsRHptfvz4EceOHcMvv/yC48ePk0Dv57Jtadm7dy8UFRURExMj0inl7u6OwMBAcDgckUF/we+pqqrC0qVLERERIdKB5eHhATs7O5SXlwP4tLJF+r3p6ekwNjaGubk5/Pz8cP78efIeplMqJiYGqqqqEudJnNCZUAYGBkK678WLF6Q51ZQpU1h/u3LlCpKTk/HgwQNyp/348SN8fX1hY2ODzZs3k+e/Zs0ayMjIYM6cOSguLgbQcn+LiIjAokWL2vwMvxb5zyH1jcmGDRugrKzMMowePnyI0NBQaGpqgqIoqKurs6KkR48eha6uLqs9dWvOqLi4ONjZ2UFGRgZubm6YN28eMbBevnyJuXPngsPhwMvLi7SR/ZTU1Dt37sDd3R0ODg745ZdfyOvinFLPnj2TuLloRdPY2EhSRlNTU1lOKdrgEOWUEjUHgq/RhlhISAgGDBhA/k7P5ZEjR0BRFDlsacJEPz8/GBkZ4dy5cyLHLElKS0sREhKCoUOHYvfu3UhJSUGfPn2EiClFCRN/8ODBMDIyIuvD2dmZcHxdu3YNPXv2hLq6Ouzs7ODu7g4+n99mDoaKigo4OTnB3NycOM569epFyq/y8vKI04vJKQW0GCE9evSAk5MTbty40aoCvXr1Kqu+HmjJ5qKzyT41jRloOdzpaAjTcURnTBgYGJCOGn8HOzIyEpaWliKx9fX128x1Ja11+CXwpYlNY1ZWVsLW1haBgYH47bffhFL9z549C1NTU7i6umLChAkk06QtneOYYwRast5oPgdm5qYovXro0CEMHDgQampqLB0pTWxmFkBUVBTc3Nzg5eWFsWPHEiNn9uzZ0NXVhaOjI1asWIGkpCS4urrC2dlZiPyVKZ8bOz8/H1FRUcQJWVVVBWtraxgZGYHD4cDAwABjxowhOpt2Golz6ArOk7TxaeJeSfJ39VZjY6PIKHtbnFLx8fFISkqS6IyaNm0aK4snNDSUlGrTZQZMJ8Zvv/0GOzs76OrqQk9PDz4+PqT1ueBakSa24GuLFi2Cq6sreDweTExMMHLkSLIWDx48CC8vL/D5fCQkJGDgwIFQVFRkcUcK4ksT+1ud82vXrrGcBHv37iWB0eHDh8PV1RWvXr2Cra0t3N3dSfnJixcvEBwcLDHAxSy/ouXgwYOwtbVllXcdPXoUFEUhPT1d5OdpEeS+kha2qPfMnTsXFhYWMDIygpqaGnr27MkqCTp37hz5u6+vLxQUFCR20pIm9uXLl+Hj4wNLS0tERERAXl6e1XW7tLQUycnJMDIyQnx8PPmcYGax4ByJ4g+sr6/HzZs3ER0dDXl5eVZmiiCepK7gAHD8+HE4OjrC1taWZLUBLbYmj8fDyJEj0dzcjH379qFTp05wcHBglde2JszfExYWRsjjLSwsoKamhm3btpHgT1lZGZycnGBlZcWaO3HSml1O82X9HRtR0CY3NjaGrKwsVFVV0aFDB6ID/o5tK+mM27t3LxQUFIScUmlpaRgwYAAiIiJElurn5OQgIiKC9bwzMzNJEH7JkiXkdXqNPHz4EEpKSiSA3hYRxatXVlaGffv2wcHBAX5+fixbi8l5NWrUqFazjMTZcnSm3oQJE4SajLx48QIjRoyAp6enUKZofX09a75PnTqF5cuXg6Io2NjYYMuWLWQ+6O9wdXVFYGAgvL29oaqq2iaeu69N/nNIfSNCL9aMjAzweDxMnz4dGRkZ2LhxI9TU1NCuXTuEhYVh06ZNCAgIgKysLGszMwkqW1OYQ4YMgZmZGfbs2YN3797B2dkZOjo6GDNmDPFKl5SU4JdffkFgYCB69eolMZohTvLy8tC9e3fY2NgIOaW+++478Pl8oU5bopQirYTLy8vx22+/4cmTJ5g0aRLk5OSwfv16IacUl8vFmjVrJKbTisL+9ddfUVZWhvDwcHh6ehIvNZM/onv37ggICGB9Z2FhIRwdHWFjY0MUL1P5PH/+HDdu3GCVEzIP6N69e6N79+6scbUlEkN/x+jRo2FkZIS9e/eioKAA69atg4uLCzQ0NEhG0oMHD5CamorQ0FAkJCRI5DFhjr22thadO3dGUFAQcnJy8PbtW+zfvx98Ph+2trbk9+bn5yMwMBBaWlrE4GXOj2DZ4aJFixAbG4u+ffti69atJCr14MEDKCgoYN68eWhubsarV68QFxeHBQsWtHopbG5uFjJ8mIR/gwYNEumUio2NhaysrJChKogt+Ezagh0XFwcFBQX88MMPEsf+udehYIqvNPGlgS34HJuamjBs2DB06tQJz58/J9/55s0bvH//npS/nT9/Hl26dIGzszP69u3bptKOhoYG1NbWChGT7t27F/b29ujcuTPLmBE0TpYvX47OnTuzdKQ0sWmpqqqCjY0N/Pz8MGXKFMyaNQv6+vpwdXUl7dc3b96Mvn37QlFRER07dkRsbGybMgw+F3Z1dTUOHz4MiqIwaNAglJaWYsGCBQgJCcGtW7dQWlqK0aNHo0OHDoiOjiZOI+a+ZHatERRp4oviNvmcequyshJ+fn7w9/fHsmXLhLr6VFVVwcPDA0ZGRkJOqQULFoCiKMjJyYktRc/KykKnTp3I2mtoaMDEiRMxadIkODk5oVOnTuQS0dDQQPbI27dvUVRUhKKiInKGChrU0sQWNedKSkpYtGgRNmzYgIkTJ0JFRQVBQUGkXOnMmTMYO3YsTE1N4e/v3yp/kbSwv9U5f/XqFQYOHEgIplNSUiAvL0+cX/fu3QOfz4esrCy8vb3J3FRWVmLOnDmwsLAQWwKYn5+PnTt3Cp1JixcvhpaWFtHR27dvh4yMDLFrP3z4QEqzxTkZpIlNC/PvS5YsgaqqKnbt2oXKykpyifT398eVK1eI3rty5QrGjx+P2NhYkuneGifi58amJScnB7q6upCRkWE54AWdUoaGhmI7fjH/LcgPm5WVRc4EoIWja/DgweBwOES30t3w6Cz6tmS4Z2Vlwc/PD5aWlsjLy8PTp0/B4/GQkJDAyk7cu3cv3N3d4eLiQrKs2ypz5syBoaEhsrOziY0aGhoKBQUFnDt3jsxRWVkZjIyM4OzsLESrISit2eWamprELr93716bbURa6urq0KVLFwQEBODSpUsoLS3F9u3b4e7uDk1NTWLbf4pty5Rly5axGk3RsnfvXnC5XMTGxrLsmZqaGpH3lbKyMhw+fJhU1jDl0KFDoChKpN54+fIldHR0SCZjayJ4vgryhe7evRv29vbw8/MjHSI/fvyIdevWCfEziRKmTVNVVSXEvzVz5kxQFIWUlBQhp9SbN29EOsyZEh4eDnNzcyQlJWHEiBEwNDSEjo4Otm3bRub11KlTiI+PR9euXTF48OA2jftrlP8cUl+5fPz4EZWVlaQOFwAxNmVlZUFRFEJCQrB7927ymaqqKhgaGqJ3795CqZ2tXdq3bt0KFxcXksL4888/Q0ZGBkFBQdDW1sb48eOJsqc3oigFzNxcgq3KmXL16lWEhITAxsaGlcZ74cIFuLi4IDg4WAiPKfThV1NTA319fYSHh6OkpATv37/HuHHjICsrK+SUioqKAkVRhLBSnDCxDQ0NERoaitevX2PhwoVQUFDAnj17WBfj5uZm9OjRQ6hmGGipob99+zZmz57Nym6Li4uDq6srKIpCly5dWJEQeswLFiyAvb19q10S6uvr8fDhQxZPTklJCezt7bF8+XLyWmNjI/Lz8+Hp6QkzMzMhx5w4Z9etW7cIRw39PG7cuAETExMcPXqUfG7Hjh3gcDjEuKPn8dKlSxgzZgxrHdTW1sLNzY3V7jc0NBS6uroIDw+Ht7c3aUdNX8i+//57yMrKwsrKCnZ2dlBXV5foEGWOG2iJHi1btkzo99bU1GDQoEEkM4Je1wUFBWLTX6urq4V4Qnbt2iWEXVtbi8jISBgbG2PevHkE+86dOxg9erTEbLfPvQ6fPn36xfClgZ2dnY1Ro0axuMYqKirQuXNnTJ8+nXzvrl274OLiAmtra/j5+RGH77t37/D27VsW+aSgMEsAw8LC4OzsDEVFRYwePZqVbbJnzx7iOGKmfQsKc6zSxGbK4sWL4ebmxoqU0Wn0zHJAAHj9+jVrfbcWtPgc2NnZ2SRyeODAASgpKSEuLg6TJk3C2rVryftramowffp0WFpaspxGt2/flpiWLk38uro6qestOvKpqKgIiqLQoUMHODk5ITU1lVzw6urqEBgYCGNjY6SlpZHz/tmzZ/j+++9bzaKlA0z79+/H9evXyevp6elwcnJCx44diXHb2NiIpqYmiSWnXwqbluLiYjg7O2Pp0qUsPZ6VlQVNTU1WFibQcrmm90trji5pYX+rc757925oamrC0tISioqKJDOFDsZs3rwZ+vr66Nq1K3Jzc3HkyBFMmDCh1RJAmpZgx44dLMfRpk2bYGRkhLKyMuzevRsURZFLaGNjI6ZPn44JEyZItIukiZ2YmEjKv4EWR5Crqyt27NgBoIUuQ1ZWFklJSTAwMICnpycuX77MusAyM4eZ60Wa2AUFBTh69Cj27t2LoqIiHDlyBB4eHrC0tISlpSUp32tubmY5paZMmQJVVVXSkYwp5eXlmD17NovXaMiQISRrnuaiov9+9+5dDBkyBBRFIT4+HgMHDgSPx5OoDwsLC/HTTz9h0KBBRP/9/vvv8PPzI5lAEyZMILYV8zfv378fxsbGGDp0qFh8QampqUGvXr2QlJRE9n9hYSE0NTURGRkpdLf68OEDy7an5Z/a5ffv3xdrI7548QIXL17Eli1byGv37t2DoaEh9uzZQ15raGhAfn4+OnXqBBsbG6Kn7t27J/aMo+ePLvdsamrC9evXiUNekDuvubmZ2AATJ04Ucr4wJS8vD4MGDSJVGlVVVZg6dSqpqgBaSqLpzu50dhvQYjPr6elh9erVYvFpYf6umTNnolu3bjAwMEBKSgprre3ZswcODg7w8PDAmjVrSBdQUc9TFH5FRQX69OmDDh06QF5eHv369SN7lf5u2in14sULIRxxZ8XBgwehpKSE48ePk/eUlpbC1dUVurq62Lp1K1mHtB0tqYPu1y7/OaS+Yrl27RqioqJgbm4OTU1N2NraIiUlBZWVlbhy5Qq2bNmCjIwMlmKkDxAvLy8MGjSo1e+g+S1o2blzJ6nbTU1NhYKCAn799Vc0NDQgKCgIFEUhKSlJ7CVInFRVVcHd3Z2VCUULTa5tbGyM7du3k9evX78uMTrFvOzevn0b/fr1IwoOgESnFLO9e1uxmZcvf39/6OrqYs+ePWT+7927BycnJ0yePFkIr7y8HLq6uggICCDvj46OhomJCfbu3Yvbt2/Dzc0NysrKmDRpEuuz586dg7y8vFCEnCmVlZXo378/XFxcYGlpSS6wxcXFUFVVJV2vmNwvBw8eBJ/PJweXpLmuqKhASEgIVFVVSRQBaEmvVVBQIFGBHTt2sIy78vJybNiwQSgFm1bkb968ga6uLnn/hg0bYGxsjCtXrgilpNLkwB8+fMChQ4cQGRmJiRMnSkxNFTXutLQ0cmjSwnQc+fr6QkVFBXPnziUGvuC46flKSEhAu3btyHzTaf/jx48XiR0YGAgej4f58+cTx66kbLfPvQ6/JL60sNPT00U2L+jduzdMTU3x448/ol+/fqAoCgkJCUhKSoKFhQVGjRrFKldhjpEpzBJAOzs7BAYGYuvWrSRqFxoaynJw7tmzB05OTrCxsWmVp0ca2NXV1SJ/x6BBg1iEtDt37oSsrCzZa8woMvPzzPmRFnZ2djZJZaez4/bt24f27duDoiji6KH3W319PaZPnw4rKyvExMQIOdEFDWpp40tTb1VXV5MLV3x8PAwMDBAXF4eVK1eSzjtcLhc9evTAL7/8gidPnsDe3h6dOnVCeno6uXiLc9TduXOHxfl19+5dyMjIICQkhJVBkJaWRjJr6HN19erV6Nu3L0pLS0Ua0dLGFsx0efbsGZSVlVkORqBlzaWlpUFWVha//fabyHn4Utg0/rc658yAY48ePSArKwt3d3dCFk3Lhw8fkJmZCTMzM9JlzM/Pj2SMCeLfvHmTtF4PCAiAuro6tm3bRp7DnTt3wOVyERAQAHl5ebKPmpubcffuXQQEBGDatGki51ua2EBLIM7BwQGmpqbk7H/+/DnGjh2LkpISXLhwAUpKSqQc6tChQ5CTk0Pv3r1x8eJFibaWNLGjo6Ph4OAAGRkZKCgooH379oRX8fLly/D19YWlpSWrDI7WI+Xl5UhOTiZUGrTQtm1gYCBZh4mJiTAwMMCePXtw4cIFrFu3DhYWFrC2tiYZOgUFBUhJSYG1tTU6d+4s0b7NyclBhw4d4OXlhYCAAFbFx7Fjx+Dv7w8+n8/KTmxqamLNxZkzZyQG5AXvQg0NDbCzs8O4ceMAtJSK8fl8VonZsmXLJDYV+hx2OSDaRrx8+TI6deoEOzs7dO7cmZTsX7lyBVwul+gm+rONjY3YunUrq5s5U5hzU1VVhWnTpiEwMBAWFhYICAjAokWLUFVVhWPHjsHa2hpBQUHknKL3dkFBAbS0tEBRFBITE0WuxZycHJJMQT+vU6dOgaIoREZGsipFdu7cSZo8zZ8/H9OmTYOfnx/s7e1bDZox9U1ERAQsLCwwbdo0pKenQ1ZWFhERESxb68CBA/Dx8YG2tjbs7e3bzC1aXV0NGxsbdO7cGQsXLsS6detgZWWFDh06YMGCBeR9s2fPFttcS9y4165dCxUVFVazCKBlXZmbm8PMzAzp6elt4p39FuQ/h9RXKjk5OVBRUUH//v0xffp0rFy5Er6+vqAoCrq6uuSwpYW5iK9fvw4bGxtWFghTPn78iCVLliAoKAh8Ph98Ph8xMTHEg//u3Tu8fv0adnZ2WLBgAVG+Fy5cgLq6OrS1tTF58mSxXt07d+5g4cKFGDt2LKnzbWpqQq9evaCoqCiypj07Oxvy8vKwtrbGqlWrWH9jKrXi4mJkZWVh7969ePToEWpraxEWFgZLS0v4+/sLeYdpp5S8vLwQpxTAzgRoCzY9lrKyMgQEBKBdu3bo2LEj8Y47OTkJcaRUVFTA1NQUISEhJGqQnp4OBwcH4iRZt24dZGVl8d1330FLS4tFdHf69Gno6OgIlfXQUlFRAUtLSwQFBWHXrl2oqKggh1BVVRUsLS0RGhpK3s/sBqKsrMxSmpLk6NGjCA4OhrGxMTlYHz58SHgKjh07xrqANTc3Y/v27Rg4cKBIjhR6fmJjYxEQEAAAmDLtVBcAACAASURBVDBhAqvTXnFxMdTV1TF06FBiGNN/E3QutGXc9L754YcfICMjw3Ic0Wvj2LFjUFNTg4aGhlD3QUHJyMhA165dWaTbS5cuhZycnEjsmzdvQl1dHXp6eli8eLHISLq01uGXwJf22JlSVVWFRYsWkdKK/Px8dO7cGUZGRggJCSFGV319Pfz8/EgThrZIQ0MDoqOj0a1bN2I8DBkyBOrq6uBwOAgICGAZM2lpaYiOjm4TieTnxL59+zZiYmJYHH80p9HQoUMREhIC4H8ExrQDpa6uDkOHDpW4vqWFnZOTA3l5eUyZMoV1ka6vr8evv/4KTU1N+Pv7k8sBvQbq6+sxc+ZMqKioEJ0lan1IG1+aequ8vBx6enpISkoir9HG9Pz589HQ0ICnT59ix44d6NKlC9TV1QlnD224S+KMGTduHCFXZ559O3fuhL6+PrnU0pKWlgZnZ2eoq6sjLCwMFEUJkSn/m9iPHz+GtrY2UlJSALBthWfPnkFVVZXVOOVLY/9b8/K5sekLT2JiIiZNmgRtbW307t1byCkFtJx1BQUFKCwsFNtN78KFC6AoilzIAcDX1xfq6urYunUr2bebNm0i58OTJ09QW1uLixcvwtPTE56eniLPCWliM+XUqVMICgqCsbExKaumsyuHDh2Kvn37Ev1eUlICU1NTUBQFZ2fnVgO60sDu1q0bbGxssHXrVly5cgW5ubkYPHgwVFVVoaGhgby8PFy8eBHe3t6sTCk625jp3BS0bbt160Zs2+LiYtjZ2bGyRxsbG3H79m3Y2trCw8ODvF5fX48PHz5I7Lp6+fJl8Hg8jBkzhuW0EnQ20VxYzMyy5uZmIacI8xwVdRcaNmwYyfLt06cPgoKCcPv2bfD5fISHh5Mg5d27d+Hl5YVt27aJHLc07fJLly6Bx+Nh9OjRxBZnZtDo6emxssHo7339+jVkZGSwdetWsdgVFRWwsbFBx44dERUVhaSkJDg6OoKiKBgbG+Pu3bvYt28frKysEBQUxNIBV65cQUxMDA4fPsxKDqAlOzsbcnJyGDBgAPT09LBy5UoALUHLAwcOQFlZGRERESyHDZ0pRXfzW7FiBYszuDWZP38+bG1tCbF9amoqKIqCvLw8AgICWPrxyZMnuH//PitTqzVJTU2FiYkJ7t69S57Bo0ePMGDAAHTo0IFVMTFx4kTCGUVLdXU1qySUKadOnQKHw2E5iOm7RGpqKmRlZWFkZMSqkPqW5T+H1FcoRUVFMDc3x/jx44UitampqTAzM4OqqirZYExFdvPmTXh7e8PX11fkZq2oqIC3tzc8PT0JE398fDwUFRWhrq5OnAmFhYVQUlLCwYMHyWc3b94MPz8/JCUliSVhvXjxIjQ1NeHt7Q0DAwMYGhoSxfj+/XsMHz4cXC6XpDPSG7Ompga2trawsrJCdHS0SCPg0qVL6NChA9TU1EBRFPT19ZGYmIj+/fvDwsIC3t7e5L1M4+z9+/dISkoCRVFiI5p/F/v777/HoEGD0K9fP0ydOlWII6WyshLOzs6wsLAgpUz19fVIS0sj6bp0O/BDhw7h+fPnxPFIlx8BEJtWX1dXhx49eiAgIADFxcVk3uh0fKDF+SXYYhRo4TXp0KEDK91XlDCjMydPniStkmni1sjISOjp6YGiKJaB/uDBA/j6+iI2NlYiMejSpUuhqamJhoYGDBkyBK6urgBa9gEdkaIvdWlpaUhNTW0Th5bguOksPPoApTMYmI4jAPjpp5+QmJiIefPmiT3wmGvgU7D379+P7t27Y/jw4SKJEqW1Dr8EvrTHLig0N9DIkSNZBsSrV6+IgVtfX49Hjx6hY8eOn0RM/+bNG/Tv359c1qKioqCvr48XL17g9OnTkJeXR+/evUWW0rVmJH0u7JycHBgaGiIoKEioUwvQcuGSkZHB5MmTIScnR3Q70BK06Ny5s9i0d2lh//nnn+DxeAgODmaVN9FSX1+P/fv3E8OUyWkDtOi71NRUsXMsbXxp6q3y8nKYm5sjICAAL1++ZH3XoEGDoKmpiQULFhAOjMrKSvz111+YN28eacGupKQktsyge/fusLe3x8KFCwlxLvOytnv3buJoYBrphw8fRkJCAnr37s0q0/o3sZkyZcoUKCgoCHWdLS4uhqWlpVAjjS+FLQ7//8Oc79mzh2Azg6P19fVCHC2Ckp2dDS6Xi6SkJHz8+JGl5319fcHn80kpSnNzMzZt2gQulwtHR0fo6+vDyckJvr6+rMyPL4HN/I20MO0hWl/X1tbCxcUF/fr1I++7f/8++vfvj7Nnz7IyzL8U9qpVq2BpaYmrV68KOWh27NgBCwsLtG/fHo8ePUJeXh68vb1hZmaGtWvXYvHixZCRkRHKqhFl2wItl3pmZiGTW+rQoUNo164duaS3xs/14sULuLi4ICEhgeVoYwaeMzIyUFdXh+zsbJFOKXHS2l1o7dq1uHHjBjQ0NEBRFKKiosj3vnnzBsOHD4ezs7PI0jRp2uXPnz+Hg4MDEhMTWRn8TU1NZL2uXbtWJPb58+dhbGwsdn5qa2sREBCAoKAgoTvejz/+CENDQ2hoaKCgoACZmZmwtraGh4cHjh07hlu3biEuLg5du3YVSUpPJx1MnjwZVVVVcHFxQUREBPk7ncWspKQk5JQ6ePAgsfVoHry2BKM/fPiAqKgoctdatWoV5OXlcfLkSZw7dw4cDgc9evSQuCdbk5SUFJiZmZF/M8s7LSwsEBYWxno/kzOqrq4ONjY2oCgKwcHBSEtLYyVNFBQUwNbWFuHh4UK8vmvXrkWPHj3QtWvXT+5g+rXKfw6pr0johbp//37Y2NiwOACYCvjAgQMwMTGBgYEBUYbXr1/HpEmT4O3tzeqmxzxQy8vLYWZmhqCgIKGD6cqVK3B3d4eioiIWL16Mqqoq6OjoYPTo0airq8OzZ8+QkJCAlJQUiZwd8vLySEpKwqtXr1BRUYH58+dDX1+fpD+WlZUhOjoaXC4XW7duJQbDtWvXMGTIEGRnZ5NxCUa95OXlMXbsWJw4cQJ//vkn7O3tYWJigkWLFiEuLg4URbHK3ZjGyLt377B69WqRl9y/gy2YacWcS/o7ysvLSeTKwMAA+/fvJ8/lxYsXePnyJelKs3TpUpJOfuLECWhoaIDH45HorDi5ceMGbG1tsXv3brGH+8uXLzF+/HhSwpSTk4OsrCwMHz4cWlparLp/pohLKz1+/DgxlK5du4bCwkK4ublBX18fqampKC0txa+//goPDw+4urqyIo2iLmS3bt2Curo6Ll++jO3bt0NfXx8//PAD1NXVMXDgQOJcePToEXr16oUlS5ZIdFZIGrcox5GsrCwSEhJw/fp15ObmonPnzizHWlu4dSRhjxw5Es+ePcOTJ0+QmJiIqVOnitxD0lqHXwJf2mMHRBsgdPr1iBEjhMgky8vLcfr0afj4+LDWoSgRhV1YWEgid7q6ujh9+jQaGhoIzxVFUXBzc5NYaiAt7GvXrqF9+/YYO3YsyRAD2Gu1pqYGERERoCgKw4YNI69fv34dnp6eCAgIELkOpYVNrxEOhwMjIyOWPhR89kzDlHYaSYp0Sxtf2nqLPiu6dOlCIqWC44mKioKuri7mzp0rsiFHfn4+af0sKDExMbC1tUVubq7QnDDX544dO0Q6MYD/tRoXzHb5t7BpKS4uRrdu3aCsrIwtW7aguLgYT58+xZw5c6CqqiqW1F2a2P/mvEgLW/B9NHafPn3Imbds2TIMHz5cbMYL00ak7R3BOffz8wOfz8e2bdvIGO/cuYOtW7di5cqVOHnypMgGPdLEBv7n+BB8/ffffydnP53NNH78eFhYWJAg4/z582Fvby+UlfklsIGWoGGvXr1EcrsCLVkompqacHFxQU1NDc6ePYvu3btDRUUFpqamQll0omxbeuzPnj2Dvr4+YmNjyfvp7339+jWUlZVJZow4od+flZUFS0tLVndd5rjDwsIgJyeHhQsXoqGhAdnZ2fD19YW1tbXE5gJtuQvxeDxMmTIF6enp0NHRQd++fXHu3Dns2LEDERER4PP5hHxcUKRhl9Nzcvz4cVhaWrKyqAXl2bNnBHvIkCHYt28ftm/fDg8PD3h4eIi9w128eBE2NjY4duwYGbfg3dPY2Bj6+vooKyvD0aNH4ePjA4qioKenBy0tLZE2y8WLFyEvL4+JEyeiqqoKTU1N6NGjB3x9fVnvk+SU2rZtGyiKwuDBg8XaRaLW/t27d/HkyRNcu3YNWlpa2LBhA7E9Y2JiICsrCx8fHyFOrLbir1u3jkWpwrznrFmzBgoKCnj58iVrbzNxAgICQFEUOnbsCA6HAx8fH6xYsYI8owMHDpDnSD/z58+fIzo6mhUI/P8g/zmkvkJJSUmBrq6ukJeZuYhXr17Naou5aNEi2NvbY9q0aSIP1KqqKpiYmKBPnz54+fIlUTa0oQG0GNienp5QU1PDwYMHkZaWBgUFBejp6cHKygrq6upiFfC1a9dAURTmzZuH6upq8t03b96EtrY2zp49S3gaSktLMXLkSMjIyGDEiBGYO3cuPD090bVrV7GdOpjY9N9KSkqgqKiIhIQEFBUVIS4uDnp6epg1axb5rKgLAPO1f4LdWrTbwsIC3bt3R1FREZycnKCnp4e9e/eyLuI3btyAuro69u3bR1776aef4OHhgZSUlFbbjW7btg1ycnKtku+9evUKK1euhJaWFuTk5KCtrQ1ra2uW05MpeXl50NLSQo8ePbBp0yYhssmTJ0/C19cXxsbGuHnzJh4+fIjIyEgoKytDVVUV1tbW6NWrF8sxSrcqd3R0xPjx45GZmYn79+/j5cuXUFNTw8aNG/H+/XtSfsI8rN68eYO4uDhYWFhI/K1tGTdNgkkb0Rs2bICKigrk5eXB5/PRsWNHkeumqqoK/v7+CA8Px5EjR4TGcfz4cSHstWvXQklJCcrKyiS6JOowldY6/BL40sZmpiOLMgjS0tIgIyODxMRE4qCvra3FzJkzYW9vj+DgYJEO+rZgAy2ElHZ2diyS2KioKMTFxSEwMFCsU0da2HV1dYiNjUVYWFirqeUPHz5EeHg4MeSCg4Ph4uKCjh07ipwTaWFfuHAB7dq1w8yZM0mbbD09Pezbt0+i00hZWRmRkZGk9EecSBNf2npL8GxmlpnU1taSUj3gf9moc+fOJZf+1rIMHj9+DDc3N+zYsUOoXLCxsRFFRUV49+4deW379u3Q1tZG//79W40c/5vYT548IRkCz549Q2RkJCiKgqamJszNzcHn83HgwIEvjv1vz8uXxtbX14e1tTXhlxJXPiJ4TjDX+dWrVwlXD8DOZmKW3TJFUJdLCxsAcb57eHggPj4eJ06cYOnHc+fOkbP/ypUrePz4MXx8fNCuXTsYGRmBx+MJNXv4EtjNzc2orKyEo6MjqVRgnrnM5zt9+nRQFEWy5p49e4bbt2+TDDnaIdkW23b16tWQkZERKtums3/okrHWslzmz58PDQ0NIX43oOUiT5fn6+npEafUxYsXYW1tLZZD91PuQrq6uli/fj0yMjJgamoKY2NjWFhYICQkRCIBu7TscgCYO3eu2DlhSklJCSknk5OTg7GxMUJCQiRm/9G8wcxAFMB+TuvXrwdFUZg6dSqAloDLsWPHsH37dpEBkT/++AMURWHy5MmsMc+cORN6enp49+6d2LN50KBBrL2wZ88eQoRPO8poXitRY2X+f3p6OkxMTFgZbWPGjEFQUBB0dXWFfjMtrdlyOTk5MDMzw+DBg1nPu7m5GXPmzIG9vb3IZ0X/5vPnz4PP5yMuLg6nT5+Gg4MDFBQUYGFhgZ9//hnV1dU4cuQI4eWztraGjY2NRIfotyr/OaS+QpkzZw74fD6ruwEtzP+3t7dHUFAQ+TeTY0hQ2cyZMwcURbEIOkWRzf75559QVVVFVFQUampqcO7cOYwYMQIzZ84UWRMMtBxwCQkJoCiKtA+lv//EiRNQVFSEqakplJWVYW1tjUOHDuH9+/dYsmQJdHR0YGZmxlKUgiUWgtgAiLOuW7du6Ny5M4CWVOHY2Fjo6elh9uzZYufic2KLaxevrKwMf39/krVRX18PR0dHoUvSnTt30K5dO8ydOxfv37/H69evER8fj9mzZ7faVQ9ouYzzeDySMi2pff2NGzdQXl6OEydOICcnR2wZYH19PeLj40ndtqenJxQUFBAeHo7ly5eT1Onc3FwSvaNbsxYWFuLkyZN48OABGQt9mXrx4gUWLlyI6OhoeHh4QE5ODioqKnB3d0f79u3Rp08fMk57e3vY2Nhg/PjxmDlzJnr06IH27dsT4sZ/Om46w4uOGhcVFeGXX37Bvn37xEZIZ82aRbBdXFzA5/MxcuRIbN68mXyGzrBiYt+5cwczZ87EypUrRabWSmsdfgl8aWPTnXiYdfitOaVoI/PMmTPYvXu3yOf5KdirV68Gh8MhKdN3796Fj48Py7EomE0jLWygxWnk4OAgROz+6tUr/Pzzz+jVqxf69+/P6uCzbt06xMXFIT4+Hj///LPYskhpYH/48IGUr9KXfHH6UNAwpaODzPUiKNLGl7beEjyb6eddV1cHKysrODk5sRxmtFOKWb4nSXJzcyEjI4OMjAzW62vWrEFwcDAoioKlpSXGjBlD/rZr1y7weDx0795dIr/Lv41tbm7Oak5x5MgRLF++HKmpqaT7qSiePmlifw3z8iWxDx8+jKFDh2LAgAFiSwAl2Yj5+fmQk5NDTEwMKwjr6+sLDQ0NbNu2TWQJ0JfABlooH/r06QNFRUXCI0RRFOzt7REfH49Lly4R/qnu3buTIN2bN2+wZcsWLFu2jNBrCM6LNLGZEhISAltbW/Jv5nuZnI7q6uoiS7Rpac223bt3L+GFiouLg6ysLKZPn46LFy8iJycHMTEx0NbWFur0K06WLFkCPp9PHIf0WG/fvo3w8HDiLBs+fDjat29PMkb++OMPsXZ/W+9Cubm5UFVVxcCBAwG0lPg9fPgQJSUlIjuLM0UadjktixcvhpqaGjnrRD132pmcnZ2N+vp63Lp1Cw8fPhSyyQVl/fr1UFRUJOV64pqdeHt7w8nJqdVgCF0WO3XqVKF9tnHjRnC5XJEVGjS5O0VRmDFjBuu7Dxw4QMr2gJay6rbYWtu3bwdFUeQs/uuvvxAaGopz585JvCO2xZZbsGABtLS0EBUVRWy3W7duwd3dHeHh4RL35osXL+Dt7Y2OHTuiuroapaWl2LVrF3r06AEulwt9fX38+uuvSE1NxbZt2xATE4PJkydLbOb0rcp/DqmvSOhFe/LkSbIRBf8G/C+FcsyYMbC2thaK7opa/C9evEBUVBQhoBb1Xlq5pKSkQE5OTqzHWJS8fPkSUVFR4HK5hOQvLy8PSkpKiIyMxKFDh7B37164urpCW1ubECQ+e/as1RbsTGxmK00AMDIyYpWMPHnyBHFxcTAyMhLi72lt3J8T+8aNG6S9J/OCwbwk0SnjK1asgIyMDKysrGBraws1NTWJ0Rem5Ofng8vlsowIccrP3d2dxQkmSV68eIH4+HioqakhJSUFR48eRUBAABQVFWFgYICQkBCcPHkSq1atQs+ePWFiYiJUEgBIdpTcu3cPWVlZGD16NIKCgiAvL09K5e7fv48ZM2bA1dUV3t7eGDFiRJsU8N8Zt6jUZ1EH1PPnzwl2XFwcduzYAUdHR7Rr1w4WFhYYMmQIcnNzsWnTJvTt2xfGxsYEu7VIoDTXuLTxpYn96tUrkdjinFJ0iaRgAwBRz7Ot2Pn5+fD29kb79u3Ru3dvWFpaomPHjhK5oqSJ/fHjR3h5eWHw4MF49+4dGhoacOHCBVhbW4OiKOjo6EBDQwOysrKIi4sjn2ut5E2a2IWFhcQgFacPxTmNzpw50yqfmLTxmfK59RbzbKbPztraWtja2sLHx4dEdJljjI6Ohry8PL7//vtWdUtJSQl0dXWRnJyM69ev49atW+jbty8pt0lMTISbm5tQI4Zdu3YJcSd9jdiysrIsEnhBETU/0sT+WublS2I3NDQQu1Sck06cjcjj8TBy5Eiyf5nrnC5noRvuiBNpYgMt+jw2NhbKysrYuHEj7t27h+TkZBgaGkJdXR3m5ub44YcfMHbsWPj6+sLc3Jw4ipgial6kiU2/tmzZMiGid8H3NzQ0wMzMjDT/ELe2W7NtDxw4gObmZrx9+xZz584Fh8NBu3btoKenBwsLC4nZP4Jjy8rKIiV5TGlsbERVVRX5/urqahgYGLCyr5njY8rfuQuJ48wVJ9Kwy+nPnzlzBrKysizSc1HY7969g7GxsVBWpCSb/OrVq5CXl2ftbVF3z2XLlkFHRwdPnjxp9fxpbGwU6k4NtGQ183g8wkXLHFdJSQl27tyJS5cukc9KKn2MjIyEgoKCRFvr/v378PPzg66uLuLj49GtWzdoamq2yr8kyZZjjmnhwoUwMzODrKwsDA0Noa+vD1dXV5GJFoKyf/9+UBQlZD9bWVmBx+OBoig4OTkhPj4e7969axN/1rco/zmkvkJ5/fo17O3toaury1JUghsyIiIC3bt3bzNuSUkJIiIixF6SaPy0tDRwOJxP9sAy8efPnw8VFRWMGDGCFZHLzc1F+/btCSmjuOwvSdh0PXvPnj1hYWFBohW04ioqKsKAAQPQt2/fNm1caWLTQhtCzIObjiYBLV7/6OhoTJgw4ZPm/f379/Dw8ICenh4OHz5MXhecy6ysLDg5OZFMprYIbeRxOBxCgvjs2TPMmTMHgYGBUFFRgbGxMfT09MDlcsHlclFQUCARk0noJyjjxo2DrKwsVq5cKTT+1iIx0h43E3vw4MEs7IKCAowaNQqdOnVCu3btYG9vDysrK7Rv3x5KSkr4888/24Qt7XX4re6h1vQWE+Onn34CRVFYsWJFq7htwabl7NmzGD16NAIDAzF69GhWm+Z/Azs7OxuysrLw9/dHUFAQOBwOzM3NsWDBAnz8+BFFRUXo1asXlJWVSWvmtu4haWLTIkofinMaCX7m38CXtt5irpX09HS4uLjA09NTqASCuSbGjRsnknBalNAXO01NTXC5XGhoaGDSpEmkJLysrAyenp6wtbUVitC3tke/FuzXr1+3CfNLYH9N8yJN7E/pRgWIthETEhKESueY63zChAlt2vvSxAZaLqYDBw6EvLw8ySCrr6/Hb7/9hsTERHTo0AEqKirgcDiEU+f9+/dt6gQmTWyg5czV0dGBubk5y05klu8VFhbC3t6eEPW3da0L6lpdXV0cOHCAvH7r1i1kZmYiKytLZCcxSULfhUxMTJCZmUleZ46toaEBf/zxB/z9/cU2LRKUT7kLcbncT74LSdMup+fE2NiYNSeCd6nt27ejU6dObc5GA1o69Hl4eEBDQ4PFGyY47smTJ8PGxqbVskFJ8ubNG/B4PFY3RgB4+vQpPD090aVLF4mJCkxpq6116tQpDBs2DNbW1ujevXubS94k4TP3YG5uLnbt2oXZs2dj27ZtYqstBKW8vBxdunSBlZUVOWsiIyOhpqaGCxcu4OTJkwgNDYW+vv4nJYp8a/KfQ+orlatXr0JRURH29vYsfiGgZRPcv38fzs7OmDt37ifhittYTIXzT5TNX3/9hUGDBoHL5bK4NOiNWVpaCmtra8TExHwyNnPstra2MDc3J+mRgoSer169Ekny+W9g0yLq4N63bx8pzWurcSEo169fh6KiIlxdXVkHFC1lZWWIjY2Ft7e3WMJvcVJSUoKwsDBwOByhuv/z589jw4YNcHJyAo/Hg4ODwyf/BsH5Gzt2LOTk5PDTTz+xiHs/NSIgzXHT2PLy8qyWv83NzcjMzMSCBQtgZmYGGRkZUBT1SR0wpL0Ov9U9JE5vMaNnFy9exMyZM4VaoP9TbKCl9fS0adNYhuOnXpI+N/bFixfh4eEBU1NTzJgxgzSOoIXmbmhLBsCXxKZFlNOISUT+T6OA0sSXht7666+/MHDgQHC5XBgZGbF4xWiprKzEjBkz/lab5/z8fEyZMoUEPeiLOj1PkyZNgoGBAYsj6D/sv4/9LY9dmtjibESmDfr06VOEhYWx7Jm26ERpYgMt+jw8PBwcDod0QaP35+PHj5GdnY3IyEi4u7u32TnyJbCBlowURUVF2NjYEJuIlqqqKixcuBAGBgatNukQJaJsW0G+1L8r9F3I1dVViKi8sbERhYWF8PHxQffu3T8pMCLtu5A07XJJc9LU1IRHjx7B19cXkZGRn3zO0eO2t7cXytyiM9969uyJ4cOH/+3n29TUhIqKCujp6bG6iRcXF8Pb2xvW1taffE63xdYqKirCypUrkZWVJZY/7p/gZ2dnY8mSJaySwrbeLVatWgUul4vffvsNYWFhUFdXx6lTp8jnKyoqUFFR8Ulj/tbkP4fUVyzHjx+HkpIS6Xj04MEDPHz4EIcPH25T5yhxIsnbW1hYiG7duiEpKelvYQMtl80hQ4aI3Lg3b96Evb09i4PkU8dOYzPTeMUdRJ96QEkLmxbBg9vY2Bjbtm1rEzG1JDl+/DgUFRVhbGyMefPmoaysDBUVFTh79ixiYmKgoqLytwnwmOuF6YChpbq6Gvn5+WQ+/q5jjZakpCRQFIUNGzb8o0ujNMfdGnZFRQWysrKEOr+1FVua6/Bb3UPi9FZDQwMuX74MS0tLWFhYtMqT8KnYly5dEsL+lHUpTWyar0NQGhsbkZqaCnNzc5Zx9CkiTWxamPrQ2dkZRkZGrO6r/1Skjc+Uz6G3Xr16RbrQCpaTVFZWIiEhAfLy8v943gXl3bt36NevH8LCwv5R1Ps/7K8D/2vHFmcjAi2XUg8PD1hZWf2tfSpNbICtz7dv305eZ5avSeL3+bewgZYMEVVVVXA4HPTs2RM7duzAypUrERcXh3bt2rWZ0kGUiLJtt2/f/o9tW+B/9q2+vj6mTp2KoqIi3Lt3D2lpafDw8ICjo6PE7FdxIu27kDTtchpbT08PycnJePLkI3TNgAAAIABJREFUCe7du4ft27eTJhz0uD/VRqSxdXR0MG3aNLx58wbl5eW4evX/2Lvv8KjK/P//94RA6J1AqCkkIRC6Sg0dAZEiUqQqTUEERcWyig3W3pD9oiKgCBYsrF1WZUUR1+UjqGBvgEBoCumQ+vr9wW9mM8kkTMKcmZzh+biuXO5OZl65uefMmXPe577v83+aPXu26tevf1ZrGDm33cGDB+uiiy5y3UiiR48eSkhIcL2XZe33kt5P6fQIwJEjR8rhcJTruLy0/MLHoLGxsWU6lyj8Oe7atascDociIiJKXdsqWFGQquC+/vpr9ezZU2FhYapRo4aqVKmitm3bnvFuCWdS+IPlPPBNS0vTzJkzFR0dXeY506XlOz+4zqGYpd121BvJycmuq2AlzQGviNlOhb+4W7ZsqYSEBJ9Uvr/88kt17NhRoaGhqlOnjurVq6e4uDh17ty5XFe9CitpR1z0YMNXO9CbbrrJtdDz2bCy3d5ml4fV26FdP0OF+9w5SuTzzz9XQkKCOnbsWK6DUrtnOzn3KwUFBfr111+VlJSkcePGnVWmP7Ozs7MVERGhUaNGnXWmP/ML88V+y9N+JS0tTbNnz1aNGjW0Y8eOs25n4fft+PHj+vvf/64GDRq41vMg27fZVufbMbu0Y8R27dr57PjW19kl5Z9Nnr+ypdNr6VxxxRWKiopS7dq11bhxY40YMULvv/++pLP7nrbq2FY6PXKnZ8+eqlatmmrUqKGQkBB16NBB48ePL/EmHd6w+lzIyuPyr7/+2nXHxerVq6tSpUpKTEzUJZdcclZ94mx3hw4d5HA4VLduXTVq1EgJCQlq06ZNqTfpKItZs2apbdu2+v3339W7d2+1bdu23MUop8Lvp3Mh8l9//VWjR49W7dq1i432Ppt8Xx3LOT9zy5cvV7169XTbbbcF7TpRpaEgZQPHjx/Xzp079cwzz+i5557Tf//733KNAiiq8Adr1apVWrRokapVq+aznY0zv2rVqnr88cc1cOBAtx3O2XzBFs4ufNLrC1ZmOxX+4j7TrWHL4ujRo/rkk0/04IMP6u9//7s++uijMq/zUBJ/9IsV/LGtFP7y83W2Vf1t189Q4ew77rhDXbt2Vfv27c/6QMbO2U7Hjx93jaDt2LFjua+Q+ju78MGzFVcFrc73tZK+m8/2YLqoF154QXPnzlW9evX06quvSvJd0Zts/+fbLbvoMeKgQYN8clJqdXbh/Jo1a7rdYdYXrMyWTt80ITU1VV999ZUOHz7sNurKl1OlfXlsK53+Dvrmm2+0bt06bdiwQT/88IPX6wyVxupzISuPy0+cOKFdu3bp+eef10svvaRvv/3WJ30inW735s2btWTJEi1evFhvvPFGsRvGlIezfatWrVKtWrXUqlUrxcfH+/yzGRYWpkceeUTTpk1TjRo1vFpQvyz5vj6W279/v5o1a+a6c++5hoKUjfniRODQoUOaNGmSHA6HKleu7JOrr4UdPnzYlX82QzFLyp44caIcDofrdsO+YmW2kxXTRqzmj36xgpXtLvwZKrre29myur/t+hk6dOiQJk+eLIfD4XbF2xefKbtmp6amKjIyUp07d9all1561ldI/ZXtVLhQZEXRyOp8X7P6u/m7775TjRo1dNFFF7nuvuar4gXZ/s+3a7bVx4hWZTvzR4wYoZCQEB08eNCn24qV2Vbz97GtHc6F/M0XfWK1rVu3yuFwuC0/46ttp/CxVpUqVXxWjPKU78tjudWrV8vhcLhGLJ5LKEhBBw4c0NVXX31Wc4JLs3//fi1dutSSk5iDBw9q8eLFlnwBWpltpcIHLlYcxNi1X6zeVqZPn+6TaYaesq3sb7t+hqzcr9g1++uvv9bGjRt9MoLWn9nwzOrv5kOHDrnufOWL0RFkBzbfrtl23d9Kp/vF1yMX/ZGN4qzc31p9XG4VK9udmZmpFStWWPbZtOO57f79+9WtW7cy3QwpWDgkyeCcl5eXZ0JDQ239d+yabWd27Rcr2u2PvrD6b9j1M0R2cQUFBSYkJMR22XBn130sUB523d8aY4wk43A4bJeN/2F/GxhW9bsdz22zs7NNWFiYT7LshIIUAAAAAAAA/IpLnAAAAAAAAPArClIAAAAAAADwKwpSAAAAAAAA8CsKUoXcd999Zty4cSY6Oto4HA4TGRkZ6CYBAAAAAAAEHRY1L8ThcJj69eubLl26mB07dpjatWubvXv3BrpZAAAAAAAAQYV7Wxby22+/mejoaGOMMYmJiSYjIyPALQIAAAAAAAg+TNkrxFmMAgAAAAAAgHUYIWWRgoICk5ycbGrVqmUcDkegmwMAAAAAACo4SSY9Pd00bdrUhIQE9xgiClIWSU5ONi1atAh0MwAAAAAAgM3s37/fNG/ePNDNsBQFKYvUqlXLGGNMUlKSCQ0tvZtDQ0PN9OnTzbPPPmvy8vJKfW5YWJjZsGGDMcaYCRMmmOzs7IBllyWfbN/k2zW7LPl2zS5Pvl2zy5Jv1+zy5Jc3Ozc394ztzs3NNR9//LHp37+/qVy58hmf73yON9llzbdrdlnzy5vN59P67PLk2zW7LPl2zS5Pvl2zy5Jf1u8J5/PKur/l/fScbac+57Nf8bPLmp+Xl2e2bt3qqikEMwpSFnFO0ysoKDAFBQVnfH716tVdzy+NJFO7dm3X/w50trf5ZPsu367Z3ubbNbu8+XbN9jbfrtnlzS9P9tChQ82pU6dKfX6VKlXMvHnzzLRp00xOTk6pz61atarZtGmT19llybdrdtF8b+Tm5prq1aubBg0aeFWQcuLzaX12efPtmu1tvl2zy5tv12xv8wtne6s8+y3eT8/Z3qoIfc5n3x7ZZcl3/v5cWPqHghQAAAHkTZEkNzfXvPfee+bdd98tU3HE2wJMefLtmm01K99PAACAYEJBCgAAwEfKMuJt+PDhPh/ZBQAAYBfBvWQ7AAAAAAAAKhxGSBWybt06s2/fPmOMMceOHTM5OTlm6dKlxhhjWrVqZaZOnRrI5gEAAAA4x5R1Xb0zjb5k5CWAioKCVCGrV682n3zyidtjixcvNsYY07dvXwpSAACfs3KKl5UnMXbKLppvJdaQAuBrdl5XDwBKQ0GqkC1btgS6CQCAcwyLmvs322qsIQUAAOAdClIAAAAAUEExZQ9AsKIgBQBAADFlz/rs8uQziglARWHnUaMAUBoKUgAA4JwS6GmSnDQCAABQkAIAAPAZRl8BAAB4h4IUAAAoMxY194wRUgAAAN6hIAUAAMqMNaT8nw3g3MSi5gCCFQUpAAACKNDrGZU3367Z3uZXxGwAAIBgQkEKAIAACvRonbLkc1X9zBghBQAA4B0KUgAABFCgR+ucTT6KY4QUAF9jXw4gWFGQAgAA8BFGSAEAAHiHghQAAAFk1yl7dsoumg8AdsL0awDBioIUAAAAAFRQTNkDEKwoSAEAgDKz8132rMQaUgB8jRFSAIIVBSkAAFBmTNnzjDWkAPianYv0AFAaClIAAASQXe+yZ9dsALAbRkgBCFYhgW4AAAAAAAAAzi2MkAIAIIC4y5712UXzAcBOGDUKIFhRkAIAAGVm5yl7rPMEAAAQeBSkAAAIILuuIWVn3AkPAAAg8ChIAQAQQEzZsz67aL6VKHYBAAB4h4IUAAABZNcRUnbNthrTAQH4GnfZAxCsuMseAAAAAAAA/IoRUgAAv7DziBqmYQEAAAC+RUEKAOAXdl5zKNDrPLGG1NllF80HAABA4FGQAgAggFhDyr/ZVmM0HQAAgHcoSAEAAPgIi5oD8DU7F+kBoDQUpAAAAACgguIuewCCFQUpAAAAH2HKHgBfY4QUgGBFQQoAgABiUXPrs4vmAwAAIPAoSAEAEEAsau7fbKuxhhQAAIB3KEgBABBAdh0hBQDwD/blAIIVBSkAAALIriOkAAAAgLNBQQoAAAAAKiguLgAIVhSkAAAIIKbsBRfusgfA19iXAwhWFKQAAAB8hEXNAQAAvBMS6AYAAAAAAADg3MIIKQAAUGZWTiHxdXZ58hnFBAAAYC0KUgAA4JwS6DsbsoYUgLJgUXMAwYqCFAAAKDMrT5DsfPLF6CsAvsai5gCCFWtIAQAAAAAAwK8YIQUAAOAjTNkDAADwDgUpAAAAH2HKHgBfs/M0ZgAoDQUpAAACKNALbJ9NPgAAAFBeFKQAAAggK0fUWLkQrp2yi+YDAAAg8ChIAQAQQHYdIWXXbAAAAFQMFKQAAAAAoIKyckQqAAQSBSkAAAAAqKAYNQogWIUEugEAAAAAAAA4tzBCCgCAALLroubwzMo1wQCcm9iXAwhWFKQAAAgguy5qDs+sLDACODexLwcQrChIAQAQQIyQAgAAwLmINaQAAAAAAADgV4yQAgAAZWbl6CtfZxfNBwAAQOBRkAIAIIDsuoaUXbMBAABQMTBlDwAAAAAAAH7FCCkAAAAAqKC4QQWAYEVBCgAAAAAqKKYxAwhWFKQAAAggb658l3fxbjstPB4si5pbuSYYAABAMKEgBQAAyoxFzQHAP5iyByBYUZACACCA7HqXPXhm5Yg3AOcm9uUAghUFKQCAX9h5RA3TsAAAgcIIKQDBioIUAMAv7LzmUKDXeWINqbPLLppvJYqXAHyNEVIAghUFKQAAAsiuU/bsmm01puwB8DVGSAEIViGBbgAAAAAAAADOLYyQAgAAAIAKys6jRgGgNBSkAAAAAKCCYsoegGBFQQoAAAAAKihGSAEIVqwhBQAAAAAAAL9ihBQAAAFk5V3ZmObhf1beNRHAuYl9OYBgRUEKAADAR6wsMAIAAAQTpuwBAAAAAADArxghBQAA4CNM2QMAAPAOBSkAAAAfYcoeAACAdyhIAQAQQFaOqOFW4QAAAKioKEgBAAAAQAXFxQUAwYpFzQEAAAAAAOBXjJACACCArFxzyJvssuTbNbtoPgAAAAKPghQAAAFk1zWk7JoNAHZj5QUAAAgkpuwBAAAAAADArxghBQAAAAAVFKNGAQQrClIAAASQXdeQAgD4B/tyAMGKghQAACgzFjUHAP9ghBSAYEVBCgCAAGJRc/9mAwAAoGJgUXMAAAAAAAD4FSOkAAAAAKCCYg0pAMGKghQAAAHEouYAAAA4F1GQAgAAAIAKinX1AAQrClIAAKDMuMueZ1YuUg/g3MRoVwDBioIUAAABxF32/JttNSunYAI4N9l5nwgApaEgBQBAALGGFAAAAM5FFKQAAAB8hCl7AHyNiwsAghUFKQAAAsiuU/YAAP7BvhxAsKIgBQAA4COsIQXA1xghBSBYUZACAADwEabsAQAAeIeCFAAAAcSi5sGFEVIAAADeoSAFAEAAsYZUcGGEFAAAgHcoSAEAEEB2HSFlp+yi+QBgJ1xcABCsKEgBABBAdh0hZddsqzFlD4CvMf0aQLCiIAUAAAAAFZSdi/QAUBoKUgAABBBT9qzPLpoPAHbCCCkAwYqCFAAAAcSUPf9mA4DdsE8EEKxCAt0AAAAAAAAAnFsYIQUAQADZdcoeAMA/2JcDCFYUpAAACCC7TtmDZ1a+nwDOTezLAQQrClIAAAQQI6SCi5XvJwAAQDChIAUAAOAjjJACAADwDgUpAAAAH2GEFAAAgHcoSAEAEECsIQUAKA3TrwEEq5BANwAAAAAAAADnFgpSAAAAAAAA8Cum7AEAAABABcX0awDBioIUAAABZOUi2FauO2Kn7KL5VuIuewAAAN6hIAUAAOAj3GUPgK+xqDmAYEVBCgAAlJmVU0jsPD2FEVIAAADeoSAFAEAAWVnAsHNhx64YIQXA19iXAwhWFKQAAAggu64hBc8YIQXA19iXAwhWFKQAAAB8hBFSAAAA3qEgBQBAADFlDwAAAOciClIAAAAAUEFxcQFAsKIgBQAA4COsIQXA11hDCkCwoiAFAEAAsah5cGENKQC+xggpAMGKghQAACgzK4tdvs4umm8lRkgB8DUuLgAIVhSkAAAIILsuam7XbKsxQgoAAMA7IYFuAAAAAAAAAM4tjJACACCAWEMKAAAA5yIKUgAABJBdp+wBAAAAZ4MpewAAAAAAAPArRkgBABBATNkLLtxlD4CvMdoVQLCiIAUAAOAj3GUPgK9xcQFAsKIgBQAAyszKEyRfZxfNtxIjpAAAALxDQQoAAJSZlVNI7Dw9hRFSAAAA3mFRcwAAAAAAAPgVI6QAAAggK6d42XmkEQAAAIIbBSkAAAAfYQ0pAL7GxQUAwYopewAAAAAAAPArRkgBAAD4CIuaA/A1K+9qCgCBREEKAAAAACoopuwBCFYUpAAAAACggmKEFIBgRUEKAIAAsnKKFycxAGB/jJACEKwoSAEAEEBW3pWNkxgAAABUVNxlDwAAAAAAAH5FQQoAAAAAAAB+RUEKAAAAAAAAfkVBCgAAAAAAAH5FQQoAAAAAAAB+RUEKAAAAAAAAfhUa6AYAAHAuGzp0qDl16lSpz6lSpYqZN2+eGT58uMnJySn1uVWrVjWbNm3yOrss+YWzAQAAgLNBQQoAgADypsCTm5tr3nvvPfPuu++aypUr+zT7bPIBAACA8mLKHgAAAAAAAPyKEVIAAAA+YuWINwAAgGBCQQrAOYmpTKgoWEMquFj5fgI4N7EvBxCsKEgBOCf5+uDOGA7wUD6sIQUAKA37cgDBioIUAAABxAgpAAAAnIsoSAEAEECMkAIAAMC5iIIUAAABxAgpAAAAnIsoSAEAEECMkAIAlIaLCwCCVYUpSB0/ftzce++95o033jAHDhwwtWrVMomJieaee+4xSUlJZu/evSYqKqrUjPXr15vJkycbY4zJyMgwjzzyiNmxY4fZuXOnOXjwoOnbt6/ZsmVLia/Py8szK1asMM8995z56aefTGhoqImJiTFXXXWVueqqq3z5zwUAwBjDCCkAAACcmypEQWrfvn2mX79+JiMjw8ycOdPExcWZ1NRUs2vXLnPw4EFjjDGNGjUy69at8/j6a665xpw8edIMGTLE9diff/5p7rrrLtO4cWPTtWtXc+TIkVLbkJOTY0aOHGk+/vhjM3nyZDNnzhyTl5dnfvnlF7Nv3z7f/WMBACiEEVIAgNKwLwcQrCpEQWrKlCkmLy/P7Nq1y0RERHh8To0aNcyUKVOKPf6f//zHpKammrFjx5qGDRu6Ho+IiDD79+83zZs3N8YYU7NmzVLbsGTJEvPRRx+ZDz/80PTv3/8s/jUAAHiPEVLBxcoCI4BzE/tyAMEq4AWpTz/91Hz22WfmiSeeMBERESY3N9fk5uaa6tWre/X6VatWGWOMmTVrltvjYWFhrmLUmWRmZpply5aZUaNGmf79+xtJJiMjw9SqVats/xgAAAAA8CFGSAEIVgEvSL333nvGGGNatmxpRowYYd5//32Tn59vYmNjzR133OFxVJRTRkaGeeWVV0yrVq3M4MGDy92GrVu3mvT0dNO1a1dz7bXXmjVr1piMjAzTsGFDM3v2bHPPPfeY0NCydZUkY4wxISEhJiQk5IzPz8rKcj2/NA6Hw6Slpbn+d6Czvc0n23f5ds32Nt+u2eXNt2u2t/l2zS5vvl2zvc0vnD1hwgSTnZ19xtzQ0FAzffp0M3z4cJOXl1fi88LCwsyGDRssyS6an5ube8bs3Nxck5WVZf766y+vTuycz7Ey206fIT6fvsv2Nt+u2eXNt2u2t/mFs73Zrzif5+2+xar9ijOzIvV5ebLt1Od89u2RXZZ85++dNYWgpgAbPXq0jDFq1KiRevbsqfXr12vNmjVq166djDFas2ZNia9dtWqVjDG66667zvh3atSoob59+3r83eOPP+5qQ7NmzbRixQpt2LBBI0eOlDFG06ZNK/O/a//+/TLG8MMPP/zwww8//PDDDz/88MMPP/yU6Wf//v1lrkPYjUMKbNlt0KBBZvPmzSY6Otr88MMPpkqVKsYYY06cOGGio6NN1apVzcGDBz1WEXv06GG2b99u9uzZY1q2bFnq36lZs6Y577zzPN5lb+nSpWbx4sWmUqVK5rvvvjPx8fGu3/Xv399s2bLFfP/99yYhIcHrf1dBQYFJTk42tWrVMg6Hw+vXAQAAAACAc5Mkk56ebpo2ber16Cu7CviUvWrVqhljjJk4caKrGGWMMfXq1TMjR440zz//vPnpp5+KFYO+//5788UXX5ghQ4acsRjlbRu6d+/uVowyxphp06aZLVu2mC1btpSpIBUSEuL1GlYAAAAAAADGGFOnTp1AN8EvAl5ucxZtmjRpUux3zjvunThxotjvVq9ebYwpvpi5P9sAAAAAAACAsgt4QeqCCy4wxhhz4MCBYr9zPhYeHu72eE5Ojlm3bp1p1KiRGTVqVEDaAAAAAAAAgPIJeEFq9OjRplatWmb9+vUmIyPD9fihQ4fMG2+8YeLi4kzr1q3dXvPWW2+ZY8eOmalTp/rklqZRUVGmV69eZvv27Wbnzp2ux/Pz880zzzxjQkNDzYUXXnjWfwcAAAAAAAAVYA2pevXqmYcffthcddVVpnv37mbGjBkmJyfHPPnkkyYnJ8csX7682Gu8na73j3/8w6SkpBhjTt+Sc9++fWbp0qXGGGM6duxoRowY4Xru8uXLTVJSkhk0aJBZsGCBadCggdmwYYPZvn27ueOOO856nSoAAAAAAACcFvC77Dlt3LjRPPjgg2b37t0mJCTE9OjRw9x5552mV69ebs/bv3+/iYyMNN27dzfbtm0rNTMyMtLs27fP4+8uv/xy89xzz7k9tmvXLnP77bebTz/91Jw6dcokJCSYa6+91lxxxRVn808DAAAAAABAIRWmIAUAAAAAAIBzQ8DXkAIAAAAAAMC5hYIUAAAAAAAA/IqCFAAAAAAAAPyKghQAAAAAAAD8ioIUAAAAAAAA/IqCFAAAAAAAAPyKghQAAAAAAAD8ioIUAAAAAAAA/IqCFAAAAAAAAPyKghQAAAAAAAD8ioIUAAAAAAAA/IqCFAAAAAAAAPyKghQAAAAAAAD8ioIUAAAAAAAA/IqCFAAAAAAAAPyKghQAAAAAAAD8ioIUAAAAAAAA/IqCFAAAAAAAAPyKghQAAAAAAAD8ioIUAAAAAAAA/IqC1DlIEtl+zPZHvlXs2ud2zbY6n2z/5BbOt7Ltduxzq7ONMaagoMCW2Vax63Zo5XZy6tQps2vXLttlW82qPre6T+z6fto12xhrP/t27hdjOOb3d75d223nbF+jIHWOyMzMNHfffbfZu3evcTgcZFucbXV+dna2OXz4sE8zneza51ZmFxQUGEnm1KlTlmwrVubbtc+t/nwaY1y5vv7SLpzn67ZbmZ2fn2+ysrJMSkqKrbKNMSYrK8ssW7bM/PXXXyYkxLeHNlZm+0NBQYFxOBw+3c6t3A6L5vr685mRkWH69+9vHnzwQZOXl+fTIqOV2cZYf4JhRZ9b3Sd2fT/tmu3Mcu5XfM2u/eKPYxYr2PlcyMmK/ZZdj2/tuh2GBroBsF56errp3bu3ycvLM3Xr1jULFizw2UZKtv/zs7KyTEJCgmnTpo1ZtWqVadGihU9yjbFvn1uZnZGRYRYuXGh+/vlnc+zYMXP33XebESNGmKpVq1b4fLv2uZXZmZmZ5oEHHjCHDx82YWFhZubMmaZt27amSpUqPsnPyMgwt956qzl8+LDJzs42V111lTnvvPNM48aNK3z27NmzzS+//GIOHDhgbrzxRjNp0iTTtGnTCp1tzOntpU+fPkaSCQkJMfPnz/dJrtXZVsrMzDT333+/+emnn1wHqOedd56RdNafpYyMDHPjjTeaffv2mdTUVDNjxgyTlJRk4uPjfdJuKz+faWlppmvXrub33383P//8s9m7d69p3bq1T/rFyuyTJ0+a5ORkExMT45O8wqzscyv7xOp8sovLyMgw8+bNM4cOHTJ//vmnmT17tunTp49p167dWeX6o+1WZlt9TmEVO58LWbnfsuvxrV23Q2OMMUJQy87OVq9evTRw4ED9+OOPOnXqlNvv8/PzyfZhtj/yd+7cKYfDIYfDocGDB+vAgQNnledk1z63Mjs9PV3t2rVTnz59NHPmTF188cUKDQ3Ve++9V+5Mf+Xbtc+tfj/j4uLUrVs3JSUlqUuXLnI4HLrhhhu0e/fucuc6ZWRkKDY2Vj179tTYsWM1ZMgQhYaGasKECfr4448rdHZiYqL69eunW2+9VTNnzpTD4dDKlSvPKtfqbEk6efKkzj//fA0YMEC7d+/26fZiZbaV0tLS1LZtW3Xv3l2DBg1Sly5dFBYWph07dpx1tnM77N69u6ZMmaJx48apUqVK6tmzp95+++2zyrb685mamqrIyEgNGDBAH3zwgVq1aqUpU6bo5MmTFTo7IyND7du3V4sWLfTNN99I8t22Z2WfW9knVueTXVxmZqbi4+PVu3dvzZ8/X9OmTVP9+vXVp08fvfbaaxW67VZmW33MbxU7nwtZud+y6/GtXbdDJwpSQW7Hjh3q0qWLtm3bpoKCAknSvn379MMPP+jgwYPKzs4m24fZVucXFBToxIkT6t+/vx599FFFR0erf//+PilK2bXPrcrOz8/X7Nmz1b17d+3fv9+1Mx80aJBGjRrlep7zb1a0fDv2udXZt9xyizp27Kjk5GTl5uZKku6//341aNBAl156qf7zn/+UO1uS7rvvPiUmJio5Odn1fq5evVqJiYnq3r273nnnnQqZvXDhQp133nlu+5HLLrtM3bt3L3emP7IlafPmzerSpYt27Njh2l4OHTqk5ORkpaamVthsq2RmZqp79+4aOHCgfv31V+Xk5OjYsWPq0qWL5s+f73peefcrixcvVrt27fTHH3+4tsNVq1apatWqql+/vl599dVyt93Kz2dqaqpatWqlgQMH6siRIyooKNDUqVMVERGhn3/+WVL5D9itzM7OztaUKVNUo0YNtW7dWp07d9ZXX311VpmFWdXnVvaJ1flke7ZixQolJCS47cvfeOMNXXjhhWrZsqWee+65cmfbuV+sPqewip3PhaxoBd2JAAAgAElEQVT8rrDr8a1dt0MnClJB7r333lPjxo11+PBhSdLGjRsVFRWlevXqqXLlypo4cWK5r66THZh8SRo6dKjmzZunzZs3q1GjRho4cKD27dt3Vpl27XOrsrOystS3b19dd911kuTamV9zzTVatGiRvvjiC33//fc6fvx4udptdb4d+9zq7Msvv1wjR44s9vhzzz2n6OhoXXLJJa4RCOVx/fXXq0ePHsrPz3c74X/nnXfUq1cvdevWTZs3b65Q2fn5+RoxYoQmTZok6fR2KUlLly7V7NmztWnTJm3dulW///57hcp2WrdunVq3bu3KfuONN9SuXTuFh4erfv36uvnmm8t9xdTKbCsUFBRo+fLl6tq1qz7//HPXdlJQUKBLLrlEDz74oHbt2qW9e/e6/k1lNW3aNA0cOFCS+0ncsmXL5HA4FBERUe7RElZ9PnNzczVy5Ej17t1bycnJrn7Zu3ev6tevr3nz5pWrvVZnS9LHH3+shg0b6oYbbtBzzz2nrl27+rQoZUWfW90ndn0/7ZrtdN999ykuLk4nTpxwe/yLL77Q2LFj1aJFC73yyisVqu3+6Bd/HPNbwc7nQlYey9n1+Nau26ETBakgt3nzZtWtW1d//fWXvv/+e1WqVEk33nij3nrrLS1btkxt27ZVjx49ynUiQ7b/850Hn4899pimTp0qSfrXv/6l8PBwDRo0SEePHtWCBQvKNeXLrn1uVXZOTo4GDBigXr16uR7Lzs5WbGyswsPD1bBhQ4WGhmr69On69ttvy9xuq/Pt2OdWZ8+bN0+RkZGuK2rO/0rS2rVr1ahRIy1YsEAZGRllzpaku+++W/Xr11dKSoqk0++x07vvvqtOnTrp0ksv1R9//FGhssePH6+oqCjX/8/JyVFcXJwaNmyoZs2aqWrVqho8eLA++eSTCpUtSS+++KIaNmyo/Px8ffnll3I4HLr22mu1cuVK3Xrrrapfv77GjBlTroNTK7OtsmnTJj355JNuV0PT09MVHR2tVq1aqU6dOqpevboWLlyoPXv2lDl/wYIFatmypWs6gPPvfP7552rcuLH69eunYcOGlesCiVWfz7y8PH3wwQc6duyY67H8/HxlZmZq9uzZatasmf7v//6vzO21OluSvv/+e1177bXKzMyUdLpI2qVLF58Vpazoc6v7xK7vp12znZ566inVqFHD9dku/B303//+V8OGDVOPHj1c22VFaLs/+sXqcwqr2PlcyMpjObse39p1O3SiIBXk8vLydP7552vq1KlaunSpxo0b5zZn+q233lLr1q01ffp0FRQUlGkYP9mByZdOf/k3btxYP//8s3JycvTxxx+rcePGCg8PV7169bRt27YyZ9q1z63Idh7gL1++XJGRkerSpYuWLFmiVq1aqXv37vrkk090/PhxPfHEE6pZs6ZuueUWSd5Pg7E636p+sWu28znvvPOOIiMjtXTpUtfBdOEDmYcfflgOh0Off/65V23Nz893m6e/a9cuxcbGaubMma42Fz1QqlKliusqcmlttzK78N+QTvdpq1atFBERoblz56pFixbq0aOHtm/frvz8fL388suKjY3V5MmTi61LEIhs6fR2IkkHDx5U+/bttXjxYt14442aPHmy24nSs88+qzp16ujOO+90a1cgssu7v/eG82/n5eW5tTEnJ0exsbE677zz9Oabb+qXX37RvffeK4fDoYceesirdjtzpdPFz8jISM2ePdtVJJFOXxjp0qWL/vGPf6h+/fratGmT1213bsfObF99PqUzfw62bt0qh8Oh+++/X1LZijtWZhf+G0WnWrzwwgvFilJlZVWfW90ndn0/7ZpdOP/YsWPq0KGD+vfvr/T0dEnu28o777yjiIgIPfjgg17/HTv3i5M/jvmtYMdzISu/K6xst92z/YGCVJArKCjQkiVL1KlTJ0VHR2vChAmS3K9s3HvvvapZs6bbFQSyy5ftj/z8/HwdPnxYHTp0cBtV0LdvX4WGhqpTp07lGiVh1z73Vbang5GsrCytXr1a48eP1+LFi9W6dWt98cUXbs9dtGiR66pEaazOL8oOfW5ldm5urg4cOKA//vjDdfCclZWlSy65RNHR0dqwYYPrJLvwgUyfPn00adKkYlPjikpPT9eCBQu0bt0617TK3NxcXX/99YqJidEDDzzgOpEsnD9+/HglJSUpLy+vxHwrs/Pz83Xy5ElXn0inR7ls3rxZ11xzjR577DHFxsbqww8/dPWPdPoAr3LlyqWOfLEyWzq9WPftt9/u9vnIzc3VjBkz1KFDB7Vr104LFy6U5L69XHvttWrevLlbAcWf2YFQeA2JSZMmFevb6dOnKzY2ttQiYH5+vnJzc90KIidPntQNN9ygmJgYDRkyRBs3btTq1atVq1YtXXPNNZJOrxE2d+5ct3Z4yi4qKytLo0eP9snn01PbS2rPrFmz1KhRI9d6MmdidbYnBQUFbr9zFqU6derkGqH322+/aevWrSUu1Gxln1vZJ1bnk11cXl6e/vrrLx0+fNi1PeXl5emJJ55QTEyM5s6d69rnFd4fLliwQDExMWdcr8au/eKJ1cf8VrHLuZDV3xVWtTuYsv0hJNB3+YNvZGVlmY8//tjk5+e7HtP/fyvT66+/3sTExJg9e/aYXbt2mbS0NFO5cmXXc+vXr2/Cw8NNaGgo2V5mB6LtTiEhIaZx48YmLi7OvPbaa8YYY8aPH292795tlixZYo4dO2bGjBljkpOTK0S77ZCdkZFhpk2bZgYOHGi6dOliHnvsMfP111+batWqmenTp5sNGzaYoUOHmmPHjpnIyEgTEhJi8vLyXNkNGjQwlSpV8phtdb5d+9zK7PT0dDNmzBgzZMgQ06FDB3PdddeZnTt3mmrVqpnnnnvOVKtWzdx6663mn//8p8nNzTWhoaGmoKDAGGNMw4YNTUZGhgkJCSnxdrnp6enmggsuMJ9//rkxxpiaNWsaSSY0NNTcc889pk2bNubpp582y5YtM6dOnTKhoaGutoeHhxtjjKlUqZLHfCuzMzIyzKxZs8yAAQNMhw4dzH333Wd+//13U6VKFTNgwACzfPlyM3jwYHPkyBETFxdnKlWqZHJzc40xxtStW9c0adKkxO3QymxjTt+yu0OHDmbnzp0mMzPTGGNc/fL444+bsLAw8/3335vt27ebU6dOmcqVK7t9hmrXrm0qV67s9+yMjAxzww03mAkTJphRo0aZt956yxw8eLDEf2dZlJbtcDhMXl6eadmypXn++edNy5Yt3V4bGhpqGjRoYMLCwkrMnjhxounXr59p3769WbRokdm2bZupWrWqueeee8ysWbPMn3/+aSZMmGCuvfZaM3XqVPPwww8bY4w5ceKEOXXqlKsdnrJL2h8+++yzJiws7Kw+n57a/sUXX5TYnuHDh5vc3FzX96nzbwUiu2i/fPvtt67fOxwO1+snTZpkFi5caEJCQswVV1xh3n33XXP99debKVOmuPr+TNm+6nMr+8TqfLI9Z0+aNMkMHDjQJCYmmuuuu8589dVXplKlSmb27Nlm2LBh5l//+pdZtGiRycjIcPtujoiIMLVq1TIhISWfXtq1X6w+p7CKnc+FrNxv2fX41q7b4Rn5tfwFS2RmZqp169ZyOBx6/fXX3X7nrBpnZGRo3Lhxcjgc6tevn+uq+19//aXLLrtMPXv2dLuqTXbJ2YFsu/S/qwX33Xefhg0bpgkTJqhBgwb66KOPlJubq/fff19xcXHau3dvhWl3Rc9u06aNevXqpUWLFmnixImKjIxUYmKi223Mv/76a0VFRWnt2rWux5zZQ4cOLXGuupX5du5zq7Kdt0jv27ev/t//+39atGiRWrZsqUWLFrmuFKWkpCghIUExMTF66KGHXI9nZGRo1KhRmjlzpnJzcz1eVcvNzdWIESM0aNAg/fbbb25X5JxSU1M1dOhQxcTE6Oqrr3a10/lvGjNmjLKzs4vlW5mdlpamhIQE9e7dWzfeeKMmTZqksLAwPfHEE5L+d/X44MGDio2N1R133OHa1/z111+aPHmykpKSPN5dzspsZ35UVJQGDBjgusOTM9PZR2lpabrgggvkcDjcpjWmpKRo7NixGjJkiMeFvK3MTk9PV2xsrLp27aoRI0YoKSlJVapU0fDhw/Xf//7X47/VW95kFx6WX3h7OHDggC6++GItXLjQ42g65z6rR48euv3223XVVVcpMjJSdevW1fr16yX9bxTCN998o++++8712j/++EODBw/WY489VuzvFs72tD/85z//KUk6fvy44uPjy/X5LK3tL7/8con9OXz4cMXExJR6G3h/ZHvqF+cdNJ3vZ9GRUp06dZLD4VDdunU9rodjZZ9b2SdW55NdXHp6uhISEpSUlKT7779fCxcuVPPmzXXDDTe49odZWVm6+uqr1bp1aw0dOlSHDh1SXl6e0tLSNGnSJA0aNKjEmybYtV+sPqewit3Phazcb9nx+Nau26E3KEjZXG5urq655ho1b95c5513nmrUqKENGzYUe450+kvkhhtuUPPmzV2LYPfo0UN16tTxuCgr2Z4Xqg1025071h9//FFVqlRR/fr19eGHH7oOUvPz8z0WLwLd7oqYLUkrV65UYmKi9u/f73rs7bff1ogRIxQWFua6jXlGRoY6d+6sqKgo/e1vf9OTTz6p8ePHq1GjRm4nZP7Kt2ufW/1+3nnnneratavbtNW5c+cqPj7ebehySkqKLrroIkVFRal9+/a68sorNWTIENWuXbvU9zMtLU3du3fXyy+/7Grnrl279Prrr2vTpk3atWuXpNMH9vPmzVPr1q3VrFkzjR49Wv369VPt2rVLvDObVdlZWVnq37+/BgwY4FaoHjNmjHr06OH23FOnTunSSy9VZGSkJk6cqCVLlmjkyJEKDw/3e7azT+Li4jRgwADXLbul01PHCk/7cz53zJgxatKkieLj4zVx4kT17dtXtWvXdvWdv7Il6brrrlOnTp20f/9+V95dd90lh8OhmJgYbd261ePrvFGW7ML/lj179mjmzJlq1qxZidNUHn74YSUkJLjd/fCtt95S27Zt5XA4tHr1ao+v++GHHzR79myFh4fr119/9ficM+0PX3zxRUnSiRMnyvX5PFPbn332WbfnO783t23bJofDoSVLlgQk+0z94rxzYdETqz/++EOdOnVSvXr1Srz5hZV9bmWfWJ1PtruTJ0/qwgsv1IABA7Sn0A0P5s6dqzZt2rhdIMnMzNRDDz2ktm3bqk6dOurevbt69OihunXrlrg/tGu/WH3MYhU7nwtJ1u237Hp8a9ft0FsUpGzuq6++Unh4uKZPn669e/dq2rRpqlatWrGN1HlAmpOTox07dui2227TtGnTdOutt+qnn34i28vsitJ250Hp5s2b9dlnn3kcSVER213RsiXpkUceUcuWLXX06FG3x7/55htNmDBBlStXdl2NOXHihIYPH67mzZurRYsWGjhw4Blv+25Vvl373Or38/LLL1e/fv108uRJ1+fi5Zdf1vjx47V69Wq9/PLLrhEkmZmZeumllzR16lQNGjRIl19+eaknu9Lpk+6wsDBXxmuvvaYGDRooPDxctWvXVt26dbVq1SpJpwsw27Zt0/XXX6/x48fr2muv1Q8//OD37FdffVWxsbH66KOPJP3vzmj33Xef5syZo40bN+r99993nUikpaVp3rx5at++vWJiYnTxxReXeLJrZbYk3XTTTa4iiPMK9gcffKBRo0YpLi5OXbp00VNPPeU6gcrKytLGjRs1a9YsDR8+XHPnztX333/v92xJuuSSSzR27FhJ7kWhRYsWyeFwKDY2Vp999lmJry9NebIfeeQRjR49WhEREfr6669LzL7lllvUtm1bpaWluT3+/PPPy+FwyOFwuE4GnLZv366kpCS1atWq1Gxv9ocbN26UVL7PZ3naLklHjhzRiBEjSt23WJntTb8UHlErSUePHtWQIUMUFhZWahHAyj63sk+szifb3XvvvafY2FjXXZqd+/K1a9dq4sSJeuaZZ7R69WrXfiUnJ0d//PGHHnzwQc2fP1933nnnGddismO/WH3MYhU7nwtJ1u237Hp8a9ft0FsUpILAkiVLXAseHzx4UJMnT1a1atWKDVEtzx0kyK64bZfKdte1itLuipLt7LtnnnlGderUcV3RL7wQ5q5duzR69GjFx8friy++kHR6J//bb79p7969JU4x8ke+ZL8+90f2nDlzFBERoeTkZOXk5OjkyZOKi4tT48aNFRMTo5YtWyo8PFxvvvlmsdd6c5e0v/76S+3bt9cLL7ygH374QTVr1tTtt9+u7777Tlu2bNGMGTPkcDj09NNPl6ndVmafPHlSa9ascZtGcerUKcXGxqpRo0auO3TGx8e77o6Wl5en48eP6+jRo6Uu2G1ltvS/q5+NGjXSp59+qg0bNqhSpUq66KKLNH36dA0dOlSVK1fWnDlzzrgouj+zJWns2LHq3LmzW79I0qZNm9SwYUP16tVL48aNK9cCo2XNzs7O1rx58zRjxgz9+OOPHjOd+6wlS5aoUaNGrs+oc5914MABtW/fXhdddJGaNGmiHTt2uL3+tddeK3FkVFn3h9u3by+WUdrn82za7nxt4RGU/s72tl927tzpejwvL0+LFi0q8bb1Vva5lX1idT7ZJVu/fr3bPvnUqVOKj49X48aNFR0drZiYGFWtWtU1sttbdu8Xq88prGLHcyGrvyusarfdswONgpQNZWRk6NNPPy32uHMDPHz4sNtGWrhoUXSnW7SgQbbnIo9d2m7XdgcyOycnRwkJCerbt6/HjE2bNqlNmzauW7ufiZX5wdLnvszOz88vNiUpMTFRDRo0cA3j7tatm2uY8qeffqoLL7xQHTt29OpulEXzJWncuHFq06aN3n//fY0aNcqtoHDgwAFNmzZNTZo0cZs64E3bfZld2uN5eXnq06ePOnXqpK1bt6qgoEDvvPOOevToof79+3t9R0crswtLS0vT4MGDFRoaqvDwcN17771KSUlx/f5vf/ubqlSpoueff16SvBoxamW28z198cUX1bRpU91yyy1uv9+4caO6d++ue++9V40aNXIrMliZnZeX57EAmJOT41pnQjp9Z77IyEglJSW5vcdbtmxR06ZN9cILL+iCCy7Q8uXLJZXeJ2e7PzxTf59t2wsfuBfdnq3MPtt+Kbrf8GV2aX1uZZ9YnU+29xcxneuVDRkyRO3bt3cVPXfs2KERI0YoOjrabSpVSdl27RerzymsEkznQr7cb9n1+Nau22F5UJCymfT0dEVHRyskJMTjotVOhTfSV155RdLpE7VHH320xGkdZHtm17aT7V12QUGBnn/+eUVERGjq1Kmu5xa+GuNcwLO0kwCr84Opz32VnZKSotGjRxebrpKcnKy77rpL69atU0JCgl555RW3vl27dq2qVq1a4siCkvKdBwE//fSToqKi5HA4FBcX5ypgOL/w33nnHVWvXl3/+c9/ApKdn5+v7OxspaSkuEbOFD74PnLkiJ566ikdOnTI7XWPPfaYatWqVepoICuzS5OWlqaxY8eqf//+xbIlKSkpSX369AlYdtGF0CXp2LFjmjFjhmJiYjRt2jRt3bpVGzZsUM2aNXXTTTdJkvr166fbbrut1Oy8vDylpKQoKyvLlX/06FHNmDFD0dHRXmWXdMU0PT1d48aN0+zZs3XkyBHX31u/fr0aN26sjh076qGHHtLDDz+sWrVqac6cOZKkefPmaejQoW7/dk/ZVu9vrWy7HfvF6myr+sTqfLKLc47G/u6771zTogq//2lpaXrzzTeL7RNfeuklhYWFlTo11879YvU5RV5eno4cOaIDBw64Fpf2xYiWYDsX4tjZ2vezoqEgZSOpqalq1aqVmjVrprp16+qRRx6RVPKOLDk5WVOmTFG1atW0fPlyjRgxQuHh4R43bLI9f9jt2nayvc92/u72229XixYtdPnll7sedx6wLFu2TB06dCj1LixW5gdbn/sqOzo6Wueff77+/PNPj3mHDh1S48aNXV/KzitG77zzjlq0aKGvvvrK4+vOlJ+Tk6M1a9aobdu2qlu3rt588023g6RPPvlELVq08DiU3Ors9PR0TZ8+Xb169VJUVJSmT5/umqJV+ADc09XhJ554QnFxcSVOFbUyWzq9DsTKlSuLXXl3SklJcSvEFf6bw4YNc7uS6s/sjIwMzZ8/X4MHD1bnzp119913a8+ePZJOb4M33XSToqKiFBoaqsqVK+vKK690vae9evXS9ddfX2J2WlqaRo4cqfPOO09xcXG64oorXIXUI0eO6Oabb1ZkZGS5stPT0xUfH69+/fpp/fr1bvufkydPatOmTRo0aJAaNmyoBg0aaOHCha7nXHnllRoxYkSJ2Vbvb61su137xcpsK/vE6nyyi0tLS9PFF1+sNm3aqHbt2jr//POLTcGV3PeDzv/9/PPPKyYmRgcPHgy6frH6nMJZSOvQoYOaNGmiCRMm+KRoEIznQs7fcezs+/ezIqIgZROpqamKiorShRdeqGPHjmnw4MGKj493VYVLqvQfOXJEY8aMkcPhUJ06dTxODSDb83QJu7ad7LJnS6dvifq3v/1NTZs21aBBg3Tw4EFlZmYqLS1NEydOVP/+/Uu8lbGV+cHa52eTnZaWpqioKA0YMEAHDhzwmCOdLu7Ex8fr0ksvdT32559/aurUqeratWuJhSxv8lNTU7Vy5UpFRUUpKipKr7/+ug4dOuRabDI+Pr7YYpxWZ6enp6t9+/bq3bu3brvtNs2YMUOxsbHq37+/x5OHwu/B0aNHNX78eF166aUet0Mrs6XTBaPExETX3Y4OHz7s8XlOhUci/fHHH+rVq5cWLFjgmmrir2xnv/Ts2VNXXnmlhg8froiICE2fPt013TInJ0fp6enatm2bvvzyS9dr9+zZo759++qZZ56RVPwzkZWVpcTERPXp00fLly/Xddddp/PPP19VqlTRmjVrJJ2+2p6enq7PPvusTNn5+fmaO3euBg4cqN9//73UK8z79+93m9565MgRDR06VDfffLPHbKv3t1a23a79YmW2lX1idT7ZxbPT09PVtm1b9e3bV2vXrtXjjz/umlKdlpbmsS1Ox44d08SJEzVs2LASbx1v136x+pzC2e9JSUl69NFHdcMNNyghIUEzZ8484/IbpQnmcyGJY2dfv58VFQUpG0hJSVFMTIwGDRrk2rl++OGHqlatmu67775SX/vrr7/qwgsvVL169TzeDYhsz3dIsmvbyS5ftnMHn5qaqlWrVik2Nlb16tVTx44d1bNnT9WrV6/EW6VamR/ofqmI2VlZWWrbtq3OP/98tzvpJScn69tvv9W3337rKjSdPHlS9957r5o2barevXtr/vz5GjZsmJo0aVLiXam8yXdOEcjIyNC///1v9enTRzVr1lTDhg3Vvn17NW7c2ON0Biuzc3JyNGnSJA0YMMDtqtiyZctUt25dffDBB5I8H8z88MMPmjlzpsLDwz1erbUyWzpdVLnxxhsVFRWlvn37yuFw6M477yyxcFT47/z666+aMWOGGjZs6PEOT1ZmZ2dna8yYMRo4cKDbVMRFixapTp06rrv8eOqX3377TbNmzVJERESx9cCc3n77bSUkJLh9Dn788UfNmTNHlSpV0iOPPOI2eq4s2ZLUv39/3X333a7tcNu2bXrggQd0/fXXa9OmTR4Ltt9++62rTzzdscfq/a2Vbbdrv/ijz63sb6vzyf6f7OxsjRgxQn369HHbN9x///1q3bq1WzG+6H5r165dmjFjhho1alTq3UXt2C9Wn1OcOnVKQ4YMUb9+/VyjZyXpmmuuUWJiolvRryzT94L9XIhjZ9++nxUZBSkbmDp1qjp06KDk5GTXY0eOHNEFF1ygXr16lTgFIiUlRbNmzVKNGjVKnJpCtmd2bTvZ5c92Xn3Iz89XRkaGHn74YS1atEhLliwp9VbGVuZXhH6paNkbNmxQo0aN1KNHD9eB3caNG9WuXTvVqlVLNWvWVJs2bbRlyxZJp0dErVy5Ur169VLHjh112WWXlTpEvqz5Ths3btSKFSu0du3aEodJW5n95Zdfqnnz5lq1alWx30VFRemaa67x+LqnnnpKPXv2VGRkZIlrgliZLUm//PKLevXqpUmTJkmSbrjhhjMWjiRpxYoVGjhwoJo0aVLi9mJl9tatW9WyZctitxI/deqU6tWrp3vvvdfj67Zs2aLevXurRYsWpfbLunXrVKVKlWLrbmVmZuqWW25RpUqVtHr1akn/2794k52bm6u//vpLUVFR+uc//ynp9LZZvXp1xcXFKTo6Wg6HQ7Nnz9bu3btdr9u+fbvGjh2ruLi4ErOt3t9a2Xa79ouV2Vb2idX5ZBf3+eefa9iwYXr11VdVUFDgGpnz4YcfauDAgbrnnnt0/fXX66OPPnJ73cqVK9W5c2fFxsYG5ftp9TnF+++/r27duundd9+V9L91kF555RWNHTtWK1as0LJly1zFFW8XoD4XzoU4dvbd+1mRUZCqwApXyQtX/J2Pv/3223I4HK67/3iyYsUKffvtt2R7kW3ntpPtm+yy3IXCyvyK1i8VLfvJJ59Uu3btdOGFF+rpp59W9erVNWPGDK1fv15PPPGEevToodDQUH3yySduGVlZWR5HlJQ3f+vWrSX+O/yV7ZSTk6MJEya4TVFw/t2hQ4dqzJgxkty3wZMnT+rll1/W0qVLXbdW9ne205NPPuk2DXHBggXFCkeF81NTU3Xbbbdp1qxZrnWs/J29b98+jR071i3beZLXvn37Egt1kvT00097PJgueneoJk2a6JVXXvE4nW/evHmqXLlyscX5S8oueuV97NixGj16tL755hslJiZqyZIlSk5Odq1jVqlSJU2fPt1tas4HH3zg8e6U/tzfWtl2K7MrwvdEebIl3/aJ1flkl3732Ndee81tilNWVpbatGmj5suYIxgAACAASURBVM2bq2vXrurRo4ccDodWrFgh6XSBfdu2bXriiSdKHHFp136x+pyisLVr1xbr97i4OEVERCg6OlpxcXGqVKmS3n77bUmlf1bPtXMhjp19tx1WVBSkKqj09HRNnTpVa9euLfE5x44dU58+fdS9e3evbr9Kduk7NLu2nWzfZ5/p71iZX5H7pSJlP/nkk4qPj1dYWJjuuOMOtwO9r776Suedd566du2qEydOlJjri3znXfBK+ndYmZ2Xl6ecnBzXWlTOgxfnf53PX7RokZKSkiT9b30k53Oys7M93i7ZyuzCihYInXfuk9wLR4Xv9OR8TkZGhjIzMwOS7VxE1XnSU/gqriRNnjxZEydOdPvdmaSlpenmm292O+nr0aOHOnfu7Cp6FT5w/e2339S7d2+NHj1aJ0+eLHWqh3M7fOGFF1yPLVu2TPHx8XrooYfUuXPnYtNYV61apZCQkDMWR/21v7Wy7XbrF39kW9EnVueTXVzRfbmTc38xePBgJSQkaPfu3crNzVVqaqrmz5+vsLAwt4J8aXfqtGO/WH1O4VT0e8i5FmG/fv2UmJionTt3KicnRz/++KMuueQSNWrU6IwLxp+r50Kl/Z2K3O5AntvaRYhBhZOenm4uuOAC8/PPP5uDBw+avLw8j89r2LChGTt2rNm5c6fZvXu3McaY/Px8Y4wxDoeDbC+z7dx2sq3JLqzo37Eyv6L3S0XIzs7ONsYYM2fOHLNgwQIzefJkc9lll5lq1aoZScYYYzp16mRGjhxp9uzZY1JTUz3m+io/JSXFLa+099OX2RkZGeaqq64yvXv3Nt27dzd33nmnCQkJcXue87+VKlUyx44dM8YYExoaajIyMsw999xjfvjhB1OlShUTGhrq9neszDbGmMzMTPPiiy8aY4ypUqWK2+ciLCzM9f+XLVtm5s+fb+655x6zcuVKc/ToUXPw4EGzaNEi8/3335saNWqY6tWr+zV7yZIlZuzYsWbChAlmzZo1pmbNmsYY4+of539DQ0PNwYMHXX2UmZlpli9fbvbs2VOsP4wxJi0tzcTHx5vdu3ebBg0auNq5cuVKc/jwYTNt2jSTl5dnQkJCXNtKdHS0GTp0qNm5c6c5deqU628XVXg73Ldvn8nJyTHGGLNgwQLTsGFDc9NNN5lff/3VhIeHG2OMazu95JJLTIMGDcz27ds95hbNtnp/a2Xb7dQv/sr2dZ9YnU92cZ725U7O9/3xxx83//73v01iYqIJDQ01tWvXNpMnTzaVKlUyP//8s+v5nvYvdu0Xq88pin4PFRQUuH7ncDhMTk6OWbx4sfnggw9M586dTeXKlU18fLyZOnWqycrKMgcOHAhIuyv6cWJhHDuf+f20lcDWw1BUbm6uRo0apQEDBmjPnj0lXl0ufCW6W7du6tq16xnv0kB2cLWdbP9m27ntwZZd+IpQ4fWgCj9+//33q2XLlm5z8f2Zb2V2Wlqa4uPj1adPH1133XWaP3++6w5ynixZskStW7d2vfaqq65SpUqVPC58aWW2dHr9o06dOsnhcOjhhx92PV706nvhUUXXXnutHA6HFi5cqGHDhik0NNTjOmBWZqenp6tdu3bq1q2bhg0bpqSkJDkcjhLXibr66qvVrVs3V7/Mnj1bderU8Th90XlXnUGDBhW7+pmdna1XXnlFderU0dChQ3X8+HG337/66quKjo4u8Yp6Sduhs09SUlI0aNAgORwOzZo1y21drR9//FFRUVF66aWXypTt6XnOv+mL/a2Vba/o/RKIbF/0idX5ZBdX1n15YW+99ZZat27tujFDMPWL1fstb7+HPFm/fr1at27tcXohx7dkl+X9tBsKUhXM4cOH1blzZ23YsMH12DfffKP33ntPGzdudDtByc3NVUFBgR599FHVrVtXr776KtllzLZz28n2b7ad2x6M2a+++qrrjnTS/6ZQSdLRo0c1fPhwXXTRRcrIyAhIvlXZJ0+eVL9+/Vy3vXaaM2eO+vXr57EtzzzzjCIiInTo0CFNnz5d1atX93hLYCuzpdPv/9VXX63w8HD16tVLzZs31wMPPOD6fdED9sIHaDNmzHDdztjTwrRWZp86dUoXX3yxBg8erF9++UXS6fd3wYIFqlevnsdFRJcuXarExESlpKS4+mXHjh3FnpeRkaGWLVvqoosu0v79+13tPH78uFJTU11T9TZs2KCmTZuqa9euevfdd3X8+HEdPnxYU6dO1fnnn1/iYqdn2g7//PNPHTlyRBdddJFCQ0M1ZcoU/fjjj/rss880a9YsNW3atNii6t5kW72/tbLtFblfArm/PZs+sTqfbHdl3ZcXPsE9cuSIpkyZoj59+hQrgNu9X86UfbafobJ+DxX+/0eOHNHEiRM1ZMgQpaWl+bXdVueT7d9sO6IgVcH88ssvat68uetOCy+//LLq1aun8PBwORwOtW3bVvfff7/ba7KyslSjRg1NnDix1Ao82cHVdrL9m23ntp9L2bt27dL06dNVp06dMy7waGW+VdlvvfWWkpKS9Pbbb7uNqrrnnns0ceJEvf7661q/fr3bwfiaNWsUHh6uKVOmqGrVqiUWjKzMlqSffvpJ8fHxuvzyy/XVV19p6tSpatas2RkP2Pft26cJEyaUejtjK7Pff/99denSRa+//rpbxpYtW1StWjW9+eabxV7z4IMPKjIyUjNnziy1X1asWCGHw6E77rjD9di7776rwYMHq0WLFmrZsqUWL16s33///9i787goy/3/4+9hUZFQEElRM9wxlzQz03MqEbFIS06L+7fM5GT+0orSXE5qmkudtFIzbdUWs3DplKm5hJWlZZaZGrkcNTMsNRYRFRiu3x89mMPIiDMwMzLT6/l4zEPnXt73xX3d9z3Dh7mv+a/Ztm2b6dixo7n00ktNRESE6dChg4mMjLzgNxiWdRzGxsaauXPnmqKiIjN69GjTokULY7FYzOWXX24aN25c5jf2XOzrrSfbXln3y8XMrsg+8XQ+2fbKcy03xpjt27ebe+65x9SuXbvCr5+Vcb84k12Rc6g8r0PGGLNr1y4zZMgQc+mll573U2kX+3rrq9etv2K2L6IgVclkZGSYWrVqmVdeecWcOHHC1KpVy0yePNl8//33Zv/+/aZ3796mRYsW5sknnzTG/O/WgzfeeOO8b6bJLpuvtp1s72b7ctv/KtmzZ882l19+uWnatGmZv6R7I99T2cePHzdvvfWW3QDdp06dMs2aNTMNGjQwl19+ualWrZrp0KGDWbNmjW1fWywWExkZWeYbdU9mG/Pnm6mXX37ZnDhxwhhjzM6dO82AAQNKvWEveUtdXl6eGT9+vAkODi6z2OXJ7PT0dBMXF2f7q3XJN4ItWrQw48ePL5U9a9YsY7FYTK1atcrM/uOPP8yoUaOMxWIxr732mlm/fr0JCAgwt912m3nooYdMcnKyqVKliklKSrINoL5s2TIza9Ys89prr533W6+KlXUc7tu3z/Tu3ds0btzYPP/888aYPwdP3bBhg9m+fbvdYO+uZnv6euvJtlfm/XKxsiu6TzydT7Y9V67lH3/8sTHGmGeffdY0atTItGrVyvZLsr/tlwtlV/QcKs/r0OzZs80VV1xhmjdvXuZrP+9vyXY22xdRkKqEUlJSTMeOHc0TTzxh/v73v9vdG52RkWF69uxp2rRpY/ftUc5WSsn2r7aT7d1sX267v2dnZ2ebw4cPm6efftrs37/fqWxP53squ/gv3lar1RQWFpoWLVqYa665xnz99dcmKyvL7Nmzx0RHR5vExERjzJ9Fj8TExFLfRuTt7JL5xbfM7d692+EbdqvVajtGPvroI9utchcru/gb9849bq+66iozcuTIUsvv3r3bXH/99eaHH364YHZOTo5JSUkxFovFVKtWzUyfPt32DYtFRUXmo48+MoGBgWbcuHEXzHLEmePwiiuuKPWtju7K9vT11pNtr4z75WJnl3efeDqfbHuuXstzc3PNyy+/XOZtl95qe2XILu855MrrUH5+vtm9e7eZPXv2Bf+44Ol2ezqfbO9m+xoKUpXQ3r17zZVXXmliYmJMhw4dbNOLxxn5/vvvjcViMZ988gnZbsj25baT7d1sX277XyXb1a/A9WS+p9te7Nlnny01GHZqaqoJCAiw/aX7fANmXszsYiXfsD/99NPGGGMOHjxo5s2bZxtDqbJlF/+1smvXrmbo0KG26Tk5OebDDz80+fn5ZY5fdq7s7Gwzfvx4079/f7uBzwsKCozVajX9+vUzbdu2NcePH3f5DWllOj8rUz7Z3s325bb7anZJZV3Lnf2Dwrl8db94a58Xc/Q6dODAAbNgwQKTkZHh9Gs/5yfZ/oqCVCW1detWU61aNWOxWMzSpUvt5q1bt87Ur1//gvd3k1158sn2n2xfbjvZ/tX2st7E/vvf/zbNmzd3ODjqxc52ZNeuXWbgwIGmfv36ZuzYseaOO+4wFoul1C9QlS27d+/eJikpyRhjbAOYWywWu790OiszM9PuVpmSfdCvXz9z1VVXlbto6avHuC+3nWz/aruvZjtzLS++Hbg8fHW/ePo4P9e5r0O33357uV6HOD/J9kcUpCqxbdu2mYiICFOzZk3z1ltvmcLCQrNv3z4zdOhQ07x5c7tvaSK74tm+3HayvZvty20n2//aboz9Lx1Hjx41/fr1M3379rXdalZZs43530fQf/zxR/OPf/zDqbGXKkO2Mcb06dPHJCQkmLy8PJOcnGzCwsLMN998U+HckmOMHD582Nxwww1m6NCh5uzZs+UuSvnyMe6rbSfbv9ruq9nFPHUt99X94o19boz7X4c4P8n2NxSkKrkff/zR9OzZ01gsFnPZZZeZpk2bmrp1615w8FiyK2c+2f6T7el8sr2b7el8T7e95HbuueceExUV5faBLz2ZbcyfYyZ0797dhIeHn/ebhipLdvEvGPfcc4+Ji4sz9913nwkJCXFLoavkL4179+4199xzj6lVq5b58ccfK5zty8e4r7adbO/nk33h7bj7Wu6r+8Vb+9wY974OcX6S7U8sxhgjVGp5eXnatm2btmzZovr16+tvf/ubLr/8crI9lO3pfLL9J9vT+WR7N9vT+Z5u+6RJk7R582bt2bNH77//vq688kqfyJb+3DdDhw7VkiVLtH37drVt29YnssePH6/p06erRo0a+uSTT3TVVVe5Lftf//qXNm/erJ9++kkrV65Uu3bt3JLry8e4r7adbO/nk+2YJ6/lvrpfPL3Pi7fh7tchzk+y/QUFKQAA/MAPP/yg1NRUDR48WI0bN/aZ7GJr165VdHS02rRp4zPZ3333nW666SZt3LhRLVu2dGv2tm3btGDBAo0aNUrNmjVzazaAvyZvXMvhmCdf4wBfRkEKAAA/YbVaFRgY6HPZvuz06dMKCQnxSHZhYaGCgoI8kg3gr4lrOYDKhIIUAAAAAAAAvCrgYjcAAAAAAAAAfy0UpAAAAAAAAOBVFKQAAAAAAADgVRSkAAAAAAAA4FV+W5Dat2+fhg0bpnbt2ikoKEitW7d2aj1jjGbMmKGGDRsqJCREnTt31pYtWzzcWgAAAAAAgPJZtGiR2rdvr2rVqql27dpKTEzU6dOnJUkWi+W8j4yMDFvGlClTlJCQoPDwcFksFn3zzTfl2p6z/Pa7hHft2qWPPvpInTp1UlFRkYqKipxa76mnntLEiRM1Y8YMtW3bVi+88IJ69Oih7du3q3Hjxh5uNQAAAAAAgPOmTp2qp556SuPGjVPnzp11/PhxbdiwQVarVZK0efPmUuvcddddCg0NVXR0tG3aggUL1KRJE3Xv3l3Lli0r9/acZTHGGJfW8BFFRUUKCPjzA2CDBw/WN998o507d5a5zpkzZ1SnTh39v//3/zRt2jRJUn5+vpo3b66bb75Z8+bN83i7AQAAAAAAnPHTTz+pdevW+uCDD5SYmOjUOgcPHlSjRo309NNPa9SoUbbpxXWUjRs3Ki4uTlu3btXVV19d4e2dj9/esldcjHLFl19+qZycHPXp08c2rUqVKrrtttu0atUqdzYPAAAAAACgQl5//XU1atTIpeLQ4sWLZbFY1L9/f7vpztRRyrO98/HbW/bKIz09XZIUGxtrN71ly5b6+eefdfr0aYWEhDiVVVRUpF9//VVhYWGyWCxubysAAAAAAPAvxhidPHlS9erVc6pAtGXLFrVp00ZPPvmkZs+eraysLHXs2FGzZs1Sp06dHK7zzjvv6Prrr1eDBg1cbl95tnc+FKRKyMzMVNWqVVWtWjW76RERETLGKDMz0+mC1K+//qrLLrvME80EAAAAAAB+7PDhw04VjI4ePapt27bphx9+0Lx581S9enVNmzZNPXr00N69e3XppZfaLb9jxw7t3LlTCxYsKFe7XN1eWShIeUhYWJgk6cCBA7b/S9K4ceNKLRsQEKDrr79en332WanB14vHsnLWufmezC4r35PZruaT7Vw+x4rvZjvK95X+dKSgoEBpaWmKi4tTcHBwhfPIvrj5ZHs2m+utd7Md5fvK9dZX9zn96Tx3XVvoT+ddjH3OuV/5j5WK9ufJkyfVqFEjuzpCWYqKipSbm6ulS5eqbdu2kqRrr71WMTExmjt3riZPnmy3/Ntvv63g4GDdcccdrvxY5d5eWShIlRAREaGzZ8/qzJkzdp+SyszMlMViUUREhNNZxbfp1apVSzVq1LBNDwwMLLVsYGCgqlevrqCgoFKj0kdGRrr0M5yb78nssvI9me1qPtnO5XOs+G62o3xf6U9HCgoKVL16dUVGRnqkEEC2d/PJ9mw211vvZjvK95Xrra/uc/rTee66ttCfzrsY+5xzv/IfKxXtz+JjydmhfyIiIhQZGWkrDkl/1iHat2+vXbt22S1rjNGSJUuUmJioWrVqOZVfke1dCAWpEorHjvrpp5905ZVX2qanp6erYcOGTt+uBwBwzvDhw0tNCwwMVPfu3ZWSklLqDQHfdgoAAAD8T6tWrbR//36H886cOWP3fNOmTfr555/19NNPe2V7F0JBqoQuXbqoRo0aSk1NtRWkCgoKtHz5ct18880XuXUAAFd4sthFIQ0AAACVQa9evfT6669r+/btateunSTpxIkT+vbbb/Xwww/bLbt48WJdcskluvXWW72yvQvx24JUXl6eVq1aJUk6dOiQcnJytHTpUknSDTfcoKioKMXHx+vQoUPat2+fJKlatWoaO3asJk2apKioKLVp00bz5s3TiRMn9Oijj160nwUAAAAAAOBcSUlJ6tixo+644w5NnTpVISEhmj59uqpWrWr3R9TCwkItXbpUSUlJ573769NPP9WxY8dst9598sknOnjwoGJiYnT11Ve7tD1n+G1B6vfff9edd95pN634eVpamrp27Sqr1arCwkK7ZR577DEZY/TMM8/o2LFjateunT7++GM1btzYa20HAAAAAAC4kICAAK1atUoPP/yw7rvvPuXn5+u6667TZ599prp169qW+/jjj3X8+HENGDDgvFkTJ07Up59+anv+2GOPSZLuvvtuLVy40KXtOcNvC1IxMTEyxpS5zMaNG0tNs1gsGjt2rMaOHeuhlgEAAAAAALhH7dq19eabb5a5TM+ePctVIynv9pwRUOEEAAAAAAAAwAUUpAAAAAAAAOBVFKQAAAAAAADgVRSkAAAAAAAA4FUUpAAAAAAAAOBVFKQAAAAAAADgVRSkAAAAAAAA4FUUpAAAAAAAAOBVFKQAAAAAAADgVRSkAAAAAAAA4FUUpAAAAAAAAOBVFKQAAAAAAADgVRSkAAAAAAAA4FUUpAAAAAAAAOBVFKQAAAAAAADgVRSkAAAAAAAA4FUUpAAAAAAAAOBVFKQAAAAAAADgVRSkAAAAAAAA4FUUpAAAAAAAAOBVFKQAAAAAAADgVX5dkEpPT1dCQoJCQ0NVt25djR49Wvn5+Rdc78SJExo2bJgaNmyo0NBQtW7dWvPnz/dCiwEAAAAAAJyzcOFCWSyWUo8xY8bYlnn00UfVqlUrhYWFqUaNGurYsaOWLFniVI7FYtFNN91kWy41NVW9e/dWgwYNFBoaqnbt2um1116TMcbltgeV/8eu3DIzM9WtWzc1a9ZMy5cv15EjR5SSkqK8vDzNnTu3zHXvvPNOpaena9q0aWrYsKFWrVql+++/X4GBgUpOTvbSTwAAAAAAAHBha9asUc2aNW3P69evb/t/bm6ukpOTFRsbK4vFoqVLl6p///4qKirSgAEDJEk9e/bU5s2b7TL37t2ru+66S4mJibZps2bNUkxMjGbOnKmoqCitW7dOycnJOnz4sCZOnOhSm/22IDV//nzl5ORoxYoVqlWrliSpsLBQw4cP17hx41SvXj2H6x09elRpaWl6/fXXNXjwYElSt27dtHXrVi1ZsoSCFAAAAAAAqFQ6dOig2rVrO5x37h1fN954o3bv3q2FCxfaClJRUVGKioqyW27NmjUKDAxU3759bdM+/PBDu+1069ZNJ06c0KxZs/T4448rIMD5G/H89pa91atXq3v37rZilCT16dNHRUVFWrt27XnXKygokCS7ymLx8/J8BA0AAAAAAKAyiYyMvOCQRu+88466deumunXr2qY5Knq1b99eOTk5OnXqlEtt8NtPSKWnp2vIkCF208LDwxUdHa309PTzrnfZZZepR48emjZtmlq0aKHLLrtMq1ev1tq1a/X222+73I6CggJbkUuSAgMDSy1TPM3RvJLrOuPcDE9ml5XvyWxX88l2Lp9jxXezHWXQn76b7Ujx+hXNuRj5ZHs2m/PTu9mOMrje+m62owxf6U9H3HVtoT+ddzH2Oed+5T9WKtqf5T2eWrVqpePHj+vyyy9XcnKyRo8ebbc9Y4ysVqtyc3P14Ycfau3atXrrrbfOm/fNN99oz549Gjt27AW3vWnTJtWvX19hYWEutdli/PRjP8HBwZoyZYrdQF6S1Lp1a3Xp0kUvvfTSedc9deqU+vbtq48++kjSnwfNnDlzdP/99zu9/ZycHNWsWVOLFy9W9erVy/dDAAAAAACAv4y8vDwNGDBA2dnZqlGjxgWX//jjj/XVV1+pU6dOslgs+uCDD/Tiiy/q/vvvtxs/e/369UpISJAkBQUFae7cubrvvvvOm5uSkqIXX3xRv/32W5nt2LRpk2644QbNnDlTDz30kAs/qR9/Qqq8jDG65557tHfvXi1evFjR0dFat26dHnroIUVERKhfv34u5fXo0cOu81JSUkotExgYqLi4OKWlpclqtdrNmzVrlkvbOzffk9ll5Xsy29V8sp3L51jx3WxH+fSn72Y7UlBQoHXr1ikhIUHBwcEVyvJ2Ptmezeb89G62o3yut76b7SjfV/rTEXddW+hP512Mfc65X/mPlYr2Z05Ojkvbu/HGG3XjjTfanvfo0UMhISF69tlnNX78eEVHR0uSOnXqpK1btyo7O1tr1qzRiBEjFBQUpHvvvbdUZlFRkZYsWaKePXuWWYz65Zdf1LdvX8XFxWnkyJEutVvy44JURESEsrOzS03PzMy0G1fqXB999JFSU1O1Y8cOtWnTRpLUtWtX/f7773rkkUdcLkgFBwfbXZzOPbhLslqtpea7emE7X74nsx3lezLb1XyyXcvnWPG97LLy6U/fyy7Lua8p7ubJfLI9k8356d3ssvK53vpedln5lb0/y1LRawv96Tpv7nPO/cp/rFS0P91xbPbp00fPPPOMtm/fbitIhYWF6eqrr5YkxcfHq7CwUCkpKRo8eHCpWwnT0tKUkZGhgQMHnncbWVlZSkxMVGRkpJYtW+bSYObF/HZQ89jY2FJjRWVnZysjI0OxsbHnXW/37t0KDAxU69at7aa3b99ev/76q/Ly8jzSXgAAAAAAAG/o0KGDcnJydOzYsVLzFi9erPDwcN18880O1z19+rR69eql7OxsrV69utSXwjnLbwtSiYmJWr9+vbKysmzTUlNTFRAQoB49epx3vcsvv1xWq1U7duywm75t2zZdeumljAcFAAAAAAAqrSVLligwMFDt27c/7zKbNm1SjRo1Sn1r3tmzZ7V8+XLddtttqlq1aqn1CgsL1adPH/34449as2aN6tevX+52+u0te8OGDdOcOXOUlJSkcePG6ciRIxo1apSGDRumevXq2ZaLj4/XoUOHtG/fPknSzTffrIYNG+qOO+7QxIkTFR0drbVr12rhwoV64oknLtaPAwAAAAAAYOfGG29Ut27dbEMOffDBB3rppZf04IMPqm7dutqxY4cee+wx3XnnnYqJiVFubq5WrlypV155RdOnT1dQkH1ZaNWqVcrKytKAAQMcbm/48OFauXKlZs6cqZycHG3ZssU2r3379g6LWOfjtwWpiIgIbdiwQSNGjFBSUpLCwsI0dOhQTZ061W45q9WqwsJC2/OwsDBt2LBB48eP12OPPaasrCw1atRIs2bN0gMPPODtHwMAAAAAAMCh2NhYvfrqq/rll19UVFSk5s2b67nnntOIESMkSXXq1FF4eLgmT56so0ePqmbNmoqNjdWKFSvUu3fvUnnFX+4WFxfncHtr166VJD3yyCOl5h04cEAxMTFOt91vC1KS1LJlS61fv77MZTZu3FhqWtOmTfXuu+96qFUAAOCvZPjw4XbPAwMD1b17d6WkpJQa+HTevHnebBoAAPBxzz//vJ5//vnzzq9Tp47eeecdp/NSU1PLnH/w4EGnsy7Eb8eQAgAAAAAAQOVEQQoAAAAAAABeRUEKAAAAAAAAXkVBCgAAAAAAAF5FQQoAAAAAAABeRUEKAAAAAAAAXkVBCgAAAAAAAF5FQQoAAAAAAABeRUEKAAAAAAAAXkVBCgAAAAAAAF5FQQoAAAAAAABeRUEKAAAAAAAAXkVBCgAAAAAAAF5FQQoAAAAAAABeRUEKAAAAAAAAXkVBCgAAAAAAAF5FQQoAAAAAAABeRUEKAAAAAAAAXkVBCgAAAAAAAF5FQQoAAAAAR5r+mwAAIABJREFUAABeRUEKAAAAAAAAXuXXBan09HQlJCQoNDRUdevW1ejRo5Wfn+/UukeOHNHdd9+tqKgohYSEqGXLlnr77bc93GIAAAAAAIDyyc3NVYMGDWSxWPTNN9/YzXv11VfVvHlzVatWTVdeeaVWrlxpN3/r1q0aMmSImjZtqurVq6tZs2YaO3asTp06VWo7r7/+umJjY1W1alU1bdpUc+bMcbmtQS6v4SMyMzPVrVs3NWvWTMuXL9eRI0eUkpKivLw8zZ07t8x1MzIy1LlzZ7Vo0UIvvfSSatSooV27duns2bNeaj0AAAAAAIBrpkyZosLCwlLTlyxZouTkZI0fP17dunXTu+++q3/84x/6/PPPde2110qS3n33Xe3du1ejR49W8+bNtWvXLk2YMEFfffWVPvnkE1vWe++9pyFDhujBBx9Uz5499fnnn+vhhx+WxWLRAw884HRb/bYgNX/+fOXk5GjFihWqVauWJKmwsFDDhw/XuHHjVK9evfOuO3r0aF122WVas2aNAgMDJUnx8fFeaTcAAAAAAICr0tPT9cILL2jmzJkaNmyY3byJEyeqX79+mjJliiQpLi5OO3bs0OTJk7Vq1SpJ0mOPPaaoqCjbOl27dlVERIQGDhyobdu2qUOHDpKkCRMm6LbbbtNzzz0nSUpISFBmZqYmTZqk++67T8HBwU61129v2Vu9erW6d+9uK0ZJUp8+fVRUVKS1a9eed72cnBy99957Gj58uK0YBQAAAAAAUJmNGDFCw4YNU4sWLeym//e//9WePXvUp08fu+n9+vXThg0bbHeDlSxGFWvfvr0k6ddff5Uk5eXlac+ePerRo4fdcjfeeKNOnDihzZs3O91ev/2EVHp6uoYMGWI3LTw8XNHR0UpPTz/vet9++63y8/MVHBysG264QV9++aUiIyN1991368knn3S60lesoKBABQUFtueOilzF0xzNK7muM87N8GR2WfmezHY1n2zn8jlWfDfbUQb96bvZjhSvX9Gci5FPNuenP2U7yqA/fTfbUYav9Kcj7rpu0Z/Ouxj7nHO/8h8rFe3P8h5PS5cu1Q8//KBly5bp22+/tZtXXAOJjY21m96yZUvl5+frwIEDpeYV27Rpk926Z8+elTFGVatWtVuu+PmPP/6o66+/3qk2W4wxxqklfUxwcLCmTJmiMWPG2E1v3bq1unTpopdeesnhekuWLFH//v0VFham5ORk9erVS19//bUmTJiglJQUTZ8+3ant5+TkqGbNmlq8eLGqV69e4Z8HAAAAAAD4t7y8PA0YMEDZ2dmqUaOG0+vExsZq0qRJGjJkiDZu3Ki4uDht3bpVV199td5++20NGjRIGRkZqlu3rm29b775Rh07dtQXX3yhLl26lMo9fvy4rrzySnXs2FHvv/++bXrt2rXVp08fzZs3zzZtypQpmjBhgqZNm6axY8c61W6//YRUeRUVFUmSunfvrpkzZ0r6897KkydP6plnntGECRMUEhLidF6PHj3sDqKUlJRSywQGBiouLk5paWmyWq1282bNmuVS+8/N92R2WfmezHY1n2zn8jlWfDfbUT796bvZjhQUFGjdunVKSEhw+ZO6FzufbM5Pf8p2lE9/+m62o3xf6U9H3HXdoj+ddzH2Oed+5T9WKtqfOTk5Lm1Pkp588knVqVNH99xzj8vrnk9BQYH69esnSXrxxRft5g0fPlz//ve/9fe//12JiYn64osv9Pzzz0uSLBaL09vw24JURESEsrOzS03PzMy0G1fK0XqS1K1bN7vp8fHxmjp1qvbt26c2bdo43Y7g4GC7i9O5B3dJVqu11HxXL2zny/dktqN8T2a7mk+2a/kcK76XXVY+/el72WU59zXF3TyZ/1fO5vz0n+yy8ulP38suK7+y92dZKnrdoj9d5819zrlf+Y+Vivanq9s7dOiQZs6cqRUrVthqILm5ubZ/c3NzbXWO7Oxsu09IZWZmSlKpGokxRkOGDNHXX3+tzz//XNHR0Xbzx44dq/3792vQoEEyxig0NFRPPfWUHnjggVLLlsVvBzWPjY0tNVZUdna2MjIyzntvpCRdccUVZeaeOXPGLe0DAAAAAACoiAMHDig/P189e/ZURESEIiIidMstt0j6826v7t2722og59ZI0tPTVaVKFTVu3Nhu+qOPPqr33ntPK1as0JVXXllqmyEhIXr77bf122+/aceOHfrtt990zTXXSJKuvfZap9vutwWpxMRErV+/XllZWbZpqampCggIKDUafEmXX3652rRpo/Xr19tNX7dunUJCQi5YsAIAAAAAAPCGdu3aKS0tze7x7LPPSpLmz5+vefPmqXHjxmrevLlSU1Pt1n333XcVHx+vKlWq2KbNmDFDzz77rBYuXKj4+Pgytx0VFaU2bdooNDRUc+fO1XXXXVfqG/7K4re37A0bNkxz5sxRUlKSxo0bpyNHjmjUqFEaNmyY6tWrZ1suPj5ehw4d0r59+2zTpk6dqt69e+uhhx5Sz549tXXrVj3zzDMaPXq0QkNDL8aPAwAAAAAAYCc8PFxdu3Z1OK9Dhw666qqrJEmTJk3SwIED1aRJE8XFxendd9/VV199pc8++8y2/OLFizV27FgNGjRIjRo10pYtW2zzmjRpoqioKEnS6tWrtW/fPrVq1Up//PGH3n77baWlpemLL75wqe1+W5CKiIjQhg0bNGLECCUlJSksLExDhw7V1KlT7ZazWq0qLCy0m3bLLbfonXfe0ZQpU/Tiiy8qOjpaTzzxRKlv7AMAAAAAAKjs+vfvr7y8PM2YMUMzZsxQixYttGLFCnXu3Nm2zNq1ayVJb731lt566y279V9//XUNHjxYkhQUFKRXX31Ve/fuVXBwsLp27arNmzerZcuWLrXJbwtSktSyZctSt96da+PGjQ6n9+3bV3379vVAqwAAAAAAADyja9euMsaUmn7vvffq3nvvPe96Cxcu1MKFCy+Yn5CQoO3bt1ekiZL8eAwpAAAAAAAAVE4UpAAAAAAAAOBVFKQAAAAAAADgVRSkAAAAAAAA4FUUpAAAAAAAAOBVFKQAAAAAAADgVRSkAAAAAAAA4FUUpAAAAAAAAOBVFKQAAAAAAADgVUEXuwEAAAAAAOcNHz681LTAwEB1795dKSkpslqtdvPmzZvnraYBgNP4hBQAAAAAAAC8ioIUAAAAAAAAvIpb9gAAqGTOvRXDnbdhuHKbB7d4AAAAwFP4hBQAAAAAAAC8ioIUAAAAAAAAvIqCFAAAAAAAALyKghQAAAAAAAC8ioIUAAAAAAAAvIqCFAAAAAAAALyKghQAAAAAAAC8ioIUAAAAAAAAvMqvC1Lp6elKSEhQaGio6tatq9GjRys/P9+ljOeee04Wi0W9evXyUCsBAAAAAABcl5qaqt69e6tBgwYKDQ1Vu3bt9Nprr8kYY7dcVlaWRo4cqXr16qlatWpq0qSJZs6cabfMoUOH1L9/f0VHRyssLEwdO3bUsmXLHG530aJFat++vapVq6batWsrMTFRp0+fdqntQa79qL4jMzNT3bp1U7NmzbR8+XIdOXJEKSkpysvL09y5c53KOHr0qJ544gldeumlHm4tAAAAAACAa2bNmqWYmBjNnDlTUVFRWrdunZKTk3X48GFNnDhRknTq1Cl17dpVQUFBevbZZ1WnTh3t2bNHOTk5tpyzZ8/qpptukiQ9//zzioiI0Jtvvqk777xTq1ev1o033mhbdurUqXrqqac0btw4de7cWcePH9eGDRtktVpdarvfFqTmz5+vnJwcrVixQrVq1ZIkFRYWavjw4Ro3bpzq1at3wYzRo0fr1ltv1aFDhzzdXAAAAAAAAJd8+OGHql27tu15t27ddOLECc2aNUuPP/64AgICNGPGDJ08eVI7duxQaGioJKlr1652Od99953S09OVlpZmmxcfH6/PP/9c7733nq0g9dNPP2nSpEn64IMPlJiYaFv/9ttvd7ntfnvL3urVq9W9e3dbMUqS+vTpo6KiIq1du/aC62/atEnvv/++ZsyY4clmAgAAAAAAlEvJYlSx9u3bKycnR6dOnZIkvfLKKxoyZIitGOVIQUGBJKlmzZq2aQEBAQoLC7O7/e/1119Xo0aN7IpR5eW3n5BKT0/XkCFD7KaFh4crOjpa6enpZa5rtVr1wAMPaPz48YqOjq5QOwoKCmwdK0mBgYGllime5mheyXWdcW6GJ7PLyvdktqv5ZDuXz7Hiu9mOMuhP3812lOEr/elIcYY7snw121f701fPIc7Pime7mu+r2Y4y6E/fzXaU4c5sR9z1WsGx4t1sRxmV6dx3x7G5adMm1a9fX2FhYTp48KCOHj2q2rVr69Zbb9XHH3+s0NBQ3X777Xr22Wd1ySWXSJI6d+6sVq1aafz48XrhhRdst+zt2bNHCxYssGVv2bJFbdq00ZNPPqnZs2crKytLHTt21KxZs9SpUyeX2mkx54505SeCg4M1ZcoUjRkzxm5669at1aVLF7300kvnXXfOnDmaPXu2du3apSpVqqhr16665JJLtHLlSqe3n5OTo5o1a2rx4sWqXr16uX8OAAAAAADw15CXl6cBAwYoOztbNWrUcHn9TZs26YYbbtDMmTP10EMPacuWLercubMuueQS3Xbbbbrrrru0d+9ejRkzRomJiXrnnXds6/7++++69dZb9dVXX0mSQkJCtHjxYiUlJdmWiY2N1ZEjRxQdHa1p06apevXqmjZtmn744Qft3bvXpTG4/fYTUuX1+++/a8KECXrjjTdUpUqVCuf16NHD7iBKSUkptUxgYKDi4uKUlpZWahCwWbNmubS9c/M9mV1WviezXc0n27l8jhXfzXaUT3/6brajfF/pT0cKCgq0bt06JSQkKDg4uMJ5vpjtq/3pq+cQ52fFs13N99VsR/n0p+9mO8p3Z7Yj7nqt4Fjxbraj/Mp07pccaNxVv/zyi/r27au4uDiNHDlSklRUVCRJat68uRYtWiTpz7GhgoKClJycrKlTp6px48Y6ffq07rjjDhljtGLFCtWoUUOpqakaMGCAVq9erRtuuMGWl5ubq6VLl6pt27aSpGuvvVYxMTGaO3euJk+e7HR7/bYgFRERoezs7FLTMzMz7caVOteECRPUtm1bXXfddcrKypL052DohYWFysrK0iWXXKKgIOd3W3BwsN3FqaxR561Wa6n5rl7YzpfvyWxH+Z7MdjWfbNfyOVZ8L7usfPrT97LLyq/s/VmWc18P3amyZ/tqf/rqOcT5WfFsV/N9NbusfPrT97LLyndHdlkq+lrBseLd7LLyK8O5X95jKSsrS4mJiYqMjNSyZcsUEPDnkOERERGSpLi4OLvl4+PjJUm7du1S48aN9eqrr+rrr7/WL7/8YhuXqlu3btq3b5/Gjh2rL7/80pYXGRlpK0ZJUq1atdS+fXvt2rXLpTb7bUEqNja21FhR2dnZysjIUGxs7HnXS09P12effWbrtJIiIiK0evVq21chAgAAAAAAXEynT59Wr169lJ2drc2bN9sNTN6kSRNVrVr1vOueOXNGkrR7927Vr1+/1CDp7du3t32ySpJatWql/fv3l5nlLL/9lr3ExEStX7/e9iknSUpNTVVAQIB69Ohx3vWee+45paWl2T2uvPJKXXvttUpLS9M111zjjeYDAAAAAACUqbCwUH369NGPP/6oNWvWqH79+nbzq1Spoh49emjDhg1209etWydJuuqqqyRJl19+uX755RcdO3bMbrlt27YpJibG9rxXr146ceKEtm/fbpt24sQJffvtt+rQoYNLbffbT0gNGzZMc+bMUVJSksaNG6cjR45o1KhRGjZsmOrVq2dbLj4+XocOHdK+ffskSe3atSuVFR4erksuuURdu3b1VvMBAAAAAADKNHz4cK1cuVIzZ85UTk6OtmzZYpvXvn17Va1aVRMnTlSXLl00cOBA3X333dq7d6/Gjh2rgQMHqkmTJpKkAQMGaNq0abr55ps1ZswYhYWFKTU1VZ988onefPNNW2ZSUpI6duyoO+64Q1OnTlVISIimT5+uqlWravjw4S613W8LUhEREdqwYYNGjBihpKQkhYWFaejQoZo6dardclarVYWFhReplQAAAAAAAOWzdu1aSdIjjzxSat6BAwcUExOjDh06aNWqVRozZoxuvfVWRURE6J///KddfeSyyy5TWlqa/vWvf2n48OE6ffq0mjVrpjfffFODBg2yLRcQEKBVq1bp4Ycf1n333af8/Hxdd911+uyzz1S3bl2X2u63BSlJatmypdavX1/mMhs3brxgjjPLAAAAAAAAeNPBgwedWi4+Pl5bt24tc5mrrrpKq1atumBW7dq17T41VV5+O4YUAAAAAAAAKicKUgAAAAAAAPAqClIAAAAAAADwKgpSAAAAAAAA8CoKUgAAAAAAAPAqClIAAAAAAADwKgpSAAAAAAAA8CoKUgAAAAAAAPAqClIAAAAAAADwKgpSAAAAAAAA8CoKUgAAAAAAAPAqClIAAAAAAADwKgpSAAAAAAAA8CoKUgAAAAAAAPAqClIAAAAAAADwKgpSAAAAAAAA8CoKUgAAAAAAAPAqClIAAAAAAADwKgpSAAAAAAAA8CoKUgAAAAAAAPAqClIAAAAAAADwKr8uSKWnpyshIUGhoaGqW7euRo8erfz8/DLXycjI0OjRo9WuXTuFhYWpQYMGGjBggA4dOuSlVgMAAAAAADhn3759GjZsmNq1a6egoCC1bt261DKPPvqoWrVqpbCwMNWoUUMdO3bUkiVLysx96KGHZLFY9MADD9hNX7VqlW644QZFRUWpatWqaty4sVJSUpSdne1Su4NcWtqHZGZmqlu3bmrWrJmWL1+uI0eOKCUlRXl5eZo7d+5519u2bZuWL1+uIUOG6Nprr9Xx48c1ZcoUXXPNNdq5c6eioqK8+FMAAAAAAACc365du/TRRx+pU6dOKioqUlFRUallcnNzlZycrNjYWFksFi1dulT9+/dXUVGRBgwYUGr5H374Qa+99ppq1KhRat4ff/yhTp06aeTIkYqMjNTOnTs1adIk7dy5U2vXrnW63X5bkJo/f75ycnK0YsUK1apVS5JUWFio4cOHa9y4capXr57D9f7+978rPT1dQUH/2zVdunRRw4YN9cYbb+iRRx7xSvsBAAAAAAAu5JZbblHv3r0lSYMHD9Y333xTapn58+fbPb/xxhu1e/duLVy40GFB6oEHHtDDDz+sRYsWlZo3aNAgu+ddu3ZV1apV9c9//lO//vrreest5/LbW/ZWr16t7t2724pRktSnTx8VFRWVWbELDw+3K0ZJUoMGDRQVFaVff/3VY+0FAAAAAABwVUBA+Uo7kZGRDoc1evvtt3XgwAE99thjLmVJuuAwSSX57Sek0tPTNWTIELtp4eHhio6OVnp6uktZe/bs0e+//66WLVu63I6CggIVFBTYngcGBpZapniao3kl13XGuRmezC4r35PZruaT7Vw+x4rvZjvKoD99N9tRhq/0pyPFGe7I8tVsX+1PXz2HOD8rnu1qvq9mO8qgP30321GGO7MdcddrBceKd7MdZVSmc98T72uKGWNktVqVm5urDz/8UGvXrtVbb71lt8zJkyc1atQoPfvss6pevXqZeVarVQUFBdq9e7cmT56sW2+9VTExMU63x2KMMeX5QSq74OBgTZkyRWPGjLGb3rp1a3Xp0kUvvfSSUznGGCUmJuqHH37Qnj17FBoa6tR6OTk5qlmzphYvXnzBTgQAAAAAAMjLy9OAAQOUnZ3tcPymCym+ZW/nzp2l5q1fv14JCQmSpKCgIM2dO1f33Xef3TKPPPKItm7dqs8++0ySFBMTo169ejkci7tBgwY6cuSIJOmmm27S0qVLna6ZSH78CSl3mTRpkjZs2KA1a9a4tGOL9ejRw+4gSklJKbVMYGCg4uLilJaWJqvVajdv1qxZLm3v3HxPZpeV78lsV/PJdi6fY8V3sx3l05++m+0o31f605GCggKtW7dOCQkJCg4OrnCeL2b7an/66jnE+VnxbFfzfTXbUT796bvZjvLdme2Iu14rOFa8m+0ovzKd+zk5OS5tzxWdOnXS1q1blZ2drTVr1mjEiBEKCgrSvffeK+nPwdFfeOEFbdmyxam8VatW6dSpU9q1a5eefPJJ3XLLLVq3bp3DT4k54rcFqYiICIdfOZiZmWk3rlRZXn75ZU2ePFmvvvqq4uPjy9WO4OBgu4vTuQd3SVartdR8Vy9s58v3ZLajfE9mu5pPtmv5HCu+l11WPv3pe9ll5Vf2/izLua+H7lTZs321P331HOL8rHi2q/m+ml1WPv3pe9ll5bsjuywVfa3gWPFudln5leHc99R7GkkKCwvT1VdfLUmKj49XYWGhUlJSNHjwYAUGBuqRRx7RnXfeqZiYGGVlZUmSioqKlJ+fr6ysLNWoUcNuvKq2bdtKkjp37qyOHTuqXbt2WrFihe644w6n2uO3g5rHxsaWGisqOztbGRkZio2NveD6K1as0P3336/JkyeXGosKAAAAAADAl3Xo0EE5OTk6duyYpD/H4n7rrbcUERFhexw+fFgvv/yyIiIitGfPnvNmtW3bVsHBwdq3b5/T2/fbT0glJiZq2rRpysrKUnh4uCQpNTVVAQEB6tGjR5nrbty4Uf3791dycrIef/xxbzQXAACfN3z48FLTAgMD1b17d6WkpJT6i+G8efMqRTYAAMBf0aZNm1SjRg3Vrl1bkrRkyRKdOXPGbpl+/fqpc+fOevDBB9WwYcPzZn311VcqKChQ48aNnd6+3xakhg0bpjlz5igpKUnjxo3TkSNHNGrUKA0bNkz16tWzLRcfH69Dhw7Zqng//vijkpKS1KxZM/3f//2f3b2TUVFRatKkidd/FgAAAAAAAEfy8vK0atUqSdKhQ4eUk5OjpUuXSpJuuOEGZWRk6LHHHrPdjpebm6uVK1fqlVde0fTp0xUU9Gdp6Nprry2VXa1aNdWvX19du3a1Tbvtttt09dVXq23btgoJCdH333+vf//732rbtq2SkpKcbrffFqQiIiK0YcMGjRgxQklJSQoLC9PQoUM1depUu+WsVqsKCwttz7/66itlZ2crOztbf/vb3+yWvfvuu7Vw4UJvNB8AAAAAAOCCfv/9d915551204qfp6WlqWXLlgoPD9fkyZN19OhR1axZU7GxsVqxYoV69+7t8vauueYavfvuu5oxY4aKiooUExOj5ORkPfroo6pSpYrTOX5bkJKkli1bav369WUus3HjRrvngwcP1uDBgz3XKAAAAAAAADeJiYmRMabMZd55551yZR88eLDUtDFjxmjMmDHlyivJbwc1BwAAAAAAQOVEQQoAAAAAAABeRUEKAAAAAAAAXkVBCgAAAAAAAF5FQQoAAAAAAABeRUEKAAAAAAAAXkVBCgAAAAAAAF5FQQoAAAAAAABeRUEKAAAAAAAAXkVBCgAAAAAAAF5FQQoAAAAAAABeRUEKAAAAAAAAXkVBCgAAAAAAAF5FQQoAAAAAAABeRUEKAAAAAAAAXkVBCgAAAAAAAF5FQQoAAAAAAABeRUEKAAAAAAAAXkVBCgAAAAAAAF5FQQoAAAAAAABeFXSxGwAAAHAxDR8+vNS0wMBAde/eXSkpKbJarXbz5s2b562mAQAA+C2//oRUenq6EhISFBoaqrp162r06NHKz8+/4HrGGM2YMUMNGzZUSEiIOnfurC1btnihxQAAAAAAAM4rb+3jYvPbglRmZqa6deum/Px8LV++XNOmTdNLL72klJSUC6771FNPaeLEiXr44Ye1cuVKRUdHq0ePHvrvf//rhZYDAAAAAABcWEVqHxeb396yN3/+fOXk5GjFihWqVauWJKmwsFDDhw/XuHHjVK9ePYfrnTlzRtOnT9cjjzyihx9+WJJ03XXXqXnz5nrmmWf4mD4AAAAAAKgUylv7qAz89hNSq1evVvfu3W0dIkl9+vRRUVGR1q5de971vvzyS+Xk5KhPnz62aVWqVNFtt92mVatWebTNAAAAAAAAzipv7aMy8NtPSKWnp2vIkCF208LDwxUdHa309PQy15Ok2NhYu+ktW7bUzz//rNOnTyskJOSC2zfGSJL++OMPFRQU2KafOzBq8bJ5eXkqLCxUUVGR3bwTJ05ccFslnZvvyeyy8j2Z7Wo+2c7lc6z4brajfPrTd7Md5dOfvpvtKJ/+9N1sR/n0p+9mO8qnP30321G+O7PHjRtXalpAQICuv/56jRw50i5/2rRpLmVzrHg321F+ZTr3T548aVvHGeWtfVQKxk8FBQWZ6dOnl5reqlUrk5ycfN71nnzySVO1atVS01NTU40kc+TIEae2f/jwYSOJBw8ePHjw4MGDBw8ePHjw4MHDpcfhw4c9WvuoDPz2E1IXW7169XT48GGFhYXJYrFc7OYAAAAAAIBKzhijkydPVuqxn9zFbwtSERERys7OLjU9MzPT7t5KR+udPXtWZ86cUbVq1ezWs1gsioiIcGr7AQEBatCggesNBwAAAAAAf1k1a9Z0etny1j4qA78d1Dw2NrbU/ZLZ2dnKyMgoNT7UuetJ0k8//WQ3PT09XQ0bNnRq/CgAAAAAAABPK2/tozLw24JUYmKi1q9fr6ysLNu01NRUBQQEqEePHuddr0uXLqpRo4ZSU1Nt0woKCrR8+XLdfPPNHm0zAAAAAACAs8pb+6gMLMY4OXS7j8nMzFSrVq3UvHlzjRs3TkeOHFFKSooGDhyouXPn2paLj4/XoUOHtG/fPtu0GTNmaNKkSXrqqafUpk0bzZs3T2vXrtX27dvVuHHji/HjAAAAAAAA2HG29lEZ+fUYUhs2bNCIESOUlJSksLAwDR06VFOnTrVbzmq1qrCw0G7aY489JmOMnnnmGR07dkzt2rXTxx9/TDEKAAAAAABUGs7WPiojv/2EFAAAAAAAAConvx1DCgAAAAAAAJUTBSkXS/xRAAAgAElEQVQAAAAAAAB4FQUpAAAAAAAAeBUFKcBJRUVFF7sJ5eapoeJ8eZ8A+GspKChQXl7exW4GAAAeU/I9P0NFwxdQkPIwLgT+oaioSAEBf54uK1euVFZW1kVukXNOnDihs2fPymKxuO1YtFqttl/qivfJ/v373ZLtDwoKCi52E8qN6xUuFqvVavu/JwrdhYWF6tSpk8aPH6/c3Fy353uDp89Pzn/v8uT+pi/hjHOvtZ44bvjDpXdZrVZZLBbb85L/ByorClJulJ2drUOHDum9997T8uXLbcUAT+AC7z3GGFvhJSkpSdOnT1dGRsZFbtWF/fTTT+rcubNeffVVtxal1qxZo4EDB+r48eOS/twno0aN0unTpyuc7eu2b9+uMWPG6NChQxe7KS4p7jveuHjXueejO87Pkq8NnnqdOLedFd3Ot99+q8cff1xr1qyR9L9CtzvbHxgYqF69emnevHl6+umnfaoo9emnn0r63/np7n71dL5kX3D0BE/nu3ufZGZm2l1v3V0IKM72xU9He7KY5un3zr5UNLZarbZr7ffff6+ioiKPvAcICAjQmTNntHv3brdne0rJ60lhYaEk9+57Tx0nxhgFBgZKkuLj4zVu3DiPbAd/Ovd6wu/m5Rc4adKkSRe7Ef5g+/btevTRRzVp0iQtXLhQ7733nhYtWqTMzEw1atRItWrVctu2Sn5aZ/v27apbt67bsmHPGGN7gc7MzNSbb76piRMnqkOHDrY+qIiSbwjOt93yqlmzphYtWqSNGzeqZs2auuKKKxQcHFzh7J9//llvvPGGFixYoFWrVmnHjh2aM2eOYmJiKtTekor3S1FRkQoKCmwvsO7MLskd+1uSZs+erVmzZskYo1atWqlmzZoVziypuO3uaq8kpaen66GHHtLKlSvVokULSVJoaKhbtyHJY292Pe1852hFFRYWKjAw0G6/VHT/fPfdd3rjjTckSQ0bNrQrMLhr35dsd/HzoKCgcudlZmYqMTFRH3zwgT7++GN99913qlOnjiIjI1W1alXbchU9Ho0x6tatm6pUqaKJEyeqSpUqateunapVq1buzAttzx37fOHChXrooYf0wQcf6JdfflHz5s0VFhbmhhZ6Pv+5557T6dOnVa9ePQUHB7sl01v5Dz74oPbt26egoCDVq1fPrdeuadOmadiwYTp79qzy8vLUpEkTt+U//vjjeuedd1S/fn1Vr15dISEhbsndtm2bpk+frt9++00tW7a07W93Hef79+/XypUr1bJlSwUEBMhisbj1urVy5UrbfnZ39oIFC7R9+3a1a9fO9v7cXfnPP/+8Nm/erNatWysgIECBgYFu2edWq9X2vmrYsGF67733dPbsWXXo0KHCbS7JGCNjjOLi4rR//37dcsstbs33hJL75oUXXtDOnTvVtGlTt71WFL+ncPd7i5J5r732mj7++GMNHTpUTZo08djvK+46/33x/WHJ4yQtLU116tRRlSpVLnKrfBcFKTf44osvdMstt6hFixa66667NG/ePMXFxSkrK0uvvPKK9uzZo3bt2unSSy+t8LZKflrn1ltv1cyZMzVo0CCFhoZWONtTv3h5Orus/Ipe5IrXTU5O1osvvqjCwkKNGDHCLW/YS17Mvv76a3377be2glH16tUr1Har1aqgoCAlJydrxYoVev/99xUeHl7uotSZM2e0Y8cORUdHq3HjxmrcuLFeffVVHTx4UG+++abi4uLc9oJS/AvuqVOnNGHCBP3++++KiYlxy5uBkvt8wYIF2rlzp9q1a+e2F8L4+Hjl5eXpjTfeUE5Ojlq3bu22olTxuX/27Fn16tXLbdeU/Px85efn67vvvtMLL7ygDRs2qE6dOmratKkbWv2n4iJGfn6+Dh8+rOrVq7ulyFjWdaUib5R+/PFHrV27Vm3btrXlu7NAV3x+5ubmKjk5WXPmzNFzzz2ngoIChYeHq3bt2i5nnjhxQnFxcVqxYoVWr16tgwcPqk6dOqpTp47bCrrF7T558qTuvvtuPffcc5oxY4ZOnjypsLAwRUdHu5wZEhKi/fv366uvvlJ8fLy2b9+uBQsW6IsvvlDTpk0VFhamatWqVWjfFx9/klS3bl3l5ORo9uzZqlmzptq2bWtX+Cqvc49FdxwrM2bMUPPmzTVp0iTt3btXn3/+uSZMmKDIyEhFRkYqPDy80uZnZmZq9OjR+vzzz/Xkk08qLCxMVatWdcs1y9P5R44c0Z49e/TGG29o9erVWrlypVq3bq2wsDC3FL5CQ0PVtGlT/ec//9GiRYv09ddfq0WLFqpVq1aF3icdO3ZMR48e1SeffKIPP/xQCxcuVJMmTXTppZdW+Belo0eP6qOPPtLGjRs1ffp0nT17VhEREbr00ksrfG3Mz8/XtGnTtGjRIs2fP1/79+9XdHR0ua4njrzzzjsaO3asXnvtNR04cEB16tRxW/ZPP/2k1157TcuWLdPChQu1d+9etWjRQhEREW7JXrdunV5//XWtXLlSn376qa655hq3vKcoPs769u2rzz77TKNGjVK3bt3sst3xmldcAPztt9+0cOFCJSYmVvgc9eTvE0VFRbbXiv79+2vZsmWKjY1Vq1atdMkll1Q4v/j9bW5urgYPHqz09HR16tSpQn/UKVa8T1atWqVPP/1UrVu31j//+U+3ZBe3+8yZM/r222/13Xff2c79iv6hu+T78mPHjtk+se+uPzJ44vfDkm0eMmSIFi1apOzsbF133XU+V1irNAwq5LPPPjNVq1Y1I0eONBkZGaXmjxkzxlSpUsX06tXL/Pe//63QtgoLC23//+STT8x1111n1q9fb/Lz8yuUa4wxBQUFxhhjTp8+bT744APz/vvvm40bN1Y499zs//znP+a9994zn3/+ud0yRUVFFc7Py8szb775ppk7d65ZunRphTJLOnbsmBk8eLCJiooyrVu3NmfOnDHG2PeHq6xWq+3//fr1M5dddpkJDg429evXN927dzc//PCDMab8+6V4nxhjzC+//GIaNGhg2rdvb1555RVb+53NLiwsNLfffrtp1aqVSUtLM8YY8+abb5rmzZubRo0amcaNG5vDhw+X2m55FO+XnJwc07ZtW9OpUyezcOFCc/bs2Qrllsw2xpi+ffua2NhY869//cscPXq0wtnG2B8Pjz76qImKijIjRowwP//8c4Wzi/drfn6+2bZtmwkODjYdOnQw6enpFcotuU+MMSY1NdUMHDjQWCwWM3r0aHPgwIEK5Rvzv7afPHnSJCQkmHvuucds3brVbbm5ubnmiSeeMIMGDTJTpkwxK1assC1TnvPnyJEjpmbNmsZisZju3bubZcuWmV9++cVuGXdcW3Jzc03z5s1Np06dzMiRI81dd91lYmNjTVxcnPniiy/KlTlo0CBjsVjMzTffbKKiokxkZKS54447zO7du83Jkycr3Obidrdo0cJ06dLFjB071jz88MOmVatW5tprrzWrVq1yOufca1Tz5s3N7bffbk6dOmVGjx5tYmNjbT/L22+/bbfPXbn2llxv0KBBpnPnzqZr164mMjLSBAQEmAkTJlR435Rsz7x588zIkSPNxIkT7Y5FVyUkJJiGDRuaQ4cOGWP+PFczMjLMyJEjTY0aNUzfvn3N5s2bK2V+h//P3lvGZZF+/+OvIQTp7u6WRhpFwnWVkBAUFEEwUTEIA1tsXXvXde1e1LVzzRXURQkDhUUULBCRDm/e/wf85toZ7iDc/f4ffPY8gpm5z1xz5TnvUw4O2L59O9rb21FdXY2pU6fC1tYW1tbWOHLkSJ/b/H/Fn6YPHz7g0qVLsLe3h4aGBmbPnk3665+gyspKnD9/HlpaWjA3N8fatWvR3Nz8j/C+evUq2Q+SkpK+aa7Qa4jD4aClpQWzZ8+Gs7MzDAwMkJ2d/Y+0l5ZLVq5cie+++w7i4uJYtWrVN8vNQOee1dHRgRUrVmDEiBEQERHB4sWLiZz1T1B7ezvmz58PLy8vyMnJ4cCBA/j06dM/wruxsRE//PAD3N3dIS8vjy1bthCZ61to8+bN0NbWRm5uLtEjmpqaUFVVRcbjn6KcnBwYGRlh69atAPouPzN/d/DgQSxcuBBr1qz5x/QVmiZMmAADAwPcvHkTnz9/5rrfVXbqCTHlW3NzcwwaNAhZWVn/aF9nZ2eDoijIyMhg3bp1/whPZrsdHBygpaUFERERqKmpITU1FS9evPhm3gCQlJQEZ2dnKCgoICAgAPv37//mtjP1w2PHjuGXX37BuXPnvpkvTaNGjYKuri7OnDnDJev/Uzro/wr9B0h9AxUUFEBYWBiTJk0C8PfC6ujo4FJOKYrCsmXLyP1voYyMDEyaNAmBgYHfDAAA7M1mwIABMDAwgLy8PKSkpBAbG4tnz579Y7x1dXWhrKwMUVFRJCQkIDc39x9ru6WlJczNzaGoqAgtLS1YW1vj8ePHvT74eI1PcXExZs6cCYqikJqayvX+vtK0adOgp6eHU6dO4dWrVzhz5gwcHBwgJiaGt2/f9okns0/s7OwQFRUFfX19KCgoQFVVFT///HOvQamffvoJAwYMgI+PDxFeKioq8Ouvv8LKygoGBgZEUKf7u6/zvKWlBa6urvDz80NxcTFPwPVb+p0WNH7//Xeegsa3rM9/A5Rijuf333+PESNGwNTUFBRFwdTU9JvWJ/2tzHZ//vwZW7ZsgZCQECIjI1FUVPTN/Ovr62FmZgZfX18cPnyYSwDrbZ8z+ZqYmMDS0hKDBg2ChYUFTExMMG3atD63uaSkBAMGDICCggLU1dUhJiZGFN1/QgmgKT09HXZ2dnj16hX5noSEBIiJieHYsWM95sNcCy9evICWlhbi4+Px6dMnTJgwAVpaWhAVFUVkZCQuXLjA97c9pSVLlsDGxgZ//fUX+f2MGTMgKiqKQ4cO9YhHTk4O5s2bh4aGBgCdwmJCQgIUFBTIfHvz5g127NgBfX19UBSF4OBgbN++vdftpSkjIwOKioq4fPkyampqkJ+fj9TUVFAUhYULF6Kurq5PfJlzd+TIkdDS0oKrqyucnZ0hJiaG6dOn48OHD73iefbsWWhqaiIvLw8AuJStnTt3wsjICL6+vn0CL/9N/qNHj4aRkRGXknLp0iXExsaCoihkZWX1eQ//t/nTv+v6++nTp8Pc3BwBAQF4+fLlP8q7trYWw4cPh5GREebMmYOmpqY+8+4qE27fvh06Ojrw9fXFxYsX+9RuXnT9+nVivPjhhx++mR+z3e/evcOyZctAURTCwsL6DNDTxOzvL1++YO3atZCVlUVgYCDOnj3bZ7702me2/fnz50hMTISQkBDS0tL6DGB2Hc+Ojg4CvoqIiGDy5MnfdPYDnQZzDw8PNDY2AgDu378PDw8PmJiYwNTUFPn5+eTdPSVB8nZMTAwMDQ37DEZ1NSoaGBhg4MCB8Pb2hqqqao/PH17E/MZXr17B0tKSdd5UVFRg69atWLp0KYqLi7na01NqbW2Fv78/vL298erVK9IX9Bj8EyDGmjVrQFEUHBwcSFu/lZhy+bVr1/Dx40esX78eampqGDp0KE9Zujc0evRoaGlpYdOmTVi1ahWmTJkCiqKwYsWKPvNkys5WVlYwNTWFjIwM1NTU4O7ujpcvX35Tf+/fvx86Ojq4e/cueVd9fT2ePXvWZ/3tf5n+A6S+gbKysiAvL4/g4GAiWDMPJuam+91330FPT++bPT06Ojqgo6MDiqLg6OjIuv4t1NraCg8PD3h7e+Phw4d4/vw5Hjx4QASCb/EioXn7+Pjgzz//xKtXr3D//n2iZHyrktfW1kY2+IKCAnz48AHl5eVQVlaGra0tKisre8yLOWbNzc2s/1++fImpU6dCWFgYixcvJtd7cygx50d1dTVsbW2xfv16oqCXlJRAVlYWUVFR5IACej++7e3t8Pb2hqurKwoLC1FZWYnnz5/D3t4e6urqPQKlGhsb8eeff5L/Dx06BAsLC3h5eeHWrVvkOhOUojfh5uZmrF27Fo8ePepVuwEgNzcXhoaGLCXp+vXrmDdvHmbOnEm8a3raJ8znnj17BhMTE/z888/k2tu3b7F3716sW7cO1dXVveINCB7/WbNm/SOgVEtLC5ydneHl5YXr16/j7du32LlzJywtLaGvr98nwZSe2xwOh6cCRFvaYmNjUVVV1ee2czgcjB07Fs7Oznj9+jXprw8fPqC+vh5fvnwhz/WWb2xsLLy9vVlCV3BwMCiK4vLC7A2tX78eFEXh6tWr+OWXX+Dp6QmKouDk5ITly5ejtbWVrOW+CtehoaGIiIgg/x89ehRCQkJYtWoVgE6Qpjsg4/79+1i5ciU5V2praxEZGQkNDQ28evUK7e3tKCkpwdKlS6Gurg6KojBu3DgcPHiwT20GOgXH7777jvx/+PBhVrsbGxsF7um3bt0CRVHIzMxk7YdPnjxBv379MHPmTHKNw+FAU1MTLi4u0NfXh7S0NBQVFXs9tvQZMXLkSNb1lpYWLFq0CEJCQli+fPk3CdXr16+Hrq4ubty4QfZWWqk+ceJEr+b3w4cP0b9/f2zevBkLFiwARVEoKSlh8Th06BBMTEwQGRnZay+Sf4t/VVUVnJycyPm4detWFrj67t07LFiwgPR3b+nf5s9r32d6LG3atAlWVlbw9fX9Jk8p5n5Nr92mpibExcXB0NAQa9eu7ZWxkdlumh/z99nZ2bCxscGgQYN67SnVtU+YBqK3b99i9uzZEBISws6dO3k+3x0J2j9PnDgBJSUlDB06tE9etV3XHLNtZ8+ehZWVFVxcXPDbb799E29ea3vFihWgKAqzZ89GTU1Nr3gz20n/zby2YsUKyMvLIzExscfyM69xSU1NhYyMDLKysjBhwgT069cPgYGByMzMhJOTE+zs7PrU7qamJoSHh+P8+fOs9hUUFEBbWxtbtmzpFd+uNG3aNBgaGhI5lDYWCwsLY9euXb1qb9exq6urQ1lZGYSEhHD06FG8fv0a+/fvh4KCAjQ1NSEjIwM5OTmUlJT0qe0vX76EgYEBa9+6cOECoqOjERERgd27d/cYkBa0duj5N3PmzF7rWPTeweybBw8ewMDAAJcvXyZ7DC0j0uPZVz305s2bMDIywvnz58n+8scff4CiKCQkJHyT40VraysGDx4MHx8fPHr0CK9fv8bTp08hJSUFDw+Pb9Jtt27dChMTE+JBf+PGDVhbW5N5QstZ/3lK9Yz+A6T6QPTkam5uxooVK2BgYICgoCBiYWVuEvSC3rZtGyiK6pOCThNzkxg0aBAoisK2bduIwPQtkz4vLw9mZma4cOECafPp06dBUdQ3u30+efIE5ubmOHv2LOF99epVUBSFTZs2fRNvoBPEMTExweHDh8m1w4cPQ0REBCtXrmQ9K6iPmOOWkZEBf39/+Pr6IiEhgSjN5eXlmDZtGkRFRXsMSjU1NSEgIIAAY/R7SktLISkpSYShJ0+eQEFBAREREQSM2r9/Pz5+/NijfmBSRUUF9PX1sWHDBtb1trY22NvbQ1VVFbt27eIbHsDhcGBsbIzp06ezBNADBw7A0tKSACM0ZWdnw8rKCpqamjhw4ADGjRsHaWnpHllnuh6qN27cAEVRuH79OoqKijB37lwICwvDzMwMOjo60NPT67GLMJN3S0sLXr16BTExMZw8eRKvXr3CkSNHoKSkRJR1MzOzXnlKMMNRr1y5gqNHj+Lx48esZ3iBUr1dqw8fPoSysjJLiGltbcXdu3dhaWkJU1NTEr7XE97MMLrk5GSsXbuWFV5A8zhy5AiEhITIPOrLHlNfXw83NzdkZGQA6ByTQ4cOwdHRERYWFhg+fDhKS0t7zRcAnJyckJaWRr7n119/hYiICNauXQsAPQ5/efDgAQtkpT0uhwwZgvb2djQ3N+Pw4cPw9fUFRVHw8vLC/PnzeYZp95SGDRuGIUOGAOgMlaQoiuxXzc3NWLRoEY4fP863z2lgZ+nSpax5fufOHVAUxVLI29vboaamBltbW6ioqEBaWhpGRkbEQ6Y3NGbMGDg5OQHoVBiZ7W5paUFmZib27dvHU1i+desWAZ2YQje9f06dOhVSUlJ48uQJ6uvrYW5uDltbW7x79w5VVVXYv38/kpKS+iSgBgcHY/DgwVx79atXr2BtbQ0xMTGkp6f3OHyvK5/Ro0cjJCSEzLmSkhIoKysjKiqqVx4vHR0dqKqqQnJyMqSlpSEhIYFr166Re8z37ty5E5KSkkQh6Ano9W/yr62thZmZGby8vDB+/HiIi4uzrMdA59rKzMwERVG9Dq/7t/nTtGHDBkyePJn8zzQkbtmyBaampkhJSelTqOeBAwegra2No0ePcvFvbGzE999/D1NTU2IM6s2eu337dgQHB6O2thYAGzw6efIktLW1MWHChB4BrxwOhyVz8lN+P3/+jGnTpkFERIQlE/SGGhsbsW7dOgLAf/36lXz3b7/9BikpKcTFxZHv6gkx50ROTg4535jXr127hgEDBiAgIAAFBQV9avuWLVuwfft2MobMfsrKyoKQkBD27t3L9e6e0I4dO7B48WLCkzkPs7KyICoqSmTonsq2XZ8LCgqCqqoqvL29sXnzZnI9MzMTDg4O3Z6hTMMp3cabN2/CwcEB2traMDExwY4dO4jMFhAQgOHDhwvk2ZWYbc7Ly0NAQABZP6tXryZnfmhoKCiK6pGnVEdHB06dOsXSb+Li4khIIR3uqq+vD3l5eaSkpKC8vBx3796Fqqpqj70Cu55VpaWlMDExwcyZM3Hx4kVMnjwZFEXB19cXxsbG0NTU7BFozBzTkydPYteuXfj1119ZxgPa2JCSktJjUKqwsBBRUVFEX6HnLG14onWh/fv3szyY6urq8NtvvxHnDF7U0NCAEydOcF3Pzs6GvLw8CaF9+fIl5OXlER0dTeZXT8JrmZ739Jx5+vQpTExMkJ2dTa4dPnwYwsLCyMrKYv2+p2uIph9//BGSkpKIj4/HyJEjIS4ujrCwMOzduxdRUVFQVlbuNRj9v0z/AVK9pLy8PBw9epQorc3NzVi6dCkBpWgBhel9AHQefBRF9crKIwj9/vr1KxwdHaGqqorDhw+Tg6qvoNS1a9cgKipKQugOHz7MUjQ+ffqE48eP94n39evXQVEUHj58CKAz7pu5kdXU1ODUqVN9drHPy8uDjIwMLl++DKBT4GO2/fPnzyRcsicUHh4OTU1NJCcnIy4uDnZ2dtDR0SH5k8rKyjBt2jRISkqywvf40b1796CsrAw9PT2WAtva2godHR2kp6fj3bt3UFBQQHh4OJlbN27cQGhoKP74448et52mqqoqyMrKYtGiRaz3AZ3Al7y8PJycnLBx40a+XnuFhYVEAGSGKPADpc6cOQMPDw8oKSnBysqqV+BrU1MTCgoK0NHRgY6ODoSFhYGiKGhra0NTUxMHDx5EU1MTTp8+DQUFBVy5cqVX/TF48GCMGDECAODj4wMJCQkYGxtDTk4OM2bMwPPnz5GTk4P+/fv3OCyIXp91dXXw9PSEkZER9PX1ISoqio0bN7IEgJSUFKioqGD69Ol9ysuUn58POTk5AroyBVQa7La1tWXlg+FHXd2Y3d3dsWfPHq7DnN5LFi5cCHFx8T7nfeJwOAgLC4OhoSE2bNhAxnbChAlITEyEqakp0tPTweFwerx/cTgcfPz4EUpKSkRZ7iogNTY2Yv78+bh586ZAXrdu3YKwsDCWL1/OypUyb948SEhI4LfffiP9XVRUBBkZGaioqEBeXh4aGhqYNWuWQECN31gsW7aMCKYURWHVqlXkPQ8fPsTAgQPx008/8W2zmJgYZsyYwQI76PaPGTMGSkpKePPmDclXYWdnh/fv36OsrAxbt27F6NGjBZ4x/Nq9ceNG6OnpYdKkSRASEsLq1asJn0ePHmHgwIE8LeA5OTkQFRVFRkYGOSe7hjCdP38e0tLSmD59OoyNjWFvb49nz56xwuFp4tf2rnOI/j8jIwMyMjI8c42EhobC1NQUCgoKPTIAMN9Ng8z+/v4YNWoUgE4hWF5eHhEREURAz8zM7FWOrTFjxkBUVBSysrLYuHEjud51ncycOROKioq9Dgv8p/nTY1RZWQlRUVGIi4tj/fr1XPeBTs+a2NhYmJqa9hgI+Lf501RXV4eEhATIy8sjLS2NXGeekzNmzICmpmafQKNLly7Bw8MDdnZ2LJmKBo/q6+uhp6eHyMjIXrW7o6MDycnJ0NfXx7hx43iCUjt27ICwsDCZh7zWeFeP8vr6eowaNQq+vr4YOXIkCgsLuZTsly9fYvjw4fDx8eHKt9cTWr58Ofr374/Zs2cTL+X29nbSr/TeTp9/3fU387uWLFkCa2trzJw5k6dX+JkzZyAtLY358+dz/bY7+vr1K8zNzaGpqYm9e/fy9E6bNGkSZGRkeu1R19zcDA8PDxgaGmLdunVkz2GOZ3JyMqSkpPDq1Suu76KJ+T2rV69GbGwsVqxYwfIyraysZBmkPn/+jIiICAQHBwsEpBobG7F161YsWbKEtM3b25t4hpw7dw6zZ8+GjIwMbG1tsWjRIvz444+gKAqnT58W+P28vqWhoQE1NTXYuXMnGhoacPLkScjKyhKPd9rQLSwsTIAlfvT161csXrwYWlpaSE1Nxffffw8lJSWypltaWrBt2zbs2rULV69eJb978eIFzMzMWIByd9TQ0IBLly4RvvQ6VVZWhoWFBcnD1tLSAgkJiW5l0K5h4qqqqtDR0YGIiAh8fHxYhv7FixeTnKD0PBFEWVlZUFVVRWRkJEtfKSgogKKiIs6ePYsjR46wZK2Ojg5s3rwZ48aNE2ikW7VqFSiK4pJrDh06BAkJCbS2tqKqqoqcnbSccOzYMYwaNUrgGZSfnw8fHx88efKEdf3evXuQkpIiBkda/6T1w5qamm6dLpjn/ebNm/HLL7+Q/9PS0uDo6IiQkBCWd97evXthamr6j+Wo/V+g/wCpXlJkZCQ5GOnFwq5ewSkAACAASURBVA+Uog+llpYWzJgxA87Ozj222HdN3Ldq1SpkZmayJjeHw4GDgwOJnf4WUCo3NxeSkpK4cuUKl7Ue6Fxcbm5uffJkyMvLg6KiIk6fPk3AImZc8M8//wxfX98+J1B+8+YN5OTksG7dOly4cIHLO+DMmTPw9PRkhZ/xo+PHj8PAwADXr18nB/mVK1dIDjB6TEtLSzF+/HioqKigqqpKYJ+3t7fjypUrsLCwgIaGBtmwm5ubkZGRAW1tbYiJiSE6Opq889OnTxg7diy8vLy6VQR4vbupqQlhYWFwcnIiQCBNr169gq6uLiQkJBASEtKtEJOYmAhra2tWHgd+oFR1dTUePXrUo02YOcf9/f0xYMAAAr7V19fj6NGjOHPmDMsb6u7duzAxMWF5s3TH+/jx47C3t8eZM2fIt2VmZmLbtm2snDr5+fkwNTXtVcLDxsZG2Nvbw8fHBwUFBWhsbISBgQHExcWRnp7OEu7nzJkDiqK4vNa6Eq/x+PjxI3R0dIjCS38H0DmeJiYmUFdXh5mZWY/CgltbW+Hl5QU/Pz+UlJQQIZcJRNH8S0pK4O/vj4yMDJ4u7kziBxLcuHEDQ4YMgba2NgIDA1mA4sCBAzFx4kSB7WX2SdeCAPb29ti0aRNXmM7ly5fh6+vLlTeJSbw8duh3ff78GVpaWggODgbQKbhYWFjA3d0dRUVFOHXqFCIjI+Hu7s63T+j9orW1Ffn5+SgtLSWAx9u3b0kusHHjxpHfPH36FK6urhg0aBDP/rx37x5ERUWRnp5OwOuu7z98+DCkpKSwYMECmJiYcAE7zOd5vYN5duXm5qKoqIgALw0NDXBxcQFFUYiOjia/KSoqgqurK7y9vbl4VlRUQFNTE7q6ukQxo+dcbm4uQkNDybwdN24cKIqCm5sbXr9+zTNkhR8x31tbW4uqqirWtzo4OMDc3Bz3798n1ysqKvD999/j0qVLvc4jRe9bHR0dmDt3LhQVFXH37l0oKSkhLCyMyAIvXrzA8OHDsX79er5rpOsYTpkyBRs3bkRsbCyUlZVZSgaHw2GFvnp4eCAtLU0gqPtv86eJPuP79+8PX19flscosw3Xr1+Hra0t8croaejrP82f1/eUl5cTI8KcOXPIdebe6ujoyApd5UX89oXff/8d3t7esLGxYYFSNP+LFy9CQ0NDYCgZr3a3tbVh/vz5MDY2RkxMDE9QKi4uDjY2Njwt969evYKBgQErbJYGs0NCQmBoaAhtbW1kZ2dzybJHjhyBkZERUbx7a2CcMmUK9PT0kJKSQkLEmcDOlClToK+v3ytgZ8GCBZCRkcHu3bu5ciEy27dhwwaIiYmRnEk9IXo+NTU1wdPTE3p6evjll1/IGDLPT3d3dyQnJ/e4ABE9ttXV1SRn5Jo1a7g8pb58+QIPDw9ERUV1yzsqKgqKiopwdnaGpKQk7O3teYa35ebmYvz48VBQUOBS7rtSbW0t0tPToaSkhGnTpkFfXx8+Pj5cY5SXl4e1a9dCR0cHqqqqoCgK48ePR3t7O8950tHRgZMnT7IMqnTREgBkX42JicGIESOI1w7QKU9YWFhATU0Nnz9/7tbrJSkpCZKSkpCVlSUyLr/fVFZWIjExEUZGRj2ehx0dHcjIyGB5bjU3N+P27dvIzc0lIFFbWxsePXoECwsLvsUwurYrLS0Nurq6uH37Nqqrq1FbWwsvLy/Iy8uz5NglS5aAoijMnz+/R97FK1euhJmZGUJDQ0kajoqKCjg4OMDQ0BD9+vUj+iGHw0FxcTE8PT0xceJEgf1dUVGB6dOnQ1hYmAW6ffr0CWZmZnBxcYG8vDxiYmLImL59+xZRUVEYM2aMQI9U2jHB09OTVeynuLgYEhIS+OWXX7j0w46ODmRnZ8PLy4uvBxZzfkZERMDc3BzJycks2b6+vp7lKVhdXY0xY8bAx8enz7kp/xfpP0Cql0Qr+nR8KD9Qihm+l5+fD1dXV8ydO7dH7+iauM/U1BR2dnZwdHSEuro6fv/9d3L40KCUlpYW6zDkR4I2o5CQEEhKSnKF6T19+hTe3t6Ii4vrFnjhR0OHDoWUlBQXql5cXNwj3kz+vJ5bvHgxREREQFEUa6N7/vw5PDw8WGCPIFq1ahUMDQ0JoFJSUgIFBQVER0dzKaxlZWXdAi/M8Th//jyMjY1hZGRElNKCggL4+flBRUUF8+fPB4fDwbVr1zB27FjIy8t3m1Camcfmy5cvrAP43LlzkJOTQ1RUFMu7JS8vD1FRUXj//j1Pz4Ou/XT9+nWIi4tjyJAhfEGp3lY4YVZIO3PmDOLj40FRFPz8/FiJ7um2NDc3E4XX19e3x8Lurl27MH36dIwdO5av8AN0ChpJSUkwNTXtVU6GxYsXY9CgQQRkDAkJgZ6eHqZOnQqKojBv3jxW7qjNmzcLVLy6jieTjh07BhERESxYsIB1/dKlSwgMDMSJEyegqqrKcrsHOpVhOiSH/v6nT5/C2NiYZaW8dOkSZsyYgaioKC6vvKVLl0JbW5vLPZ9X2xsaGrB69WrMmDEDa9euZR30r1+/JpbYtrY2vHz5Eo6OjgITV9J829vb0djYSCzoQGfIGJ30evbs2QA6+664uBju7u4YPnw43zG/ffs2STpNe7HQ64Bet1lZWZCWlsaePXtgaWkJBwcHrjXZFcDrer2urg4DBw6Euro65OTkYGZmRpTQyspKmJmZwcTEBCEhIRg1ahRsbGzg4OBA9njmfCkvL4eqqiqMjY2J0ka3NTc3F/Hx8eTZESNGgKIoeHh4sBKnd7fPMtvt6OgINTU1SEhIQFdXF9u2bQPwNyilp6eHIUOGYPjw4bCysoKjoyPPdgOd4XgmJiaIi4sj6+XBgweQlJTEqFGjyP566dIlaGtr9zp3BLP/J02aBFdXV8jKyiIiIoJY0J8/f44BAwZAWVkZU6dOxdKlSxEUFAR1dfUeGUSY33Tu3DkMHDgQFy9eBIfDQVlZGSwtLUFRFEJDQ8lzHz9+xPjx42FhYcHXQs1s+++//84SqJ8+fcoXNAL+VngGDRrUo775p/l3nfd5eXkoKChATk4OZGRk4Ovry/KWZT6fkpICbW1tgXLLv82fpq572+vXrzFjxgyoqKiwZDfay+by5cuws7PD/fv3u+XNKwn69evX4ePjAxsbG65KdW/fvsXQoUN7lAera8qGtrY2pKenE1CKPkfotXT9+nU4OTmRsCDmflBZWUmqRs2fPx+lpaUICwtDRUUF2tra8OXLFwwaNIiEj3cFpUJDQ+Hm5iawvV3XNHNsJk2aREApep+nxzMnJwcuLi4kDLM7GeD333+HpqYmjhw5wnpnaWkplxdXXV0dhg8fjqSkJLS1tfEFSboSPReamprg6uoKfX19nlWBFy9eDBsbG77hTLx4022urq7GsGHDYGZmxgKlaHB4y5YtcHJy4pJFmd9QVFQET09PIqc9ePAA/v7+sLCwYHmrbNu2DaamprC2thYIzpWXlxOw88uXL4iPj4eQkBD09fUJ0MlLzvn69Su2bt2K8PBwSEhI8E290NbWhk2bNkFVVRUJCQkYPnw41NTUiHG1o6MD7e3t8PX1xXfffUfe9fTpU/j4+CA7O7tbQy7dv1OnToWMjAw0NTWRkpLC08sNANatW0fCG7umZeiOCgsLERMTA4qicODAAa77TU1NyMnJgaenJ9zc3Lj6jtc5yOFw4O/vj5SUFLJ3VVdXQ0pKCgkJCWhsbGTNq6ysrG4BRuZekpmZCQsLC4SHh5Pzmt5ztbW1ceTIEdTX1+PMmTNwdXWFg4ODQB2Nvvbx40fMnz8fQkJC2LdvH/m+TZs2QU9PD+rq6mTsSktLERcXB3V19R7lSX348CF0dXXh7OyMp0+fkjWQkpLCVz/09PRETExMt3JRYmIi9PX1cfPmTTL3eY3L9evXERcXBwUFhX+0iuf/Av0HSPWBmpubERoaygVKtbS0YNmyZSxPqS9fvsDV1RWurq4CFysvoi1CNAiQnp4OiqKgoqKCCxcusOL7DQwMYGJiwqXEMone5BoaGjB//nyMHz8eWVlZxB31xYsXpNzu6dOnUVBQgFOnTsHJyYm12fA6rGne9fX1WLBgAcaNG4e1a9cSlP7du3fw9/eHmJgYjhw5gvz8fGRnZ8PJyQn29vYCeTOv19fXY8yYMQgKCkJCQgIRLEpKShAfHw9RUVEsXboU9+/fx759+0hixu7402Myf/58mJmZAehE1uXl5REZGUnGeO3atUhJSeHbx7zaDADz5s1DeHg48YgwNDQklodHjx4hPj6ehAEZGBjAwcGh20OP2edRUVGwtbUlOXlo5Wr//v2Ql5eHvb090tPTsXLlStjZ2cHV1ZV8Mz+ApKKigvTb3bt3ISYmxlWS/sCBA7C1tcWAAQN6XQmnvr4eFhYWGDRoEKZPn07yTrm5uSEnJ4c89/nzZ2RkZMDBwQHOzs4sMFYQFRUVgaIoUva6a7/RtHr1akRGRkJJSYlvn/OqpgN0gkQ0mDJhwgTo6Ojgzz//RFtbGyIjIyEmJoalS5dyKaK8+pwZSjdixAg4ODjA09MT586dQ319PTgcDhYtWgQRERFERERgz549OHjwIJycnBAVFYWGhgZoaGgQiz7t7RQUFMT6fqDz4KY9PW/fvo2UlBQICQnBzs4OhoaGkJCQ4BJeHB0deQpTzP6pq6uDiYkJTExMSPleFxcXYtmkqa6ujoSuMNe/oD4ZNmwYTE1NYWpqiqlTpxLgcP369TA0NISdnR327t2L1NRUODs7Y8CAAXzXfWlpKSQkJIiHAzNfSmFhIfbs2QMOh4O8vDzIysoSsJTZJ0yeXfd0ZniFr68vPDw8cPDgQezYsQMjR45keXO9ffsWy5YtQ3BwMGJjY7Fy5UoWCMeklpYWjBkzBiYmJkhOTib7/YMHD9C/f39WvqKTJ09CXV0dM2bM6PGZQ7e7vb0dgYGB8PT0RHZ2Ng4ePEiUDnr/a2howMaNGxEXF4cJEyZgw4YNrN/zotmzZ0NfXx+TJ0/GlStXICUlhcTERBYY8PXrVwwZMgQWFhZ9ytETFRUFLS0tZGVlYeXKlRg9ejSkpaVJ2HZTUxPGjRsHa2trqKurw8XFpdcKxurVq5GcnIzQ0FDWWB08eBB2dnbQ0NDA0aNHsWLFCoSFhUFOTo6ngtfV43DRokUwNDTE4sWLWRbYwsJCnqAR/e7Xr1/D2NiYaw/+t/kzee/atQurV69m3ecHGtF8a2tr4ejoyNcT6N/mT9Py5csxZcoULiX29evXSE5OhoyMDDIzM1n3qqqqYGVlxTMPJnN/P3bsGCiK4tmGq1evwszMDEZGRlz3t27dCj09PVYoFcDea9asWYOAgACuYhxtbW1ITU2FsrIy4uPjuaz0np6eLPD64cOHJPyRlqW0tbXh7u6OoUOHstZze3s7Bg8eDGVlZRw/fpwFStGhxt3ljmxoaGCFQzK9eyZNmgQ1NTXMnj2b69vHjBmDwYMHC+RN09mzZ6GlpUVCNouLizF48GAYGBhAQkKCK6Rr/fr1GDBgQLd8V65cifT0dPI/E5RydnaGmpoaT1DK0NCw2zCyZcuWsdJAMEGpgIAAaGpqsvZZ+hk9PT2+YUdJSUmYNGkSwsLCWPvsgwcPEBgYCHNzcwJKvX//Hnv27BFYgOXZs2fQ0dHB+fPnyfoMCgqCtrY2GTeamO1kVl/+8OED7OzsMHXqVFa+MCY1NTVh/vz5EBcXh4yMDM9iNpmZmRAREcH69etx4sQJ4s3fdd4wqeu77t69i4cPH2L8+PHEO5Ce0/T3vXz5EmlpaQgODu4WGOF39j179gzR0dFcue0+ffqEyZMnw8XFBe7u7lwGncbGRgQEBLA8vTkcDj59+gR5eXniqUTrK+Hh4WScjxw5whUhwY/o99XU1CA5ORkjRoyAoqIiKIpCREQE0bVycnJgb28PPT09iIuLw8LCAgEBAXwNUV2v7dixA/PmzQNFURASEiLGooaGBqxYsQJGRkbQ0tKCj48PnJ2doa2t3W36D6Zu/eDBA0hISGD48OF4+vQpgM7zLTo6GiIiIti6dSseP36Mo0eP9lj/fP78OYyMjLBnzx5y7d27d9i9ezc2bdpEZNGDBw9CS0sLjo6Ofc5J979M/wFSPaSum0xTU5NAUMrQ0BABAQEkREDQYuVF9+/fh5ubG/FgWLNmDURERLBlyxbiUcOsdsDhcARWwqE34YaGBpiYmEBbWxsODg6QlpaGiYkJ8booLi5GSEgI5OTkIC0tDVtbWwwbNqxH7adLu+vo6MDOzg5KSkrQ0tIisfm01U9TUxOioqKwt7fvMW+gEwikwY/vvvsO6urqMDU1JVafkpISLFmyBAoKClBRUYGtrS3Cw8N5VsPit/HQCYEzMjKgrKzMyulUXl6O6OhoTJ8+vcehl0BnCIqWlhZ++ukn3L9/n4TpaWpqEqWgqqoK5eXlOHbsGPLz83ucyLyhoYG4uqalpWHSpEkwMDCAuro68Yo5d+4cRo0aBUVFRRgbGyMwMJAVosWL5s6dCx0dHRQWFpJ+u3PnDk9Q6ueff4arq2uP4tNp6ujoQEpKCoyNjVkH/B9//AFlZWW4ubkRC+6DBw8wc+ZMzJw5k6+izos/0Fm9Q0xMDAoKCiwvLvp+RUUFYmNj8f3335PDqyvV1NTgyJEj5ND58uULIiIiWMJ/SUkJjI2N8csvv5C+3bp1KwHEuhNE6fnY0tICGxsbODo6YvLkyXBwcICcnBw2bNiA+vp6dHR04Pjx4yTRppKSEnx8fNDc3IwPHz4Q137mN/72228wNTXlUronTZoEiqJIKNWxY8fQ2tqKnJwcKCkpkRwJHA4Hra2tWLp0qcCy4V+/fkVYWBi8vLxYFWjs7OygpqZGxrOpqQlz5syBnZ0dhgwZwnf90+1vaWmBo6MjXFxcMGvWLMydOxdSUlIYMGAAAdOPHz+O6OhoqKurY9CgQZg2bZrAuXLr1i14e3tDQUGBlR+CBupSU1NJe7KyskBRFJcXQ3fU3NyMZ8+eISQkhBViWltbi4ULF0JISIhngk+a+O2Hzc3NxFqXnp6OO3fu8AR26urq4OTkxAJxe0JNTU0oKipCeHg42UOAvwEoISEh7Nixo9t219TU4PHjxygsLGTtt7Nnz4auri6EhYURExMDgLvEeW5uLiiKwo8//thte5l72LVr16Cvr4/Lly8TRZHOKxITE8PKk/bx40e8e/euV4mSgc69ml7X33//Petee3s77t27h/DwcJiYmMDKygrR0dE8PV27jklmZiYUFBTw888/8wyNf/z4MWJjY6GhoUHWOP39bW1tOHr0KMsg9W/zZ/Z7RkYGtLS0EBYWRkBb+j4TNOq6B7W2tiI8PJxn6NC/xZ/Xmbd06VJQFIX09HQuUOqvv/6CmZkZREREuIxR+/btQ2ZmJss4xFy39fX1qKysxLBhw6CgoEDCxpn0888/Q1JSEoaGhixF9f3799i8eTMBmHntB/v27YO4uDhGjRrFBUpxOJ3Fb2RkZBAeHs5KZH7t2jWsWrWKzBH6LKA9Vl6+fIn4+HiynzL7EwDxTlFTU8O+ffvI9erqagQFBfE0TjH3YboYwujRo8k15nwdMWIExMTEMHv2bNZ43L9/H+Hh4Vx5rniN6blz59C/f38kJiZi7NixUFJSgpubG7Zs2YKkpCT069ePJTM3NDTA3t6eK8S7a+Vs2tOF6dVL7ys1NTVE/t2+fTtaWlpYxs7du3ezePMKo6XTQ3R9f1VVFXR0dGBiYsJVyGLjxo3Ytm0bF7/6+nqSs9HJyYnlXQx0nndDhw6FtbV1ryrf0SAC7U32/PlzPH78GBMnToSmpiZmzZrF9xtpCg0NRWBgIM979G8yMjKgoKAAVVVVxMXFkftMsG/8+PEQFhaGvLw8dHV1BYIXzD778OEDS45vaGhAXFwcAaXo+dja2ooLFy6gpKREoIc4kxoaGrB//36u/maCUvTZT8tDy5Yt42nQycvLw+TJk3kaZ4KCgjBy5EjcunWLFESi9+icnBz4+/v3Km9hU1MTrK2tMWTIEOzfvx8PHjxAVFQUNDU1MXLkSAJKVVRUoKioCNnZ2Xjy5AnX+c2PQkJCYGJighkzZmDOnDmwtraGkJAQ8bxuaWlBUVERMjMzMXPmTOzYsaNbvaKr0TIyMhLKysqk+Ay9pxUUFCAlJQVSUlJQUlKCjY0NQkJCeqR/FhYWQkVFBfv378erV69w+PBhKCkpQUNDg+RvpffX8+fP96qy+3/0N/0HSPWCGhoaWAetIFBqxYoVJE6bnvC9CT+orq7Gjh07UFtbi2PHjkFaWhr79+/H169fSRyskZERzpw50y2Qw7RM/Pbbb/Dz8yMu5OXl5Zg8eTI0NTWxcOFC8psHDx7g9u3bKC4u5usdwuQNdOZqGjRoEAEYiouLkZqain79+rHCjPLz83H79m2UlZUJ5A2wD7MXL14gODgYFRUVaGpqwl9//QV7e3vo6OiwlMqKigoUFhaisrKSJ3+mUlJaWkqUBfqZiRMnQlxcHLa2tuS5yspKjB8/vlcV3mj+WlparKSx7e3tOHPmDIyMjKCnp9frZLTA3wLYihUrYGVlxbJIPn/+HIMHD4a6ujqJc29pacGnT5/w9u3bbvsc6BRUDA0N4ezszBeUYoZ1CfLM40ehoaHw8PAg/9PvuHv3LqSlpeHv70/CIerq6gR6dAlaA9euXYOwsDACAwN55hGjPRn5UVlZGezt7cncNjIygo2NDQmZAv5O3M9U4Dds2ID09HScPn1a4PxmhonV1NQgOjqaJSiHh4dDXl4ea9asIe7wHz9+xJMnTwiI1tLSgtjYWKioqHApm8+ePYONjQ1xVWa25fz587h16xYLQMrNzYWxsTHJBUK3r7a2VmA/NTU1wc7ODqtXrybvOHPmDCiKItZ3+vrZs2dx8OBBvh41zDl6/vx5+Pr6spT68vJyGBoawtbWlhV+0VUAFDQv7ty5Az8/P0hLS+PRo0eoqKiApKQkkpKSWO7uubm50NXVRUxMTI9Cf+j2Dx06FBRFQU9Pj8tY8PnzZwQHB8PS0pI1j3hRbW0tnj59irKyMlYIa2JiInR0dCAsLEyE9a6C4aVLl0BRVLcJWJkKHa3AqKurc7mc19fXY9y4cTAwMBAY2korOsrKyhg4cCDKyspYY5yWlgZ1dXXExMQQ8J05Vm/evBGY76Kuro4nmHf06FEoKSmRNfDixQsoKChg9OjRRJnoSS5BfkS38fXr1yRU9MSJEzwV4rdv36KlpYWn8WLBggUsb5+ioiLo6+tj+/btrJCcBw8e4M6dO4R/fn4+2Q+Y5yfAVtL+Tf50+AbNZ/369ZCXl8eJEye41h9N9+7dg6KiIlxdXUllR2YOL6YA/2/yv3LlCi5evEhksuXLlxMAYu3atQSM7nomT5w4EZaWllBVVcXTp09Jv7x//57syVevXsWsWbPImpk4cSKCgoLQ2tqKiooKBAUFQUZGhguU2rt3L6ytreHt7c1KNA2AGMMuXLiAEydOkJCvlJQUHDx4EBwOBydOnICUlBTCw8O5+mf27NkwNjbmMkjU1NSwvEgKCwthaWkJb29voliVlpYiPj4ewsLCrJBFJihlY2ODYcOGAfh7DykvLyc8Pn36hIKCAlbOI1pB/umnnyApKYmoqCjCm5bNbt68CXl5ecjJybGqmX3+/BnZ2dksGY4pIzKvA50eRxYWFggMDGRVRabD+egzhfYk/O233whAffXqVZZctXTpUhQUFKCiogLJycnEG58mek6NGDECQkJC0NHRYZ1NpaWlZG5fvXqVVeE0PT0dT548wefPnzF//nxQFEUShQN/r4WIiAgoKSnB1NSUdc6Xlpbiw4cPrPXKNLolJydDSEgIO3fu5Nqr/vzzT7i5ucHFxaXb6otdqxYPGTIEqamppM9ev37NE5R6//49fvnlFwLQdXR0ICIiAp6enlyhZUy6d+8eHj58SAykzFyLzP3uwYMHuHfvnkAggPmOKVOmwNnZGebm5ti8eTORf+rq6hAXFwdDQ0NMmTIFRUVFmDBhAkxMTLpNz8EEVBcuXEjyhXbN1Zafnw97e3uWkYuXJ9nXr1+5jGoLFy4k4A3Q6akrISGB/v37k1yXQOf6jo+Ph6OjY6/AkQsXLkBWVha//78CTszv0dDQQEREBN+k5d1FLJw8eRKKioq4dOkS+cZnz54hKSkJQkJCPTI+8aOWlhbY29vD29sbly9fxqNHj7B582ZoaGjAxcWFpbO9ePECf/75J1/9k9d3tLW1wdnZGSoqKjA0NIS8vDxmzpyJFy9eoKioCMLCwgKNdP9Rz+g/QKobYgpv9CbDrNrED5Rqbm7G3r17uw1hoHnzukYL0FFRUYiOjibCyNevX2FrawsZGRno6OgILLPJbGdERAT8/PyQmJjIuvf+/XtMnDiR5W3UkzYyeQcEBCAyMhLJycmse+/evcPcuXOhpaXF17uiu4TAbW1tqK6uxunTp+Hl5cWyUrx79w4ODg7Q1dXFlStXeCqMHA4HTU1NXB4OsbGxJMGikZERVq1ahU+fPqGiooLkNBozZgwiIyMRGBgoMKSLH5WVlUFOTo4cIvSh1dbWho0bN4KiKFhaWpLwvd5SYmIiLC0tuebXs2fPoK+vz8plwiRBSY2ZyomhoSEcHBy4QCkpKSnY29uTfE+9SaRPP5uWlgZzc3NWcsivX7+Cw+EQK5K/vz/rPq/3MNu/b98+rFixAgsWLMC9e/eIQH/x4kUICwtj6NChLIW0J+2mvR6UlZVJ0sSuh3JxcTFsbGwQERGBp0+fIj8/H+7u7iz3deYYvXz5kiX8tbW1wdXVFVpaWhg0aBCXkDZq1CgCSnVVOq5duwY/Pz+oqanxtQ6mpqZCSkqK9CUvoKapqQmFhYVwd3fnm1BbEFVWVkJMTIx4Ixw6dIhlSa6vr8e6deu4AF1e76G9nolZNQAAIABJREFUMuzt7eHm5gYfHx9yj1Y6Xr16BUlJSdaeIyiMrqmpCZ8/f2attTt37mDIkCGQlJSEkJAQZs2axTMJ5fjx4yEqKirQC7UrGHTnzh14eHiQvBFdv/OHH36AvLy8QAvgn3/+iREjRkBBQQGDBw/GmzdvCP/m5mZMmjQJKioqmDRpEtkXme95+fIlUlJSenT+0HtTQUEBvvvuO5Jvoetv9+zZA0lJSb6hC3fu3IGMjAxiYmJw5MgRVFZW8gxXnzVrFvT19REXF0cAAF5nQdf3t7e3IyUlBb6+vlxeQAcPHoSoqKjAaj0TJ07ssQeqoDVA5/OysrIiFV6Zv+G3t7S1tSEsLAx+fn7k2o0bN9C/f3+WNdfFxQUqKiqQkpLC0KFDCb/CwkKB59C/yX/RokXQ0NAg/9fU1MDT05MFWNB5YpYvX47bt2+Tvr979y4kJCRYOQL/r/nPnDkTMjIyOHnyJKluyRy71atXE1CK3ie+fPmCmJgYbN++nWcuKJqePn0KRUVF+Pj4YNy4cZCUlGSBpm/evEFQUBBkZWUJuEQnIV+3bh0LmO46d7Zs2QKKokhORGaVsq9fv+LYsWMElKLPpra2NkyaNAkHDx4k7eY3Jzs6OrBs2TIoKSlh27ZtZF2Vl5cjPj4empqamDdvHnmelrPo85of74sXL8LIyAiHDx9GbW0tVFRU4OrqCg6Hg7q6Ovz444+QkJBggVJAZ3jmlClTsHbtWq71xG+P37JlC0JCQjBx4kRSjQ/oNN4wZcb6+nrMnz8flpaWXKFp9F7z5csXzJw5E3Jycnjz5g3mzZsHISEhMldKS0sxdepU9OvXjwVKffnyBUlJScjJyeE7D5uamjB37lwoKCggPz8fqampoCiKld6CToLNBNEaGhowfvx4nDlzhmd1x657FROcq66uxrhx4yAmJob9+/dztenRo0cCw/T40eDBg6Gjo4MlS5YQ4KW8vJyAUomJibh//z5cXFwwePBgMna0JyszjFnQXltTU4M5c+ZAW1ubBUrV19fj1KlTAkP0APacSUhIgKamJqZPn47AwEDIy8tj/PjxBJysq6tDUlISVFVVoaysDG1tbb5hb7W1tax8fHV1dSS0MCYmBv369cO6deu4QKkNGzZAWFgYFEXx1IsaGxvx/fff4/Dhw6RfSkpKYGpqChsbG1aVNzpf6YQJE5Cbm4uTJ09i9OjRkJOT63XYGF2BjgaxmMYUuqBXZGRknyppHjlyBP379+cKXf/rr78wZMgQCAkJkeqMNPVUr7h79y5UVVVZOVHb29vxxx9/QENDA15eXixPLibx04XKyspYxoympiZkZmZi69atLC/KwsJCmJmZ9aoY0n/Em/4DpAQQM+fSxo0bMWbMGFAUBVFRUZYnBA1KycrK4tChQ1xeBIKquzDvFRcXo6ysjMvy7OXlxYqbz8/PJ8mfBZXYZPK+efMmKWtNWy7a29vJM+Xl5ZCQkGC56gsiJu/79+/D1NQUoqKimDp1KgC29YKObWZ6CXVHzJw0gwcPhp6eHpydneHl5UWeoYWHd+/ewdHREUZGRjh79izP5MIJCQlQUVEhynJmZiZ0dHSwefNmnD9/HpGRkTAwMEBkZCSqqqrQ3NyMY8eOYcSIEQgKCsKCBQt65RlFU0NDA0xNTREWFkau0X3T2tpKckqZm5vzjaXnRbRnzZQpU2BkZEQ8n5i/T0hIgI2NTY+rPNAhVQA3KOXo6Mgq93zjxg2oqqr2KEyP3/w/evQo+vXrhxUrVnBZ5qZOnYqJEydCTk4OkyZN4sub+b0jR46Empoa9PT0ICMjA3V1dUyZMoUonzQoNXz4cIFKCy9qamoibsCenp48rU5Lly6FsbEx+vXrBy0tLVbuMiaVlpYSIZ2m6upqzJ07FwYGBqw8FkyBICoqCsrKyli4cCGrkmdOTg4WLFjAAgi6roGKigo4OTlh0KBBBNBijktdXR2mTJkCe3t7uLi4dOvGzC/Bq5+fH6Kjo/HDDz8QMIpuy9mzZ+Ht7c0C9LtS1/elpKSAoiiIi4uzBBla2J4xYwbMzc1RU1MjEDTPz89HQkICdHR0kJqaylIs79y5g5CQEPTr1w9nz54l38fMv5OXl4egoKBuQbqWlhYEBgYSITMnJwdWVlawsLBAQUEB6/e7d+9mWem70p07dyArK4vo6Gjs3buX5WVEt6upqQkTJkyAgYEBkpOTybwQVDmP19i1trbC398fx44dA9AJWLi5uUFbWxt//PEHC/g5fPgw1NXVeQrpRUVFUFdXR3JyMktJYLaHeWbRoNT48ePJOhU0jnV1dcjKysK1a9dIKBPTU7O0tBTW1tbw8/ODrKwsxowZQ6z37969Q0REBMaOHdsjIw6zzVu3bsWsWbMQExODM2fOEOXtr7/+goqKCqytrVnAhiDFH+gMF1FQUCBg7ZcvX6Cvrw9zc3MEBQVBXl4egwcPxq+//oqsrCwoKSnxrbz0f8m/uLgYAwcOJN6WDQ0NcHJywuTJk1FaWooLFy7AyMiIAF3y8vIsI1d34ZH/Fn/mnKLD2MTExHh62a1Zs4YoXqtXr0ZaWhoUFBS6LTACdCox4uLiEBcX55lbqqKiApGRkRAREYG3tzf8/PzQr18/vpVAmfMoLS0NYmJiJA8nk9rb23HixAnIysqSiohTp06FhIQET4/AFy9e4Pbt26x1zeFwMHDgQC4DWVlZGeLj46GhoUHSL9DvpInfvvjx40dMnjwZ/fr1g4qKCvz9/VlnZ11dHXbu3AkpKSmEhITg7t27uHnzJry8vHh6CPGj1atXQ0pKCsOHD4e2tjb09fVZHjp0P967dw8LFiyAuLg4Tp06xZcfnYvG29sb0tLS6N+/P65du8ZqR2lpKaZNmwYhISEkJycjOzubVJzrrhp1WVkZAgMDISsrC3FxcXLu0PTu3TuS+HnixInYvXs3CV/jBYoy27Vs2TKEhITA3d0dixYtInvVly9fEBsbCzExMZJMujfE9NxhymsRERHQ1NTE4sWLWaDUjBkzICcnB1VVVbi5uXEZD5hGAWb7161bh2nTpiE4OBiXLl0iz9Eyko6ODqKjo/HkyRMkJiZCV1e3xwAJ7VnMXG/Lly+Hrq4uxowZQ9Z4Y2MjLl68iEOHDgksRLFr1y4MGzYMZ8+eRWNjI1RUVIgOBADR0dEQFRXFunXrWIbEZcuWISEhARs3buQpI9bX10NGRoYUnqGfuXfvHry8vGBjY8MKQ05PT4ejoyNERUVhYmICb2/vHoFRXQudvH79GhISEqzqhrQMeufOHSgrK0NJSQkZGRkC+fJarydPnoSMjAzpe+YzP/30EwmD7xrW2hPKy8uDuLg4kV9oopOlUxSFoKAggYn6mWdEfHw8rK2toaCgACsrK65CQTS9efMGSUlJMDY27hOg+x+x6T9AqhtqaGiAoaEh/P39kZaWhrS0NGhqakJYWJglgNLV97pa3HgRL4tSXFwcTE1NoaSkRIASWqBPTU2FiYkJli9fjmvXriE+Ph52dnbdhnoAnRvr9evXAXQCALa2tujXrx/JacLcDK2trbstv96VN40Knz59Gm5ubpCUlCTWVSYoZWVlxeWZxY+YngYBAQFwd3fHggULiNV+woQJ5Fm6/e/fv4eOjg4L+GHS/fv34evrCysrK2zbtg0TJ07kyluxYsUKGBsbIyMjg1jUepqIXpDAdOjQIQgJCXElRb1//z48PT1x7NixbkvI8uOfm5sLISEhkiCU2c7Zs2fD2dlZYGJg+vlly5ZBQ0ODlbSavvfw4UOoq6vDy8sLBQUFpE9ohbAn7W5qasKhQ4dw4sQJFnAya9YsiIiIYPny5Sj7f4nYCwsLMXDgQJw6dYooS6WlpQLHYPHixdDQ0MDdu3dRXV1NBA9DQ0PEx8cTAYrOJxMeHs7l3s+L6LlYXV2N3bt349ChQ1BRUcGQIUMIcMw8yK5evYqNGzdiy5YtLAGua5/QVdZaW1tZ5W2XLVsGUVFRjBkzhjzPBKUCAgIQGBjI1RfMdczMvUSH9HV0dJAKOmPHjuWqhFNcXIwlS5Zg7ty53ebpYuZka2xsZAma69atI4IFPSc5HA5evnwJDw8PBAcHd+va3djYiLFjx5L/aQUxMTGRSzicNm0aLC0tBeZ0u3PnDlRUVBAaGor09HRUVFRwjf2NGzfg7+8PaWlproqEAHsvY3rNAuw1V1hYCEVFRZJglgYMjY2NYWFhgb1796K4uBjXrl2Do6MjfHx8ePZHQUEBVFVVkZyczNrnmXOJFnC7glK8PKWYxCt/XElJCcsL4uvXrygsLISjoyO0tbWxZcsW5OXl4cKFC3BycoKHhweXp8LXr18xd+5c+Pn5sTzJmPNjypQpmDx5Mus+HVYUHBwsMGSksbEROjo6GDJkCPnG7du3g6IoomBxOBxkZmZCWVmZVSKertajoaHBsmj3hEJDQ6GhoQFbW1sYGhpCRkYGERERRLilQSl7e3suxZIXMUPRhgwZQkK8bt26hWHDhiE2NpaEuAKdwraWlhY5x///5N/Y2IgJEyZgxIgRrPxDurq6UFNTg7q6OiIjI/HixQu0t7dDR0eHq6ACwP88/bf5A535ESmKgqysLPbs2UP2AuZ83r9/P3R1dck8+vXXX3nyqq+vZ52vdOi2tLQ0vLy8+CayX7lyJfz9/TFixAgSwiaoMhXwd0ihiIgINmzYwNPQlJubC1tbW5JriBfI+Pr1a0hJSUFXVxcpKSksA2phYSFkZWWRkJDA+k1ZWRkB9KdNm8azL/hRWVkZaTdz3tHU0NCAo0ePQktLCxRFQU5ODk5OTgLz3jG9pVpbWxEVFUVCft6/f4/ExERoa2tj+vTp5DdXrlyBrq4uLCwsCBjVnVxH53SSlZUl3sddQ4vp9BwyMjJQUVERmBeQSbSHnry8PFeIFNAZ7rh9+3bIyclBTk4OampqfOchTWFhYdDW1iaGVFFRUTg6OhIQoKamBuPGjYOUlBSrul53RJ/59fX1SExMxMaNG4m8BnSmFegKSlVXV+Px48c4d+4cK1Kk63nXtaq4np4eRo0aRXKU0Wc23Sfz5s2DiooK0ZV6GoI9ffp0yMjIwMrKiisUPSsrCzo6OhgzZky3leiY9OTJExgZGcHW1hbq6uoYPHgwqqqqWPJCdHQ0xMXFkZmZiYKCAhQVFWHQoEE8i0cAf8+v2tpaGBsbQ19fHydPniTr4d69e/Dw8OACpd6/f0/yz3aXQoOfbPDlyxdMnDiR5ENl0u7duxEaGopdu3b12Hv+2LFjLAcLushUV4+2ffv2ISgoCIsWLeKby7Vr25kG/JKSEmhpaSEpKYlL33nw4AGJhGEWcuBHMTEx0NLSws8//4wff/wRS5YsIVWcmXvuypUriZG4t5Ez/xFv+g+Q4kP0RF+wYAEMDAxYFo87d+4gICAAwsLCLCGusbERGRkZAsMjGhoaMG7cOJaVeOzYsdDW1saBAwdw6NAhbNiwgVQGa25uxqdPnzB8+HAoKipCVla228R9TIqOjoaJiQn5Pzs7G7a2tjA2NiagVEdHB54+fQo1NTWWVaq7vhk9ejRsbGzI9bNnz5KS2sz2FRYWQk1NjZWosTtqaWnB2bNnMXLkSOICS5cL7d+/Pws4o/v706dPfMN/gE63ZB8fH9JGOkcOU5lNSkqCmpoaUQIFuaPTxHznpk2bMG3aNISFheHEiROorKwEh8MhwkdCQgJycnJw8+ZNjB8/Hh4eHt26G9Pf19LSgnv37uH48eN4+fIlUUgXLVpEwgwqKytJYsABAwaw3JuBTsX6xYsXLG8ooFOQdnNzg729PQuUor9twYIFoCgKAwYMYIEcPaH6+npYWlqyEgAy85vMnj0bYmJiMDY2houLC7S1teHo6Aig0/Kpra3dbR+Fh4dj5MiRaG1tZeWamj59OjQ0NFiWkxs3bgg89DgcDt8Dl8Ph4PLly1BWVmaBUgB4KtO8wCia2traMGzYMISHh5Pve//+PZYuXQpJSUnW2DHnqKA5yTyshw8fDl9fXyKwff36FXPmzIGhoSFGjRrFFbbEBBj5fT99va6uDpGRkbCzs4Ofnx+p7Ad0eh9SFIVRo0bhwIEDyMrKgpOTE2xtbXlWM+n6HdeuXYOYmBgr79HixYvJ+qEP/8ePH2PAgAEYOXIk37n4559/Qk5ODsnJySwrKq/vu3nzJskpReekY+b4YtLdu3cRHx/PE9RMTU2FoqIi8QTo6OhAbm4urKysQFEUdHV1ERwcjO+++46rYmRHR2c5azqcgAlUMxW0GTNmIC0tjeVOnpiYCGNjY8TGxvIF6O7cuYPw8HCeAuuaNWsgISHBAoyLiorg7u4OiqKgpqaG8PBwBAUF8a102XXPYfZdQEAAASvnzJnDUmgmTJiAsLAwgWDlunXrYGJiQrybCgsLkZ+fj8jISPTv358I0DQwZm5uDj09Pfj5+cHJyQlaWlo9PjdpWrt2LdTU1JCTk0P6bOnSpTAzM8OIESNI7pHy8nKIiIjA3d29x4lv8/LyYGFhwVXwgDmnamtriedlT8pe/5v86bEsKyuDlJQUaw/fvn07fvzxR1ZY/OfPn+Ht7U2qQHVH/wb/nTt3Ij09HfPmzSNhoTdu3MDZs2fh6ekJBQUF7Nmzh4wZc/69fv0ar1+/JiB4131g1qxZ8PT0hIODA+bMmcNq//3796GiogIvLy88fvyYyxMB6DzXmeAw897GjRsxYcIEzJgxg4AVL1++xO+//45p06YRUIrpEcY0RFRVVZGcN115l5SUwMXFBXp6eggICICWlhZu3bpFzq+FCxeSnKVMKisrw8iRIxEUFMR3vy0vL8f58+dx7tw5Avzm5eUhPj4eUVFREBUVxe7du3mu88+fP+Pgwf+Pve8Mq+ro2r42vRfpvcPh0EE6SkeqIijFBjZUsGDvvUQRiS2WCLY0jcYaJWqMKJqAhYAl2FssiKL0Dvf3g28me58G+a4nz3dd75v1SznnzJ49e/bMmnvd617f4Mcff5QodcH+7adPn/Du3TvMnDmTo8n0+vVrZGVl0dQsYqdOnaLMEcFxOXLkCHJycnD8+HEKmBcUFOCLL76Av78/tLW16TUE+1VVVYXS0lJ6ThAcn6+//hqrVq3C3r17KdP++PHjOHDgAEJDQ6GrqysSlCJt37t3j66XonSigB4QVVdXF7/88gsdo3v37sHY2Biurq70vt+9e4dhw4ZBT0+vT9qfbNFoR0dH+Pr6UiF79rMYNmwYjIyMsGrVqj75QoI2Z84cWFtbU/Y6CTbo6elhzpw5lLVXX1+PkpKSPgVy2dc+fPgwPDw8oKKiQlm1bOBo/fr1sLKywpAhQ/qUDcFm3cnJyUFdXZ2jI8ReZzMyMqjkA3ke4s6J7HHqCyhFBObZfZJk5LqNjY1YvXo1Jk6ciAkTJlDG8/379xEcHAxra2ssX74cz58/x7lz5+Dn58cp6tDb8zx79iw9lxA/ubS0FEZGRvDy8sKNGzdQW1uLN2/eYMyYMUhLS+tzsSiSlXTgwAE6B0nBlW3btnGAox9//BEpKSl48OBBr32+ceMGeDweZ6xJte5JkybRv3369AkxMTGIiYnpFUD71/pu/wJSvdjMmTPB4/GEqODFxcXQ19eHtLS0SN0lcYtNUVERGIahkTMiJnn48GE62V+9egWGYZCVlUWd7/r6ely5cgU//fSTSHrqixcvRC7OV65cgaamJgdk+OGHHyhTaurUqRg3bhwGDBgAZ2dnkf1++vSpSArypUuXoKCgwEk9Onv2LFxcXKCsrIyMjAxkZWXBz89P4gIsaJ2dnRg0aBAsLCzg7u7O+ayqqgrLli2DoqIiJ5VLlCgg28hCXVZWhqCgIDAMg5kzZ9LPyUJYVVUFhmGEcpn7YkOHDoWhoSE8PT3h4OAAFRUVxMfH4/79+2hra8OOHTugpaUFJSUlqKurw9DQsNcDEtsZ8PT0hIGBAY3AJiQkUPr2qlWrICUlBUtLS/B4PPB4PM6Yd3d3o76+no4rwzCIioqiYB/Qk/ri5+cHFxcXznwBeg6r8fHx8Pb27pWODnCZZVOnTkVERATVVYiOjoadnR2HMXbkyBEsXboUSUlJWL58Odrb29Hd3Y3Y2FgEBQVJTPVob2+Hm5sb4uLiOH8j48fj8ZCSksIZT1H26tUrzueNjY1YuXIlxo4di/T0dJSUlNB5cu7cOejo6GDQoEH4448/8PDhQ9jb29OqYeIcA0HxxLS0NNjY2CAjI4OCUm/fvqWglLjKMpK0dpqbm/H777/Dy8sLhoaGGDp0KHWkOzs7sWTJEtjb24PP56OsrExId03cGJF7am5uhouLC1xdXSmQoKamxqm0mJubi6ioKKioqGDAgAEYN26cEPPq8uXLItmk79+/FwmmElBKTk4OAQEBCAwMhL+/P6fSKNsaGxuRkJCAxMREDvjGvt/FixdzIsWXL19GREQENDQ0xGoCXLlyBdLS0kIVt8icu3HjBmxtbTlVi7q7u1FSUgJfX1/o6elxmBOCTICOjg7Y29sjMzOT83tikZGRdBzWrFlDHXWiEzh8+HCRz5D0Ozs7W+h6wF970fr16znXu337NiIjIzmlt9m/I/2rrq6GsbExBQjY97Vu3TpaVZQA6LNmzeIw3kRpxLDt4MGDkJaWxqVLlxAbGwsej4e2tjYKSsnJyVG6f2dnJy5duoTly5dj0qRJ2L59OwcA66tlZGQgODgYra2tnH7l5uZCR0eHA/b8+eefYsvdi7unvLw8qKqqivzdTz/9hLlz50JRUbFXZsQ/3T4x8sw3b94Mb29vznxg29u3b/HZZ5+hX79+QkLd/632IyMjYWdnBysrK1pJVFAOgYBS+/bto2t7e3s7njx5IrGAQWhoKGxtbTFz5kwMGTIEZmZmyMrKAvDXPL5+/Tp0dHQwYMAATvrMd999J7GQyaBBg2BjYwNPT0/Y2NjA3NycBs+IEVAqLy+PHr66u7vFRuoF96NTp05BWloaP/zwA5YvXw5jY2PMnj0bZWVlqK2thZOTEyIiIug7Q+bX27dvxQZErl27Bmtra5iZmUFKSgoBAQF0De3o6EBNTQ0mT54MWVlZ5Ofnc+asKGCkt8PjypUr4ebmBkNDQ2hqagoBaG/evEFWVhbMzc05rHpRNnjwYJiamkJbWxsKCgpITk7mzJUbN24IgVIE0OoNFImJiYGFhQUMDQ2hra2N8PBwDuDx9OlTCkqxA9xdXV0iff3GxkaRukPLli2DjY0NR3sV6AEgVVRUOEHcDx8+/C3d0ra2NgQFBSEkJARPnz7l+FfsfWDYsGEwNTXF3Llz+5QWTebQ/fv3ERcXR5njn332GWRkZHDs2DGkp6dThkpfU/NErYfNzc04efIkLC0t4ebmRkEz9j61YsUKODk59VkIvLu7G/v27YOfnx9sbGzg7u7OCX6yQamTJ09i27Zt2Lx5sxB7vrOzE9evX+fMpf379wPoAaWsra1haWkpEpRyd3fvs6A2GW9SEd3JyQlOTk6wsbGBrKwsli5dipaWFjx48ABTpkyBkpISGIaBmpoah7XY12B0Tk4OpKSkMG/ePOqD/fLLL3BycoK6ujosLS3B5/Ohqqrap5RoYjU1NTRV/tChQ/R5E/H+CRMm4JtvvsH3338PLy8vxMfHcwLVxATXmMLCQigpKaGkpARATxBAU1MTqampNGhBzmzNzc1/u0LvvybZ/gWkerFly5ZBV1eXMmbYTsqcOXPAMAyUlJQk6qIQ6+7uxqNHj6ChoUErrfzyyy+QkZGhThXRW0pOTqaMBUl5r0APMKSmpoYzZ84ILRSvX7+Gt7e30IZ84sQJuLq6Ql1dHUOHDsX58+c51VOIFRUVQUdHR4j63dXVherqakRERGD06NEcZPvs2bPw8/MDwzAYN24cLly4QD/vKyh19OhRGBkZgWEYIWe5qqoKy5cvh6qqKgUaRJk4h+b27dsICgqCvr6+UPT42rVr0NDQ6HOpVDLemzdvppF0QhndtGkT7O3tERkZSQ9eb9++xYkTJ1BYWCixShXbWltb4evri9DQUJw/fx7v3r3D8uXL4ezsDBcXFwpK3bhxA9nZ2Zg2bRpyc3M5AEBdXR3Mzc0RFhaGffv24dixYzAxMaEVcohdvXoVfn5+cHNzo4yDqqoqpKWlYevWrX2i6pIxaWxsxKFDhzBjxgwOaPn06VOMHDkS1tbWnOqLbCstLUV6ejrU1NQ49GpxG+GKFSugra2NU6dO0b+R+4+Pj0dYWJjEPl++fBn29vY0XYts2M7OznB1daVlvxctWkSdlXPnzkFfXx/q6uqwsrKCm5ub0CFGVH/r6+tp9L+zsxPTp0+HhYWFECi1Zs0aqKurY8iQIRL7zr5OQ0MDbG1tERsbi5iYGMTFxYFhGAwdOpQe7rq6unDixAkMGjQIioqKmDZtGmfcRBnZ8Lu6unD16lUEBwdTantHRweKi4thaWkJX19f+pvW1lbOAYZ8F+gB9Anozr4HMr++++47KCgoCK2rJG0lLi6OU61KVHrHu3fvYGpqyqHGs5/H0KFDKeuPDcBeuXIF7u7uHFFoYteuXYOsrCwFdZqbm3HmzBkhVkx0dDQ8PT2FxrCkpIQ6xKKisN3d3Xj58iUH7GDPqWXLltHqmVlZWZCSksLKlSsp45YdtWaPO+k3AeGbm5tx9OhRIZYcYdQKMtju3LkDV1dXWFpacpgIgjZw4EB4enrSNZCMN5s9APy1dwpquUlydB8/fozY2FioqqpCX1+fo6XCBqUEUw36aqIOMXFxcRxNN/aziIiIgI+PD4C+72sVFRWcNurr6xEfH48ZM2Zw5lBJSQmGDRsGV1dXOs/7cgj4T7cvDugqKyuDj48P1dZg3/+OHTswadIkaGho9Jq+9E+1HxgYCDs7O5SWlqKmpgYXL16ElZUVnf/sew0ICEC/fv2wd+9evHz5Ejk5ObC0tBR7YA8ECVK3AAAgAElEQVQMDIStrS0nmEQ0RwT3x9LSUgpKHThwAGvWrAHDMGKLx5C2SXXZ69evw8PDQ6SUwtSpUyErK4u8vDzcvn2bpjaLAl5FHSSzs7Ph5OSE1tZWHD9+HMnJybC1tcUPP/yAEydO0KIGADc9BhB+bleuXIG8vDwyMzNx/fp1nDp1Cp6enkhMTOQAE+/evcOkSZMgKyuLAwcOoKmpCW/fvoW7u3uf9yCgR8BcU1MTU6ZMQVZWFuTk5DBgwAAhXbu3b99i/Pjx0NPTE5uKNXDgQPB4PBQVFaGlpQUFBQVQVVUV0un67bff4O/vDx0dHZSVlaG+vh65ubkwMTHB+/fvRc5lMg8vX76M1tZWfPXVVzAxMeFUSgN61rbQ0FDo6enhl19+wbt377B+/XooKSlx9BG7uroQGBiIjIwMoblG5A3Yz5+sBcuXL4ehoeH/s85NZWUlbG1tOXtuYWEhJk6ciJEjR3I0qUJDQyWy6Ei/BNfMHTt2oKqqCmfPnoWWlhaH+ePs7AwrKytMnjy512p37HF5/vw53rx5wzm/nT59GkZGRujfvz8FFNj+g7hKnsTErVl37tyBvb093N3dOezujo4OITaeYD8rKyvh7u6OzMxMvH//HlFRUdDX16fPUhwoRTQq/f39+wyOdHV1ITU1FZ6ennj8+DGam5vR1taGmTNnQkpKilZbr6+vx6tXr3D48GFcuHBBImtRcC6yx3PDhg2UFc1+Dhs3bsSsWbMwf/58sYEcYuzxI22/e/cOjo6OsLe3x/fff08/37p1K0xNTaGgoCCkXyaOXThlyhRUV1fjl19+gbKyMv7880+8fftWqCjKkSNHEBYW9q9e1D9k/wJS/9fEHbTfvHkDIyMjREVFCX02e/ZspKWlIS4uDsHBwb2mFRHz9fXFmDFjAPzFYCorK8PTp0+FXoDDhw9j4MCBYsGLK1euQEFBgQJOojaBPXv2QEZGRuggceTIEcqMEkVhJU4G0X4S1fa2bdsgKysrdLg6efIkBgwYAGNjY0rdFkfHFFcp5Pz589DX10dwcLAQnbmqqgozZ87kVO5gG7uda9eu4eeff0ZzczNdTAlTytzcHMuWLUN9fT1+/fVXTJgwAfr6+mKjXt3dPdW/RIlwBwQE0LK2xLZv3w5tbW2R2gl9tVu3bsHAwACnT5/mtP3tt9/CyckJw4YNEzv3Ojs7UV9fDzs7O4SHh3MiP19//TWUlZWFhPGvXLmCsLAw9OvXD/3794evry80NTUlaq8UFxdzGGdAj4NBtCNIqgV5Vi9evMDIkSNhY2PDqSQD9DCV4uPjwefzxVZhaWxsRENDA22vpKQEdnZ2CAkJ4UQPa2pqEBAQgEmTJol0Csj9SktLY/r06ZQJMWLECPTv3x+PHz9GS0sLOjo6MHfuXEhLS2Px4sWcSm+LFi0SAgCJsQ/mpP+ZmZmc9UQcKFVVVYV58+YhNDS0V90lco20tDTY29vj+fPntB+bNm2CgYEBhg4dKsTI+/LLLzFixAioqqoiOztbohBmW1sbPDw8MGDAAMTGxoocR1VVVcyfP19s/8j32KBOa2urkEPy6NEjeHh40Opa7HWJndMvyTm9fv06FBQU6Hxgz5+EhATo6upi//798Pf3h7u7Ow4cOEA/v337ttCYl5aWQklJiXPvI0eOhLKyMvh8Pg4dOkSjfL///jv09PTogU6wHT6fD3Nzc5ryxbaOjg64ubkhNDRUSMOuqKiIs9ampaVBVlZWiBnB7jvpd2hoKP3b5MmToaSkBFNTU+zcuZOClU+ePIGZmRnWr18v1K+7d+/Cx8cHGhoaYoMk8+bNo+XFJWm0FRQUIDQ0VGKUvq6uDsuWLeMcEDw8PKCkpAQ9PT0h1khFRQVSUlIgJycnJNr7dzQAX716Refbl19+CU1NTU4EmjyTiRMnCoGOkoykMOzZs4cznzdt2gQXFxeOrlZDQwPKysro/BC3dv232t+3b58QK2P9+vVQV1enrAUy5yZMmICYmBhcuHChz33/T7YfFBQEPp+PyspKjh5lSEgI5s2bRw+o7DEaOHAg5OXlYW9vDzU1NbGiz8nJyVBQUKBzkszxb775Bu7u7vjqq6+wZcsWvHjxgs4psn/r6OjAwMBALIg2aNAgWFtb49WrV5wD3YgRIzBq1Cjcv39fyIebPn06GIaBjY0NNDQ0RDK7b9++DQsLC5w+fZpT7au8vBzR0dFUpuHp06fYsmULpKWlMX78eFhbW0NFRaVXFndJSQlkZGSwePFiDtNp1apVMDMzQ319PUfXpaamBhkZGTSwQIBuSZpRbPvzzz+xc+dObN68mT7fwsJCkVV0gR4fXhz7IjIyEjY2Nnj27Bln33Z2dsaGDRvw4cMHDmhfUlKCgQMHgmEYBAYGQkFBAd9++63ItiMiImBnZ4dnz55x7s3T0xNLly7F+/fvOf7Y06dPER4eDoZh4OPjA1VVVc6eROz+/fuUFceeDydOnICsrCzWrFkjBE4sW7YMFhYWfU4nFrQHDx6AYRhs374dpaWlmDZtGhiGgbe3N1xcXKCtrc1hO4ti0bW0tGD//v0YOXIkPD094efnhwMHDgilCi9evBi+vr50b+/o6ICvry8MDAxgZ2cnkV3I3vcmTpwIPp9Pf/fNN9/Qd/706dNUGkIUKCXO2Oyzt2/fCu2DFRUVFJQi7/m7d++QlZWFa9euSWybiG9bWVnB2NiYtk36JQ6UunHjhlj2b3t7u5DWa11dHfr37081PtmWnZ0NWVlZsUGn3gLSGzdupHs6+30ioNT8+fP/NpgjWL0Y+MsfrKqqgqOjI3g8Ho4cOUK/++TJE1RUVKCkpETk79nzZN68eVBSUkJRURG6urrg6uoKe3t7aGpqYvTo0fRdI4H5xMTEf5lR/5D9C0jhr5esqakJu3btwoYNG1BeXk4n7f79+6GiooLIyEhUVVWhpqYG9+/fR0BAAPLz87F582aoq6v3mndMDqXjxo2Dl5cX/buHhwd9AVJTUznpY2PHjkVcXJxQ2VCg58AlJydHD3ZNTU3w8fHBypUrOQDOp0+f4OnpiWnTpqG9vZ3zYh45cgReXl5wdXXlRO2uX78OeXl5zJkzB11dXWhqaoK/vz8WLVokFN1zc3PD2LFjhcCYM2fOwN3dHWZmZmIdAjbq3tTUJLRYnTx5EoaGhggPDxcSXf348WOvaR7JycnQ0tICwzBwdHREfn4+3ZRv3bpF0/dMTEwQGBiI4OBgsYtxY2Mj5s2bh4CAAGRnZ3Mi/snJybCzs6P/Zzu78fHxnCj737XTp0+DYRh6aGcf9JYuXQp1dXUhaj0Zl46ODlhaWkJRUZFGXcl3jh07RoWQU1NTsWnTJjo2t2/fxubNmxETE4P09HSx0cXu7m60tbVh8eLFQqlA79+/x6ZNmyAjI4OJEyfSSCnp28uXLzF69GioqqoKVdZ4/vw5x1ljb4TkGfB4PAwaNIg+r7Nnz8LCwgI2NjZYsGABNm3ahMTERKirq4vVRyktLYWcnBwWL15M+9fQ0ABPT0+OLhL72jIyMnQsBU0w6uXq6so5OAFAeno6Fd9nV7MTBUrV1NT0OsfZ1w4LCxOZnkjExuPj44WiyN3d3Xj+/DkuX74s5LAKOiCTJk2ClJQU7OzsOAdcoGeuDR48GJGRkWIZIzdu3ICioiJmzZqF9vZ2tLW1ITExEQoKClixYgXVtQN6nGh1dXV6IGC3uXz5clqBSBy9vrKyEgzDCFX3JKLyxOH7/fff4ebmBnt7eyHHjowhAefV1NRgb29PD88NDQ0oLCzEmDFjoK+vDwcHB6xevRq//vorQkJCqOCy4KH56tWr8PDwEBpD8t2MjAwoKCjgm2++kci+2bFjB8LDw8UWuLhy5Qrk5OSgpaUFKysrzuGpqKgIM2fOhKGhIezs7DBjxgwUFxcjPDwco0aNEql7U15ejqCgIKFKT2z9GiKqfPz4ceoMC1ZdHTBgADIzMyUCFV999RUGDBhA95XGxkYkJSVh+/btCA8Ph4mJiRCIUVFRgZEjR4JhGA4rU5Kx53hWVhYiIyPp4erZs2fw9vaGm5sb53D46dMnREREIDk5mUbAe7PGxkaMHz8eysrKKCgo4ARo+vfvj/j4+D7197/d/oMHD2Brawt3d3fOHtzS0oLo6GhkZGQIBZvIfOzLuPwn2yeg3PDhw4Wu4+npCVNTU2hoaNBqpewgS05ODtauXUv9G8G2nzx5gtjYWCgqKgqlhwUGBkJbWxtGRkbQ1NSErq4uvvnmG7pX19fXo7i4mO7hguvB+fPnoaWlJbIyq5eXF0xMTKCqqgoFBQWMHz+eo1ty6NAh7Nixg+pCCrZ98uRJ9O/fH/Ly8hg3bhxnjNevXw9nZ2dOexUVFYiKioKNjQ1NrRVnVVVVcHBwgKamJkfPDujR77KxscHAgQPh4+ODJUuWUGCqoaEBGzZsQGhoKCZOnCixkAZ7HyO+kI6ODvUZyOcXLlygoJQkFicxAgBkZGRwxqu1tRXW1tbw9PSEhoYGbG1tOUz6J0+eYMWKFZg8eTJlVAvOlYKCAqqjyLbOzk44ODjAyckJmpqaMDIywubNm+k8Ibo+8+bNoz48+3myr7Nw4UIhwf3JkydDXl4en3/+OQUGSHXRsLAwiQVu2H0UZQsWLADDMDAwMIC1tTVNryspKYGOjo7Qest+bvX19QgLC4Obmxs8PT0xZMgQ2Nvbg2EYhIWFUc1GoAeANTU1pf9/+/YtkpOT8eDBAyFGrzgbPXo0TExMkJ+fj/z8fCxevBgMw2DevHloaGhAe3s7Tp8+DUtLS1hbW/dJS4utnzlkyBBahCo4OBjl5eV0jbp9+zb4fD74fD7GjRsHf39/mJmZ9alisb6+PmRkZDB8+HCRTDcCStna2uLQoUMSfYOKigpMnz4dNjY2+Prrrymw0tDQAHt7e44cBPFDW1paYGVlReVQelu/2ft6UVERVFRUEB4eTkFDNsg3d+5cyMjIYOXKlSJT9SVZa2sr+vfvT4vFsK9dVVUFKysrWFlZ4dChQyLHWZxmaXl5ORISEvDdd9/R53fkyBE4OTlBTU0NL168QFdXFx48eID09HTo6en9qxn1D9q/gNT/NSK8rKOjA1VVVcjLy2PdunWoq6tDS0sLDh48CGNjY2hra1NNAgcHBwA9mkyiKMENDQ2YPn068vLy8PDhQ8py+umnn2BgYECj2pcuXYKbmxtUVFTownbv3j2kpaVBV1dXJBhQXFwMJSUlyMrK0so+7969w8SJE2FjYwM9PT2kpqbi559/RldXF9asWUOjVQB34z927BhsbW3h6+uLlpYW2raSkhKlnra0tGDUqFHw9PSEsrIyxo8fTyMAS5cuhYuLC2XasNsuLCykecJEF4gYWTgaGhqQnJwMFxcX6OvrY8KECXj69Cn9LgGlIiIiRFLdxS1o+fn54PP5OHr0KK5evQp/f3+Ym5sjJyeHgg8VFRUICwuDnp4ecnNzxUaQ6uvrwefzERwcjKlTp6KyspLz3QMHDkBTU1Nk5YysrCy4ubn1meUiaG/fvoWGhgYH8CEODNEbO3nypNg2V69eDYZhMGPGDHoAbm1tBZ/Ph5mZGYYNGwYejwd5eXkMHTpUyPmXpKVB+ksixk1NTdiwYQP9vKamBqtXr4aUlBRWr14tRJ19+vQpVq5c2eeqHUlJSTA2NkZ2djYyMzPh6OgIdXV1Su++cuUK0tPToampCUtLSwQFBYll/fz6669QUlKCrq4uJwpcX18PJycnqgcF/PUs29raYGtrSxmJkvp9+vRp6nyyAeLU1FROZSi2jgBxIIYPH84RZuxrzv7QoUPh6upK/892CAgNfOTIkRzwvC9V72bNmoXW1lbU1tZSgfvVq1cLsWDS0tLg5eUlkg1JQB2GYZCamkr/fvbsWeTm5sLQ0BAWFhaIjY3Fb7/9hrt378LPzw/z588XCcrNnTsXampqYiOmbW1tCA0Nhbm5ea9pzxkZGUhMTBT5WVFREeTk5DB//nycOHECAwcOhI2NDSd9AehZx1evXg0NDQ2EhIRARUUFDMMIFRAgJmqMyH2+f/8eFhYW4PP5OH/+PH2O7Hfx/v37GDBgAEe0V7DfsrKyWLhwIX7++WdERkbC3NxcKOp+8+ZNbNu2DYaGhggICICGhgYYhhFbip70QdzcLysrg42NDYyNjbFlyxbKJu3o6MC1a9fg6+sLd3f3PlUwJfd98OBBTurPxYsXER4eDmNjYyGm1K1bt4QO7X2x4cOHw8rKijJciJWXl8PNzQ0mJiYYPnw4Fi1ahJiYGKipqYkF6sVVkmpqakJGRgbk5eVRUFBA9xDiA/RVy+mfbl/Qjh49Cj8/P3h5eXEO4Vu3boWvry8FdvrKcvmn2q+ursbmzZs5zG6gR8fHyMgIe/fuxdGjRzFu3DgwDINFixaJbFMcq6u8vBypqamQk5OjKV0xMTEwNTVFUVERXr58iZKSEvj4+MDY2FhsyXhBa25uRkFBAUxMTODn5yfU7yNHjqCwsBCrVq2CnJwcxo0bJ7YtUf1ubW3Fhg0boKenByMjI6xbt45+FhYWxrkm0DOOu3fv5oBFoqyjowMrVqwAj8dDdHQ09QOuX78ORUVFREZGYtq0aUhKSgLDMJzqqQA4e5yo67DvpbCwEGfOnEFGRgZkZGRoafrOzk66Fl24cAEKCgoIDAwUCrwI2ocPHzBq1CgawCIWGxsLAwMDbN26Fbm5uQgNDQXDMEJpdmQdFDVX3r59i+zsbJiamnK0Tknbu3fvxhdffIGEhASRQRP22igKjAJ6mP+2trbw8fHh6BZNmDABDMNQXU2ypktiPwtel+gtffPNNxyw5tq1a7hy5QoHLCkvLwePxxPrg9bV1cHa2hqhoaEcwfWWlhZs3LgRcnJycHFxoUGAS5cuQVlZGUOHDkVBQQFSUlKgr6/fZ82rW7duwd7eHseOHaP38/LlSzAMg+zsbLrvtra24ujRo3B0dBQZGGIbW4bCwcEBISEh+OGHH1BSUgKGYeDv74+LFy9Sf+ju3buIi4uDr68vEhMTOYFHtglW7B0xYgSt7JiZmckJepM26urqoK2tDWdnZ7EA49WrV6GtrY2kpCTMnTsXT548oddob29HUlISLC0tqVYSsYaGBvD5fEydOlXsWHR2dgr5U2Rf2bx5M3g8HsLCwqhfRt6TW7duQVVVFQzDYPny5b0CdOz3q66uDjExMVBUVOSwlcl37t27B3V1dQwcOBD79u0Teleam5uFMjwmTZpEz/Fshn5zczP2798PW1tbaGtrw8XFBR4eHjA3N//bRVH+tb9n/6sBKfYL8eWXXyIyMhJ3797F06dP6aFr/vz51KF++/YtVq5ciXnz5iEnJ4f+PjY2Fh4eHkIsJqKDZGBgQNMMRowYgcjISOjo6HD0an788UfY29tDT08PVlZW8PDwgKWlpUiRyuLiYsjIyCA9PR1GRkZwcnLCxYsX6Ut47949HDlyBA4ODrCzs0NgYCD27t0LaWlpjpA026k9efIknj17RtNpkpKSwOPx4O3tzdGPevDgAb7//nu4uLjAwsIC4eHh+OKLL8AwDKeKHrvt8+fPCy34bM0be3t7BAcHIz8/H0ePHgXDMBg2bBjKyso4oJSpqSnc3d37TCf9+uuvqdMC9Cw00dHRMDMz44BSv/32G+Li4sTSXpubm+Hp6YnQ0FA8evRIpIPw5s0bDBw4EI6OjrT8MNATSY+KikJCQgKnApygdXd3C1UgI/fz8eNHTJ48Gebm5ti6dSvnNz/++CMMDQ1FOl/sa61fv55GiB48eECrpRCmQ3t7O2UWEBZFb0DFnTt3MHnyZLopdnR0YNu2bXTjZ48BETIWBUoR6w2UOnPmDIyMjDgH5draWiQnJ0NFRYVG2dra2lBbW4va2lqxwppknnt5edGKWYRFRcpIm5mZCdGsGxsb4ejoyHEyJdnJkyfh6+sLHo9HHa4hQ4bQ0tmCc6mzsxPp6elITEyUOP7ixio/Px+mpqbYsGEDR3eira0NgwYNQnBwMLS1tWmkqS8g6Z49eziikx8+fMCcOXMgJSWFVatW0bSfiooK8Hg8oUMH0KPRJS8vjylTpuCLL76AkpISkpKSON95+vQpDh8+DHd3d9jZ2cHZ2Rnm5uaIjY3lOCfsPotjBhHbsWMHjTiSuc5OnyT9DgwMFFkF9OHDh9DR0cHUqVNpHwoLCykoJQq0efXqFbZu3Yr4+HgwDIOJEyeipaVF7Lsv7lkWFRXBwMAAPB4PBQUFHCCICKR7eHiIBHaePHkCQ0NDTJ06lTrgxcXFGDRoEMzNzUWm9tTX1yM/P5+KyKakpKCxsVFkv9mVerZt24bs7GwcPHiQOrh37tyBu7s7GIaBtbU1MjIy4O/vD2dnZwQEBIh10AXbB3p0FhmGwdSpUzmp6z///DNlSgmCUpJAdFF28OBBGBoa4vz587RP7Ln28OFDLFiwAPb29nBwcEBcXJxQ6XBRdu7cOXroZoNGkyZNgry8PPbu3YvOzk58+PAB8fHxEoGG/0b7ktaDY8eOwcvLC15eXnSt7ezshJOTk0hG0n+7fTJPP378iLy8PEhLS2PatGlUdJydytXa2oqUlBSJgDbb2PPxzp07GD58OOTl5cHn82FlZYXff/9dJJMnNze317bJfGttbcXevXthYGCAgIAAREVFwcLCgiPsXl9fTyv29qXcPXvdBHrepTFjxkBGRgZhYWG4fPkyHj58CG9vbyxevFhkvwTvnxg7FWbDhg2wtLREYmIiLl26BBUVFUycOJGTfj5//nwwDCOkzcTun7i/zZ8/HxYWFigpKcHt27cxcuRIyMjI0IMwuzJuYWEhGIYRy2Jm38/Hjx8xcuRIWFlZYdmyZYiOjoa5uTnHnyorK4ObmxvMzc3x559/9ompDPQEiGfMmEEr/cXFxcHc3JzzPO/fv4+QkBDo6Ojgzz//7NMe8ezZMw7L38bGBl5eXpxU0F27diE9PR3BwcHIzMz8W+A8qaZHMgssLS1x4MAB6ueR+29ubkZ5eTl8fX0xYMAAkWt5Q0MDDTKJY8Xs3bsX8vLyCAoKwsOHD9HY2IgvvvgCxsbG0NXVhb29vVixflF29uxZyMnJ0fdDlC4vAXpaW1v7xBoDeubMxIkTMWjQIMrUGj58OA2k2dnZ4eLFi3S/ra+vR11dHSdbQZzt2rWLE+DOy8sDwzCYMmUKB5Qi32loaBCZ7g/0+DNaWlqYMWOGkBwH6cvjx4+hqamJ0NBQDihVWVkJHo9Hg8qi5uPNmzfh5+dH9V8HDx4MPp9P7zUvLw+2trYICwvjXP/SpUuYPHkytm/fLjaQU1tbi507d9Lz4sePHxEWFobq6mrcv3+fShQISiG8fv0aNjY2kJKSwogRI4TuOTExUSjwfOPGDfTr1w8MwwhpCXd2duLjx4/YsmULVq9ejW+//fZf3aj/gv2vA6QE82mbm5uRlZWFUaNGYePGjZzP1q1bB4ZhsGDBAqEXG+h5MZOTkyVqanR2dqKlpQU//vgj8vLyEBUVRR11Pz8/TqpVW1sbCgoKkJeXh5MnT4rUjfr55585aXovXryAnp4eHB0dhQ5HTU1NOHXqFBISEqCtrQ15eXl4e3tz9I/Ym+vly5chJydHI+43b96kmx2h5xJ7//49iouLERkZCQcHB0hJScHBwYFTBaO3zbW9vR2jRo3iLPBJSUnQ1taGmpoaTZ8j7Rw+fBhDhgzpVTPqyy+/xO7duxEYGEgBOPI5SQMwMzNDbm4u3YwklRvdtWsXXFxcOA6OKIHPBw8ewMvLC0ZGRoiJicHs2bNpdSpxKYvV1dWcCG1DQwPGjBmDwYMHY8yYMXQ87927h4iICJibm2PGjBm4d+8ejh07Bj8/PwwYMEBi1TVin3/+Oa3Q5+npSQ/z5HvV1dVgGKZPZbq7u7uxYMECaGtrY9KkSXSjfPbsGZYsWULFsokRUEpaWhpr166VeGBsbGzE0aNHOdWDgJ7nqqamRlMDyD23tbUhICAATk5OfYrQFxcXQ1pamqbkbdq0CTY2Nhg8eDDdKJ8+fQotLS0EBgZyQKnKykrY29vTMRI3x9nMoWvXrsHb2xs8Hg/l5eWYPn06EhIS8P79e9TW1qK5uRmNjY1oaWkRSmuU9FxbWlpw6tQpXL58ma4jNTU1GDx4MOzs7Dg6QI8ePUJISAgqKysxfvx4mJqaCrGbbt68KcT6AXoicoaGhpyqb58+faLC1FZWVoiKikJAQAB8fHyEAMc7d+5Qhl5nZycaGhrw5ZdfQklJSWxRgsOHD1OdClEOgyiNCnHgxpQpU8AwDBITEzkOSXd3N+7evQtfX1/4+PhwgAhiz549w6FDh4QApbNnz1JQip02Jjj/FixYAB0dHbHAGXmWTU1NKCgowJIlS3Dy5Em6XhQXF8PKygqysrJwc3PD7NmzERYWBhcXF45Yp+C9v3v3DseOHRNa18iabW5uzknfE3wfN27cCBUVFbEphUCPw83j8WBnZwd7e3uYmZmBx+PRZ9Xd3Y2NGzciOTkZ/fv3x4gRI7Br1y6x4qidnZ148+YNp88ERCTA4rRp00SCUkQjpzcT977OnTuXCjyzTRQTqbm5Waw+FvueLly4ABUVFUyZMkXoMFdfX4+kpCSoqKjQ9C8SbZekNfJPt09s69atIgu1HDt2DP3790f//v0p67OkpATW1tZ9TpH8J9pnPyciMZCXl0cP1STYwP7e4sWLoamp2atIMtvIOlteXo7Ro0dDXl6eajABf72Hv/zyC3R1dSl7XZwJrl/t7e0oKCig6UzE52CvK7m5udDQ0JDI6mCvBw0NDYiPj6cHqvfv3+PUqVMwNjaGqakpRo4cicWLF2PYsGFi2ZyijD0XCShlbW0NhmGoRiq735cvX+YIpffV2traMHz4cE5lvvv37yM5OVlIn5LctyRhasF3uqamBiNGjICWlvkNDrwAACAASURBVBZUVVUpGMXu+/jx42FhYcFhdPWl7erqasyYMQP6+vqQl5en6zq77aysLBgZGQnpkhITTClOTU3FyZMn6fizQSk2U6qjo4PDHpNk7Gc5e/ZsREREoLi4GJWVlQgJCYGuri62bdtG15na2lrMnTsXrq6u8PX1FbkPdXZ2UmYcKdrEZnyxx4r4pmTv6OjowMePH3Hv3r0+a/MSO3/+PPr164dHjx5R4CU5OZn2/cCBA4iIiPjbQHRzczOmTZtGA86jRo2CiYkJ7t69i7t370JPTw/e3t64ePFin4rbECstLaXvDJsFRmQWpk6diocPH6KzsxOTJk2iouOCRgJtGRkZiIyM5LQlyk8qLi6GpqYmLCwsMGrUKMyePRtOTk69VkR/8eIFZs6cCVlZWfD5fJiYmKC8vJzj9+Xl5YHH48HPzw+PHj3CvXv3MGHCBMTFxYn0aUn/Xrx4gYiICBgYGKCiogJWVlbw9/en/tO9e/cwZswYyMrKchiLZWVlyMzMxOvXr0XO9zt37sDZ2RmOjo4oKyujff3jjz+goaEBJycnzn7U14yEf+0/a/+rAKlff/0VY8eO5Tgg+/fvh76+PqdiC9vZJKDU4sWLOY7wgwcPsGTJEnh7e4ulwop68cimuXv3blodoTe6KNvGjRuHcePGobm5mb54z549g56eHpycnIQixcQuXryIzz77DLKysrScqKCNGTMG06dPR1NTE30h2aCUOLr/5cuXaYUXdnUJtlVUVHAo9CRqO2rUKHowGjFiBIyNjXHv3j2cP38eioqKVPNGXIoCwF08EhISoKKiAn19faiqqsLLy4s+N/Kb1tZWDB48GKqqqtiyZUuvoqvp6enw9PSUCKKQZ/Hnn3/ScsQuLi5ISEgQC0Y9ePAAfD6fk+JGBBGJ4Hq/fv2o4Pwff/yBrKwsmlJjaGiIoKCgXtkG48ePx+7duwH0UGoZhsHYsWM5iH9HRwdKS0thYmIiMoIpyoimlo2NDcaOHUs3/JcvX2LRokVQUFAQAqWIILW4OQj8BSB8+eWXnOjVV199BXV1dU7aJrnngoICaGpqSqSld3d3o76+Hn5+fpg1axbHuczNzYW1tTUGDx5M27h27Rq0tLRgamqKlJQUWpWotw2bzCVShbKhoQFnz56Fj48P7OzsoKOjAysrK+jr68PExARWVlYwMDCAgYEBp+qcpI27vr4e7u7u0NLSgoqKChwcHKhW1Zs3bzBkyBAYGxvDwcEBQ4cOhYWFBdUxW7p0KWxtbTkROaI1tHbtWs71yJzftGkTrK2tOZHjT58+USbp4MGDce3aNQ4tnFhRUZFQBLCurg67d++GkpISJ31PENApKSlBfHw8oqOjOeuSoLFBusLCQpw+fZqjR5WdnQ0FBQXo6upi3rx52Lp1KyZPngw3Nzd4eHiIfIdEXYv9TMSBUuyDUUNDg1Aqr2Bb9fX1sLe3h42NDUxNTWFiYgJHR0d6uKirq8OSJUsQFRUFPp+PxMREbNmyRSyw01u/xYFSXV1dHNaDkZGRSNYY+TwxMZFTbfHdu3cYMGAAGIYRorYLAmOi1qqffvoJsbGxVOMmKCgIPj4+dN6QIgmCoNTFixfh5eUFBwcHsYwuoOdAsWbNGuzcuVMI+J0yZQqcnJzEpmzfunVLYiRdMHh0+/ZteoCwsbFBVlYW/T07vUhWVhYMw9A0BMFqtv+t9tljVltbCwcHB+jq6tK9h21fffUVFTQmrM/g4GCJQMM/3T6xZcuWUW2h6upqbN26FQoKCpwqdQRUzMjIQFBQkEh9TmLsebp+/XoEBwfTeykrK0Nqairk5eU5IujNzc1YsmQJ7OzsxDJTBOfookWL6Nrb3NyMPXv2wMzMjAM6E4Hi6dOnw9fXV2SQlD1PyO/27t3L0bckxpZ4YBgGioqKmDNnjtixEPVe1dfX03Sz9vZ2rF+/HtbW1oiMjOSk6gI9bD5ra+s+VzAGenS9PD094e7uLsSSefDgAQWlTpw4AYBbDVZcn4mtWbOGvg8fP37E6NGjYWZmhkWLFnHW1traWqSkpCA+Pp7DeJE0NitWrKDrN5spxd7f29vb0dDQgPT0dERHR6O2tlZif0lK8c6dO2lQjnz/+vXrvfrpvVljYyPy8vKwaNEiIR8wJiYGenp62LZtGxobG/H8+XOsXr0aS5culaj/tX37dri7u8Pb25umRQmCx8R8fX3B5/OFtGjFmTh/t7OzE5aWlvD29ka/fv2QkpJCiQhVVVVIT09HQkKCWGHqmpoa3L59m/o+dXV1dJ5UV1ejtbUV586dg7GxMX788Ufaj+TkZDAMAz09vT5pmLHt0KFDUFZWRlpamkhQysvLCyEhIRzmlyjr6OgAj8eTqPvGtidPnmDkyJFwdHSEn58f0tPT6XMUBLXZrPvq6mpYWFiAYRhMmDCBfo+cnbu7u+kZl2EYGBkZQUtLSyxxg6SFtre349atW3BwcICioiL8/PzQ0NDA6cu9e/doyvWkSZOwbt06eHl5ISgoiJNpQIz0ubKyEh4eHnB1dcXNmzfp+lheXg5VVVX4+vpyfMbefMF/7T9v/6sAqZycHFq1iU2jzM3Nha6uLhwdHSkSyz4YkXQndu4q0HPwFhWJEQdEsdOyAGDnzp3g8/nw9/enkbe+RDPYwAjp5/Pnzykoxa52wb6P9vZ2pKamIiIiAvX19UIvGfsgBUBkBIZEo9htk3ZGjhwJX19fIYHAzs5OrFq1CoqKipzFC+ihjra2tuLIkSMwMjLC+fPnqcMYHBwMhmHg4eEhVjCePdYPHjyAt7c3SkpKUF5ejvz8fKiqqiIpKYlGWdj560lJSULivGwj9xUaGorIyEix3yPfbWlp4URzWltbJYJYpNqFra0ttm7disLCQgwZMgQvX75Ee3s7ysrKEBYWBg0NDbpQNjQ0oLq6GufOneNUAmPPK/YzzMnJgba2Nq5evUr/Tubz9OnTKY26oaEBGRkZsLGxEVvRkW3kgNnY2IhZs2aBx+Nh4sSJ9EAnDpSqqalBQUFBr6VjY2JioKqqil27dnGALnV1daSkpHDEvoGelBs9PT2xNGa2PXnyhLNxEiOgC5sp9ezZM4wePRpubm7w9/fHuHHjRG7YgvfQ0dGBhIQEODs70+j88ePHERISAg0NDUydOhUXLlzAkSNHcODAAezYsQN79uyRCHSxtaaysrJoysW+ffsQEREBOTk5nDlzBkDPOO/fvx9JSUmIjIxEVlYWfV/Dw8MRFRVFnTQCRhFnub29XUj7pLS0FLq6ujRllK0dtnDhQkhLS9ODiSQgjf3v+vp6kaAUWSuJHT58GAzDiE2RYgM7rq6usLGxgZKSEnR0dDB8+HA6fw4ePIiUlBTo6OigX79+CA4Oxvz588U61KIcZ8GUQXGgFLHXr1/DzMxMiOFFjAjBh4SEUCD00aNHlEUrqHsgCIr0VcBTsN9sUIrNPBHUsGKD5WxrbGwEn8/Hxo0b6bgdPXoUcnJyyMnJAcAN7Eia18Tev3+P/v37w8TEBL6+vjAzM+OktwDiQamioiKxlVEBUCDa0dERgwcPFmJK79y5EwzD0L2TPa7FxcVISEgQO/9u3bqFUaNGIT8/H0APw8DDwwP19fVobW3F5MmTYWFhgaysLM4hqKioCPHx8ZgwYQJ9b4mxn9U/2f6tW7c44/bNN9+gvr4eDx8+RFBQEAwNDSmjit0nPz8/GBoawt3dHQDEFo34J9tng4ok2GBhYcF5Dz9+/IjPP/8csrKynGrB69atg4KCglidNBLAAf7ycyZMmCCkrVJRUYHk5GROZcfPPvsMUlJSHF+JbSQFp7Ozk7K5XF1dOUBCa2srCgoKYGRkxGGgrF27FnJyciKZVy9evICVlRUn8EfuxdbWlgM4swv5nDt3DikpKbS6m7jDF3u8ye8zMjIQFxdHv9PR0YH169fDysoK0dHRFJR68uQJfHx8+lwxFujxMZYsWUK1W8m4CRZIGDFiBBiGkQjEEAY+GYMnT55AS0uL806z0/cWLlxI+7lu3TooKSmJDfYSQJM8z5cvX0JfX5+zdhFQytjYmMM0Xrt2LRQVFUXuHWzbsGEDDA0NUVpaSu+/paUFbW1tNLBWUlICPp8PW1vbPrFFBY3ILcjLy9OgABugj46Ohr6+Pnbs2CHEGBbch9jPuKCgAI6OjvDy8qL7mai9NSMjA9bW1mJlFtjGvt6pU6fw9ddf48mTJ5wqejY2NpQp1dHRgfv37/dJmPqnn36ijMza2lro6enB19eXs2fk5ORAX1+fc9aZPHkyFixYgIkTJ0oEy8TZoUOHoKCgIARKFRQUICEhAUlJSWJT3Yh9+vQJurq6lLUpCUgh49zZ2YmmpibOuAvu1zNmzOCkPP7xxx9ISEigenokfQ/g7vsvX75Efn4+9u7dK1YS5ffff4eTkxM9i7W0tIDP50NaWhomJib0d+w+PX36FOvXr4eGhgasra0REREhUgqEPd5nzpyhxIkBAwbg1q1btM3y8nKoqKjA19cXV69eFTtm/9o/a/8rAClBen1TUxOWLVtGUezOzk7k5eXB3NwcgwYNEglKHTx4sE8irOwX4PXr13j9+jVtTzB6A/yVDubg4CDRoQaE0yrYB1RAPCjF7tOKFStgbW0tdLBhizazqaxsx1UUKMVue9WqVTRKLWjv37/HypUrYWBggPT0dKHrzp8/nwqfExsxYgQyMzMxZMiQXoG6efPmITU1FUOHDqXXb2trw/fffw8VFRUMHz6cgod9FdBml5k2NDQUy3Qi86Gurg4LFiwQW/WLbaQPtbW1CAkJAY/Ho5sOu93KykqEh4dDU1NT7EIpzsE7ffo0tmzZIiSYCfQ4zSSN6o8//kBmZiYUFRX7lKtP+v7p0ycsWbIEcXFxNBd78uTJdPwJKKWoqChSeJm9wdTV1SE2NpYToYiKioKKigp27dpFHdtvv/0WcnJyGDt2LD3A//nnn7SUsLho98uXL/Hq1SshEUnBgzoblCLtt7W1oampieOcSTpgt7a24sKFCxg0aBAuXbrEeW+JKLaDg4PY1BlJbTc1NeHkyZNISUnhpNHeunULcXFxkJKSEhuBfv78OcaMGQN1dXU6l69fvw4FBQUaUWtpaYGvry8cHBywbt06vH79mo7PzJkzYWRkJDS/a2trMWfOHFoIQlJkSXCuigOl2KzF+/fvw8zMTOhQzba2tjb4+/sjMDAQJSUluHv3Li5dugSGYTBkyBDOmvT27Vu8fPlSLIgLgAM6kvQBUZ8DPaBUYGAgeDwejdSTe83PzxcJLBGrqamBnZ0dvvjiC9rmkSNHICcnR8Eg9vzpbe1ig2uNjY1CaQmCQEtUVBSsrKxoUQDS76+++goyMjIiHfeuri48fvwYioqKOHXqFICe/ZFhGCqW3NjYiOXLl4tdM0W1CfTMP2VlZcjLy2Pbtm0i91wCSmVnZ/e6Z5K+ODk5ISQkBKWlpdQfYM/FtrY2hIeHU9YO+ezVq1fIyMiAo6OjxGqOcXFxMDY2RlRUFOTl5XH69Gn63AhoZGVlhfHjx6OlpQW1tbVYvnw5hg8fTsF9cX7FP9X++/fvMXjwYAwePBifPn3C7NmzwTAM9YsePnyIAQMGwNDQkLP3vHjxAjExMcjJyRFK8WJf459sPyMjAyYmJpw0pw8fPkBTU1No/fv06RMFpSZNmkRZB4QFIjguhw4dovotbEtJSaH7GHvuVFRUICUlBSoqKoiNjYWMjIzYthcuXMjRf+rq6kJrayuHrchmchNQKiAgAKtXr4a0tLTYtl+9eoW0tDSYm5tj5syZ9O+bN2+Go6OjUEBUcC05cOCAWB+XsAvI/swOQhLNFvbaQ0Cp2NhY3L59G0FBQRz/TtQ6Jkqb8927d9iwYQOUlJQQGxtL/872EysrKzFs2DCx+96UKVMQFhbGCbK8e/cOmpqanOcACINSa9euhZSUFGX+C47L1KlT4eTkxAEQyDwUBFrZoFRWVhZycnIktk2so6MD48aNQ0JCAv3b7du3ERkZCV9fXwQGBtIsi99++w39+/f/W1kXxJ4/f46lS5dCSUmJU9CFzW6Ni4sDwzAcvaq+2Ndffw0nJychUIp9z0OHDoW/v//fapfohyopKUFRURFr165FdXU1Ojs7cfjwYarvZG9vD29vb5iZmfXq41ZVVSEzMxNycnLQ1dVFRESEECPtu+++g7a2Nn1nKysr4efnx0mZlOQH5eTk0DRGth06dIhWw2TvNy0tLX2So6ivr4eJiQmGDh1Kryt4bfL/M2fOcIB3cX0l7RIw6sSJE/Q7T548wcyZMyEnJ4clS5bQ77e3t/cZeD5+/DiVyyFjdvjwYfzwww9UR5SA0YK+cXV1NV69etWrTtewYcPA5/ORlpaG8PBwqKurw9nZGWVlZRxQql+/frC3t/9bqcv/2n/O/scDUjdv3sSYMWM4yPK+ffto2hKJkHR2diInJwc2NjaIiIgQCUoBkg+L7AVo2rRpVE/I3d1dqDqcYP60j4+PWASZbc3Nzdi9ezc9HAsyZAgo5eLiQlN4gJ5Fpr29HRkZGbC3txd5cG9vb0dQUBDNzRU8vBNQSlDonLSfkZEBKysrTtvsA/+HDx+wbNkyGBoackApoEfET1tbm1L47969C39/f6ojwe4PaZdYZWUlvL29oa+vL1Qpq6Ojg4JSqampvYogs39HjJSSFpe7TWzDhg1wcHD4WyVkgZ5xj46OBsMwCA4OFvpuZWUlBg0aBB0dHU7JZkn27bffUv0dwuwjETxiBJQyMTGBurp6n0RSiTU3N8PBwQHh4eHYuXMn1XIxNDTE+PHjOaDUkiVLwDAMPv/8c5Ft1dXVwdTUFGFhYfjw4QNnbNigFGlz3759UFJSgomJCezt7eHl5QVNTU2xjgbRMPLy8kJ2drbIuc++JgGlhgwZIjIiJc5xJJu/v78/lJWVOeAsex05ceIE/Pz84ODgIBFkKS4u5qRUAT2VQRiGgampqRD9uby8HHFxcZCRkaGANOlraWkpoqOjwefz6TgVFxdDQUFBiHa9f/9+LFiwAKqqqvDw8EB6ejpevXqFwsJCuLu7UyaAIKA4ZcoUaGlpUZagJPCEPQ8JKKWsrIyRI0cKfTczMxNSUlISmXulpaWwtbWlDEugx2lkGIYydsSZ4PMk/SY6PO7u7nBwcMCsWbM4hxr2PRQWFoLP5yM5OZnT1rVr18Sy9oiGlZycHN0fBIGdhoYGrFq1iiNsKs7Y/Y6Pj4eDgwOsra2RlpaGyspKofUc6KnG4+npKbRulpWV0f1IlF4eAPj7+yMuLg779++HlJQUJ73v9OnTiIyMFOl0i+s30MOgMTc3h6OjIxUrFxX53LVrFy3SIGmeEa07dqU2cXb79m0EBARAXl4eycnJGDFiBIKCgiRqRBK7f/8+1c9hM0LZoNGsWbPoWuvp6QlZWVkK6PVm/1T7586dg7y8PHg8HpSVlYW+//DhQwwcOBC6urr4+uuvcenSJXz22WdwcnLqUwn2f6L99vZ2HDlyBObm5ujfvz8FpT58+AAjIyORc+7Tp0/YunUr3RPZIIDg+//y5UssX74cKioqnFS/iIgITnVV9pr++++/IyEhAdLS0vRQKqrtU6dOISAgALq6unS/bWlpgampqcjDLBE619PTEwLR2LorJNj25s0bZGZmwsjIiM6T7du3/62Dvigf9+jRo+DxeHB1deWkWQ4fPpwzHwWFzu3s7MAwDAeMkiSQDvQEXYimKtBz6Fy/fr3E9G7iD4vam2fPng1ra2ukpKTQ9fvNmzfQ0tLC7du3hdJ8Pn78iDFjxtAqqaLGnNjatWthb2+P0NBQCiC8ffsW2tranPR2dqrTrFmzaLUxUW2LWs8yMzOhqamJ77//ngIAISEhSEtLg4ODAyfoIk7fjm3i1swXL15g4cKFkJKS4gQR2aDUnDlzxDJzT58+zQGrsrOzKfuroKAAzs7OHFCK3DMRR5ckpi1oZ86cgaurKy5cuIB79+5R0fxZs2ZRWZZPnz4hLy8PK1euxOHDh8UGMN6/f8+ptPbixQswDAMZGRnk5eUJff/x48eIiIiAsbEx+vfvDzs7O07lWGJsxjEZo99//x1qamoIDQ1FaWmp0PcJYD5z5sw+ZSsIGpHFYBMHRIFS8fHxiI+P77U9dkAsPz8f8vLyWLhwIZ0Djx8/RnZ2NuTl5almb3NzM+bNm4fVq1eLvL4oa2lpQWJiItVy6ujoQFFREZycnDigFNAD7gpmt4iTcdm9ezc0NTVx8eJFmgV0+fJl8Hg8ODk54datW3QtuXnzJoyNjft0Fv/X/vP2Px6QOnXqFBiGwahRozgLTk5ODnR0dJCWlsYBpTZu3AhbW1tERUX1SfROlKWmpsLU1BT79u3D6dOnYWtrCzk5OU70HOC+QOIEDQHuBj5//nzo6upi9erVdJMQBKVevnwJIyMj6OnpcYS4Hz58CF9fX4mlKwMDA+Ht7S30dzYoZW9vDwsLC44IXGVlJSIjI2nbjx49EunEV1dXY+nSpTAwMMDYsWPp369duwZPT09YWloiNjYWDg4O8PLy6jUlhdgvv/yCQYMGgWEYobLmHR0dtHpfenq6WOS+s7MTjx494gBKV69eRWNjI8aPHw9paWmaNiHqvkaMGIH09HShdBBBI4tlQ0MD1NTUqKZJdHQ0FBUVsWnTJiEgtLKyEu7u7r2mDhJ79OgR5syZAzU1NU60i03bB4DVq1eDYZheD1wAdx5+//330NDQ4EQSmpqaMH36dBgYGAgJne/evVukI1pXVwdzc3OEhoZyoozs5x4ZGQllZWUOKPXHH39gwYIFGDt2LFasWCE2pRPoEblkGAbKysowMTGBrq4ulixZIpQOxN54iShjQEBAn0t3E7tz5w4MDQ3BMAz27NkjMnpD1gW2g8229vZ2jB07ViSzjGgVzJo1S2jdKC8vp9XdBKsMFRUVUQeHVL3LyMjAzJkzYWJigvHjx3O+/+LFCyxevBguLi7Q09NDWloaZRwRY2/8dXV1dM1kayhNnz4dw4YNQ1JSEo4fPy4SsKqvr8eePXtoSWC2HT58uFdNhp9++gnKysp0/SGALBF2r6mp4ei89GaNjY2wt7dHYGAgFixYgLVr10JbWxuenp6cdZx9/7/99ptIYXRR32WzAZycnJCWlobvvvtOCNg5fvw4oqOjhRxXcdbU1AQ+n4+goCCsWbMG27dvh6WlJezs7PDtt9+KZCFUVFSIZO8CXKYYaZ/8fvv27XSek2qmXV1dePjwIfz9/ZGQkNDnKCnQU6120qRJqKysxPv37+Hj4wMTExMUFhZy3k3S9/z8/D5Vjxo0aBBnDST2008/YdmyZZg/fz4FKBobG7Fw4UIEBATAy8sLGRkZIq/x/v17DtBYXl4OZ2dneHp6wsTEhLNPkL63t7fj7NmzmDlzJqZPn06DC6Lmyj/dPttIMMTX11fkOvrq1Su6pqirq0NDQ4MDnvRm/8n2CfOjra0NP/74I628W1NTg/r6elhaWopl5dXU1ODzzz+n1Y0FAYbNmzfT/aWqqgrLli2DkpISBetHjRpFC2GIsj/++IPuo4JtswOSP//8M/z8/KCtrU0rXNnZ2YkUeQd6Dmp79uzhsJPYB92YmBjOPvz69WtkZmbC0NAQS5cuxZYtW8Dn83Hp0iWUlZWhoqICd+7cwfPnz1FcXCxWN42MGbEffvgBXl5ecHR0pPcTHR1N2bWCa0t7ezuWLVuGYcOGSdQZEgzOxsbGwtfXF6mpqfRZfvr0CevXr4eqqqpEzUG2sVlCq1evhpWVFZKSkvD48WNUVVVBW1tb6MBP+l5TU4ORI0dS1pXg82SnkG7btg08Hg9BQUF48eIF6urqoK+vL9ZvqKqqwvTp02nAWBwYdfbsWQpa3r9/H6GhoVBUVISXlxeneuPo0aMRHh4udA/ijF1I48svv8Rnn32Gffv20XTfN2/eYOHChVBQUMD06dPp7wT9WkHfvKamBpMmTYKtrS0OHjyIIUOGQEdHh6PryQalyHns06dPGDduHBwcHCT6WoLXO378OEeTCwCt5iwYPJJkZWVliImJgZubG33Hbt26hQkTJiA1NRWysrLYu3evkC7ZnTt3sHLlSiQkJCA7O1tor2xsbMSCBQsQEhICa2truic3NjbizJkz4PF4nCp3pN27d+9CV1eXaiT9nT0U6AnOOTk5QUtLi5Mpw54X5eXl8PPz41TtZltXV5fQ+ff58+eoq6vDqFGjYGNjg/nz5wuBUgzDICYmBomJiVBSUur1XMG+twsXLsDS0hLOzs4cUOrSpUtwdnaGlZUVysrKcPfuXfj4+CAmJobTFiniJciAXrRoEUxNTYUyd27evAkDAwP4+Pjg1q1bnODOv/b/x/5HA1LkBTxx4gRkZGSQnJzMyRlfv349tLW1hUCp3NxcqKmpcWjPfbXNmzeDz+dTByE3NxeKiorw8PCAjIwMTp48yfl+b4sNO+qdm5uLESNGQE1NDZqamli7dq1YUOrp06eIi4sTWsTF5WeT7509exbm5uacKJ9gX3/77TckJycLtU3SAO/evUvFVMeNG4dVq1bh3bt39NofPnzAihUroKurS6uxAD0sg8mTJyMwMBDjx4+XqNUD9Igzk/L1QA/jIyIiAmZmZkLMko6ODpw48X/Yu86oqpKsuy7xkXPOguQkioRHjqIo2giKgIiYI2ZE29xmbQOYpdU2NKZWMUtLg1nMOaNtBFEByWl/P1i35tZLPHum55uZ1fuP8kK9unXrVp3a55x9DonVugDaSK3AwEBi7IeFhRGtjuvXr6Nbt26kShz3sPD06VMMGTIEOjo6Ettn+wG0jeWcOXMQERFBPGmVlZUICQmBtbU11qxZI2RsvXz5Uqw+mSg8f/6cbBLcks6CpJQkUdebN28KaUQAbZorPB6PfJddxGtqahAaGgqGYTBs2DChaDGuQVpdMtJnuQAAIABJREFUXU1KAr97946KpmttbaXSSqOioggpxZIw0qZeAm2RRcrKysjJycHIkSOhpKQEFRUVTJ06lToscOf73Llz0a9fP4nPqLhw6KdPn0JHRweurq5UlB/3+s+dOyfxGlgDsaamBsePH6cO5T179oSysjKlscWiuLgYU6dOFZt+cf36dVISHWgzJCdNmiSSlGKvfcWKFRg8eDAUFRXBMIzEildcwrVjx45wd3dHv3794O3tDQcHBwwYMECk56+yshJHjhyRSm9IEBcvXoScnBzOnTtHIhrZKKPW1lbs2rULISEhUkUaAW3Rjm5ubhQZwVYCEowOFZwfou4p97kH/kEiNDc3Y9GiRTA0NATDMETYuLW1FU+ePIGfnx/i4uKkNkrXrl0LFxcXap9j0wYFD/mSCkVw/2Yjxby8vODt7Y0ff/wR1dXVaGxsRHp6OkklO3v2LBYvXgwvLy+4ubkJXbMguK8/efIEzs7OKCgoIOteWVkZIaVOnz6NhoYGNDc3Y8aMGVJHc1ZXVyMoKAixsbFUxEWfPn2grKxMImYUFBQoIdiqqiq0tLSIPPAOGzYMbm5ukJeXx8CBA4m3v7S0FFevXkVMTAzMzMywefNm8h3BdrhRX4LP51/Z/unTp7Fv3z7qoDJlyhRMnz4dysrK6N27t1hyPy8vD8ePHyekr6iD71/ZfnZ2Nnr06EGJfB89ehQWFhbw9vbGrVu3YGRkhOXLl+P69eu4d+8e7ty5g4cPHwppWQmOy4ULF+Dh4UER/CwppaCggKFDhyIuLg5du3ZFZmYmZsyYgQULFmDhwoX4/vvvkZWVJdZDv2PHDqFIBJaU0tPTw5kzZ9ClSxeMHz8ep0+fxpkzZ/D777/j8uXLOHbsGHWgFzVffHx8hNZtlpTq0KED9PT0oKKiAisrK2hoaIDH40FRURGampqUSLsgXr58iaSkJCpSbf/+/fDy8oKzszMePnyIkSNHon///vj8+TPRNGO1jdgCA+2l07CYOXMmVFVVMX78eKSmpiIyMhIqKirEkfD582csXrwY2tra7UZ2TJ06laz/LObNmwdra2skJCTg1KlTsLKywq+//oqnT5/ixYsXKCsrw+fPn3H37l1wdbIEx3zJkiXIyMig2l6zZg3s7e0RHh6O8+fPo2PHjti6dSvu37+PBw8eoKSkBO/evcONGzdQVVUlsm3uvjFw4EA4Oztj9erVhDBsamrCkydPqErWX758QWxsLFJSUtDQ0NAuGSVYSMPJyYmktZmZmRFb6P3790Ruob1zEJvWDrTZ/qGhodDQ0ICuri4hFLn3nktKXb9+HRMnToSqqqpE8kIwsn/mzJno3bs30Uvjrn9z584l0bPcSBdRY3P+/Hno6uqib9++pBgCi6amJnz69AkjRoyAvLw8VeVRHNjrZMeXrS47fvx4uLq6gmEYWFhY4MGDB8jNzYWtrS1CQ0OpqMPLly8jJSUFhw4dajeqV5z9uGvXLlhYWEBTUxO//PILlSrLRqNxKwsL4ujRoxg6dChJO+3VqxcJIOCmtXI1OF++fInly5fDy8sLEREREgsMcfvO7cP+/fuJuL0gKdW5c2dS1blTp05Ce97AgQOhrKyM7du3U7byqlWrYGpqKuSoaGlpwahRo8AwDGxtbUnmgDTRXH/jr8H/NCHFnbB5eXlE46Y9UqqpqQm7du2S6sAryKZmZWWRMMUff/wRCgoK2Lt3L27fvg0XFxcoKCiIFdIUh5qaGjg4OCAsLAwrV67E7t274e7uDgMDA8ybN08sKcWiublZyHslzjj4+PEjnJ2dkZSUJPJ9UYcvQc//1q1bYWFhAYZhEBgYCDs7O+jq6iIoKAi7d+9GSUkJGhoaMHv2bNjY2FBpOvX19dRviOtnWVkZHBwc4OrqSuVB//777+jWrZtIUkoaREZGQllZGe7u7jA3N6ciM4qLi5GcnAyGYWBnZ4ekpCSS925qaiox8oyL6upqZGdno2/fvoRQY6+5oqICwcHB6NChg0hSivtZgF7M379/jzt37qC2tpbK8U5PTxfK8eam74mL5mhpacH69eshKyuL7t27U+/fvn0bsrKyVOUj9lk4fvw4EY4WV6WrpaUFo0ePplIKudoZXl5eOHHiBHX9bPrepk2bKKJLVP9LSkooD+nu3buhqamJRYsWAWgL9x49ejS0tbWhr6+P1NRU3L9/X6isM9u2KEOE6/UtLy8XCvNlS8p6enpSpJeo55NFcXExVZGtubkZs2bNAsMw2L17NzUe3bp1I+mM4iqAiXp+tm3bhmXLllHz5OPHj4SUYtNSAHoNraurw6VLl+Dg4ICUlBSRv8eitbUVw4cPh5eXF3UQ7NmzJ1RVValURVH3T9xzL2lNjo2NhZKSEhiGoUoCP3z4EAEBAUhLS5Pa2EhKSkJQUBD5e8eOHZCVlSWHnJqaGolV17hg587Xr18xcOBABAcHIywsjOgSVlVVYdCgQTA2NkZCQgKuXbuG1atXS03scDF8+HB07txZbL+rq6slRuOyYMeprq4Ozs7O6Ny5M5KSkpCYmAiGYdC9e3fcu3cPjY2NyMrKQmBgIDQ0NNC1a1dK+F8acnHEiBEYNmwY+vbtK5R6w5JSxsbGyMjIQFJSEhiGaVebinufZ82aBUVFRQwcOBCjR4+GhYUFlJSU0L9/f9y5cwdXrlxBcHAwVFVVyXMqbp4EBgbC2dkZ8+fPx4oVK6CtrU1puwBtHupevXrB3Nyc0ubavn07OfT8f7Tfp08f2NraQlZWFhYWFkIC3SdPnoSysjJiYmKoaHJxB13B1/7q9nNycuDq6kq9zpJS5ubm0NfXh4aGBuzt7aGgoAB5eXmoqKhAU1MTcnJyIiv6saitrYWFhQUlzgv8g5RiCeM+ffrAy8sLHh4epGpqx44dhRyNXOTl5UFNTU2IiMvPzwefzyfpW/7+/uDxeKQaqKamJmRkZMRGTrHrwb59++Dr60vsD67+2ciRI2FpaYlu3brhjz/+wPv371FcXIxr167h+vXrEtdTNrVIUOtw//796NKlCxwcHKCnpwdbW1sYGxvD0tISdnZ2MDMzg6mpKUVktLfuXr16FdbW1ti+fTuxI16+fAmGYZCcnEw5M+fOnQslJSWJ9taSJUtga2tLRXgBbaSUjY0NvL29SSVHeXl58Hg8GBkZQVtbGzweT2wBAwBYtmwZTE1NhZxta9asgYODA2xtbUnbcnJykJeXh76+PrS1tSEnJ9eunThgwADY2Njg8OHDErM0rl27hiFDhkBbW1uqSFEWTU1NiI6ORmBgIO7fv4+KigqUl5fDysoKHTp0IHbT27dvidyCKB1SoO25iYyMxI4dO8g5pHfv3uDxeLC2tsamTZvIZ7m2xNatW+Hh4UHGXpKDgTt3YmNjoaOjAysrKxgbG1PC9Nz22cj/mTNnip3jDx8+hKmpKcaOHUvpNQna3GVlZRg6dCjk5eWxfft21NTU4N27d/Dw8BAZLV1fX4+goCCEhoYKpeuvXr0aZmZmhKzLy8uDvb09vLy8CPmclpaGsLAwiZGLAB2JtXTpUsydOxc//vgj+d7hw4cJiePj44NBgwYhMjKSaHlJ0nM7efIk7OzsEBgYCH9/fxgaGuLatWtkPxdHSjU2NqKxsVHIjhYEO1a1tbVITU2lotf37dsHb29vipRqbm7GH3/8gaysLKxZs4YqHsSiuroafD4fVlZW2LZtG1lHrly5AgUFBUyePFkoym/BggXo1asXAgMDJRa4+hv/HvzPElLshK2srETv3r0xZswYErWTnJxMLeCLFy+Gnp4eUlNThVJDxFXSEkyhYNnzZ8+eoaysDM+fP0fHjh2xYsUK8tCwiyTDMBINGEFs3rwZurq6VN/q6urQu3dv6Ovri4yUkgZfv37FokWLSMgoi9zcXCgpKZHQ9m8FGwrs6uoKNzc3vHnzBhs2bEC3bt3A4/HIWC9atIgIhgsKiAKStXqAtjDRwMBAuLq6UhUQCwoK0K1bN9jY2OCnn36Sqs/c+6ysrAxFRUVkZmYKRZTV1tbiwIED6N27N9zd3REcHCy1xguLrVu3gmEYyMvLY9u2beR1doNghc5tbW2xcOFCqQ7nrFedJQFXrFghFE6roKAglA4lDuxiXllZiXXr1kFPTw8RERHk/Xfv3mHAgAFwcnISSkVdvXo1+vTpg7Vr14p8fqqqqnD8+HGcPHkS3bt3h5WVFSEPGxoa4OrqSokIc68/OjoaDMPgp59+Ejs/CgoKoKOjg6NHj1KfCQwMhIODA/XZoqIi8kyynjLBCkaifoebkhYXFwcnJydSWYgV1QTaStRqamqia9euYg8WLBobGzFx4kQwDEORUm/evMHgwYPB4/Gwc+dOIVJKTU0NmzZtatcI4EIUqVleXi6RlGK/s2vXLsjKyrYbDRgSEkLpixw8eBAMwxABy7q6unaNLi64BtjMmTMxfPhwzJ8/n6Re3rhxAxEREVBUVMSxY8fw5MkT5OXlwdPTE507dxYbMSbq75EjR8Lf3x/AP7SoWDKzoaEBI0eOlGpt4RI7Dg4OcHd3R+/evdGjRw8wDIMBAwbg5cuXqKqqwsKFC+Hu7g5VVVV4eHggOTlZYpSo4FrP6iWxhJRgvxsbGzFmzBixYfqC7TY3N+PXX39FaGgodZguKCiAuro6evTogZqaGnKNL1++pOamNGTUs2fP4OvrC0VFRZKOLOjkqKioQEREBKytreHh4SHRk849FHDBll1XVFREjx49cPjwYWptv3nzJhiGwa5du8S2HRYWBnt7e9y9e5d6FhiGEdImuXjxInr16gVjY2NMnjyZpJJIqqb1V7bPiu6fPHkSV65cwdSpU2Fubi5Ujev48eNQVlZGnz598PjxYzQ0NOCHH35AQkKCxPv5V7cPtM2Ljh07Yvr06dTrjY2NOHLkCLp27QoNDQ08fPgQpaWluHXrFp48eYInT55IJDDZObty5UoEBAQIrWvv3r3D7Nmzoa+vT9kpzc3NqK+vF1mxVRDR0dEYNWqU0IHo5MmT6NGjB5SUlEgk7YsXL/Dhwwe8fPlSqrSjR48ewcjIiERBszopQNveMWrUKJiZmYlNN5RESqWlpSEpKUlob9m7dy8hocePH49jx45h586d2LJlC1atWkUVaZAGR48epUTGGxsb4eDgAD6fTyKC2Ijhjx8/irW3uOlUXbt2JdGs3IiJOXPmoEOHDrC3t8fevXtx584dnDlzBr/99huOHz8ulMoviNLSUvj6+mLjxo1UVDfQ5oT28PCAqakpfvvtN7x8+RJFRUUoLi7GuXPnKJ3LxsZGIadGfn4+TE1Ncfz4cUp79fLly1SkdVZWFiFEpSlEw8Xr169hb29Pkdm7d++GvLw82Su4a7o4uQWgbZ3V19ensipyc3ORm5uL4OBgODk5iaxYCQCbNm2Cr6+vRPKPO7aPHz9GdHQ0rly5go8fP+LIkSNEX4gl0bjtL1myRKIG6OLFi+Hn54c//viDep2NxOWS5lVVVRg6dCgYhkHPnj3h7u6ODh06iHQYnzt3Dg4ODjh27JhQRDTQRrhYWFjAxMQEX758wdGjR8Hn88EwDIyNjaGvr99uqhvb1+rqalhbWxMSWE1NDfb29uR8+ezZM6xbtw4+Pj5wc3NDfHw8li9fLpLQEcSRI0egoaEBRUVFkfeQS0plZmZK/bxzHWy///47NDU1ERISQp2JuaQUt9ARF9x1i11Xa2tr4efnBwcHB2zZsoWci1etWgUZGRnMmjWL7KUfPnxAfHw8FixY8E3ZFn/jr8P/HCHFNQrq6urg4uKC4OBg5OXl4dSpU5gzZw5kZWWRkJBAkVJLly4FwzBiIzq4uH37Nvz9/TF8+HAAQExMDOzt7SkNnLNnz0JNTY0SFl+8eDF69+5NKptJi/nz50NbW5u6LvZfNzc3aGlpUZFSkiIO2IWxqakJp06dItE+vXr1wtWrV1FeXo7Kykq4ubkRb+G3PKzsYlVbW4stW7ZAX18f3bp1I326cOEC1q9fDxcXF+JJYlMnRIkHClbiYK+PS7b4+/sLkVKFhYXw8fGBq6srKisrJRqL3MiyN2/ewM7ODl26dIGqqio2btxIjDFRGjB/FtnZ2WAYBnw+nwrLZcevsrISrq6uiIuLa/e3EhMTYWVlhR07duD58+ewt7eHmZkZMjIyyH1//vw5Jk+eLNUcv3r1Kvr370+EGL9+/YqsrCwhUurMmTPw8vKCo6Mj1q1bh9LSUhQWFoLP51MC8Nz5U11dDQMDA4SGhgJoi2gLCwuDlZUVfv75Z7i7u8Pb21voAMbd7OLi4sSSIUVFReDxeBg9ejR5HtjfP3HiBOTk5DB37lwAbYatm5sbfH19cfHiRYwdOxYmJibg8/kSx5xLRjk4OCAoKAg7d+7EoUOHiDD9gwcPyLx68OABdHR0YGlp2a539NmzZxg3bpyQGPe7d++QkpICRUVFIVKKJTcEiUFREEwrEYwAE0dKcce/oKAApqamlGir4LPBHijYNTI3N5dKo6upqcGCBQukFunnGmA2NjYwNzeHm5sb1NXVYW9vj0WLFqG1tRXXr19H3759wePxoKOjAxcXF0RFRYn1BnI9e1xv5rp168Dj8TB+/HjIyclR6R937twBn88XuV5xwQ1J37t3L8LCwqiDVG5uLhQVFZGUlESlPTx69Ahfv36VGM3KXc+5Rndubi5kZWWRlpYGeXl5qt93796Fv78/0dWShPr6evj7+6N79+6UVgM7jmfPnhUiTsWlLLWHoqIioiHEHiBFpSa9fPmSHEpFga2eGx8fj7i4OCENtdevXwt5rNnfOXToEIyMjMRG0YSEhEBGRoZEULHXevr0adjZ2WHlypWYPn06FZXLpl4YGhrCzs5OYmWqv7L9oKAguLm54e7du2ROPn78GFpaWjh48KDQM3Hs2DGoqqrCzs4OPXv2hKKiIuU4+Xe3z45Hc3MzMjIyEBAQIHQIr6+vx5EjR2BqagpPT0+xUYCCaXpcXL58GTo6OiRtlmt7vHv3DrNmzQKPx8OoUaMk9lUUZs+ejY4dO5I1k7t+nzp1Cnw+H3p6emK18gSfBUGtuuzsbMjKyhLNIy4p9fbtW4wePRrm5uZCxWTaw7p162BhYUFIGu7Beu/eveDz+XBzc6P2Ai7aO6Sy/d+1axd0dHRQW1uLlpYWUhWNJaMOHjyIfv36iY1gFoWoqChKD5Xb93nz5sHBwQEJCQl4//69xL4Jorm5GbGxsfD29qYqOrNYtWoVnJycEBYWJjbCqa6uDtbW1lSlXKCtGp2qqirq6upQW1uL06dPw9ramqRdsvcvPz8f69atE4rKFtV/wXvw8OFDaGlpEXth586dlOOioqIC06ZNE3LGiovsZqNojY2NcfjwYfK5mzdvIigoSIiUqq6uJiSUNAWAgLZ0zoiICHh7e5M9oLm5mRK95urLSYO4uDj4+flRr7169Qrp6enw8PAAj8dDbGwsST+ur6/H4sWLERoaiqFDh4qNAt6wYQN4PJ7QveHOJ7ZS7LRp0wC02X3Hjh3Djh072q0cyyV0Fi5ciPDwcDx58gSlpaV4/vw5vL29YWBgQNmDbOQSF+LOdezek5OTAwsLC1hbW8Pf35+K8ueSUikpKdDQ0CB2tSRwU0ZDQkIwaNAg6OnpgWEYuLu7U3II+/btg4+PD1xcXJCfny+2Te51nD59GsuWLQPDMHBwcMBPP/1E5gNbxMnDwwMhISHw9fUlDoy/8Z+B/xlCiutpYCf9mTNnYGBgQJFCwD+M9uTkZIqd//nnn6UiX8rKyjBnzhzweDzY2NjAzMyM8moCbUaGnp4esrOzUVlZiYqKCiQmJmLmzJlSi6axC9hvv/0GeXl5HDhwgLzHHrZzcnKgqqpKUtdERUhVVVVh5cqV5PD35csXhIaG4saNG3j79i1ycnKIV8fX1xcXLlxASkoKTExMpK5Kx0VNTQ1ev36NhoYGbNq0CQYGBuDz+dTC3dTUhDt37uCHH35AQEAAwsLCqPe5iyc7DoMGDaIqtXFJKS8vL3To0IHy+pw/f77dxZ17v/Pz8ym9BG6FN9YQYg097j2UhrwQheXLl4NhGIwZM4byhLLXXl1dLVEkGWiLzHNzcyNehHXr1kFGRgZ8Ph/GxsZUyPKTJ0+QmZnZLhm6YMECEknFTSVcu3Yt9PT0EBYWRj6bn5+PxMREyMrKQl5eHurq6ujcubPIylhAm56Io6Mjmb+fP3/G/fv3ERERQXQuuBVduGjPuD1//jzk5eWRnp4usurOq1ev0LlzZ4SEhOD27dskx587Hs+ePZMqyrC5uRkDBw5EeHg4eUZiY2NhaGgIY2NjuLu748GDB2Tsb9++jcjISInzgX3vxYsXyMzMBMMwVEqkJFJq4sSJUkUYSPM+S0qZm5sTQolFa2srpk6dCkVFRRLBxvW2sZs/m5/v7e1NNB0WL15MPnv+/Hn4+PhIVT6aWx0uNzcXkZGRePHiBVpbW1FaWoqEhARYW1tTRMuVK1dQUFCAe/fuiU1lZv/++vUrevTogbS0NMob179/fxJRyz7vN27cgI+PDwICAqTaK+rq6hAREYGYmBgq9Yr9LltifufOndQYi/q/4HerqqoQERGB5ORkao9jU2FjY2PJulVcXAwfHx/4+fmJ7bfg+LBFIiwsLMjBiiUbASA+Ph58Pp8cIr8V3Gu7dOkSwsPDoaysjFOnTlHvS9N2ZWUlnJ2d4eDgAEdHR6ioqEBeXl5sJDL32fn8+TNSU1Ph5eUltrIbSxLPmjWL0nBhte18fHygra0NJSUlKp21vLwcb968IYcTUUTbX9k+a5yzB0L2ulkZgMDAQDg5OSE6OhqXL18m8/zq1asIDw9HfHw8JewsiL+6fUE8ePAAGhoaGDFihJAMAZu+Z21tDVtbW4naiLNmzYKBgQERs2exePFiyMnJEVupqamJtP/hwweylnHJemnQ2toKZ2dnqoou9+Ccn5+PgIAAKCoqthuhw6KmpgY5OTlobGzEu3fv0KdPHxgZGZE1jEtKvXv3DomJiYiJiZFaZ4hF165dxRI7+/btQ9euXeHq6ipVRL24Z/n9+/dQVVXF4MGD4ebmBm9vbxK58vnzZ0yaNAl9+/aVqrIje81syjy3MAi373PnzoWtrS2io6MlEjtcsGP36tUraGlpUaLa3DVlzZo1pDAP93nmYuXKlYRcYSM8Xrx4AS0tLbi5uSEsLAw8Hg+DBg1CXl4eZs2aBT09PRI9I2ldLC8vR0FBAdFqrKysxMaNG1FXV4fPnz/DxMQEU6ZMwbFjx4iTkr22EydOwM/PT4iwFQV2z2CrLpuammLv3r3kOb9+/TqCg4Ph7OyM7OxsfPnyBcOGDYOfn59E5wIXVVVVCA8Ph5GREdzd3an3WlpaUFhYCFdXV3Ts2PGb0q4yMzOhqamJe/fu4cWLFzh8+DARE+/cuTN69uwJdXV1IU1GLikqyuZat24dVFRUiPNDnKPG19cXbm5uUtubXFRXV2PRokWIj48XWf3by8uLqvgtzW8IrguNjY348uULcnNz4eLiAn9/f8qByHWejxw5Uuqxb2hogKenJ4KCgnDlyhX88ccfOHDgAIyNjeHj40ORUvv374e1tbXI6suCiIuLg7W1NcaPH49hw4bBzMwMhoaG2L59O+nr6dOnMWTIEISFhSExMbHd1P+/8e/F/wQhdevWLfTq1UuIRT158iQYhiHpdVyP1/fffw8ZGRmMGjVKKGpBmtDDyspK2NvbE8Nf1Hf79OkDLS0teHl5wc/PDxoaGhJF6iTlOgcEBCAiIgLnz5+n3luyZAlSUlIQFBQEd3d3kYf5t2/fIikpCTIyMjh48CCsrKwQEhJC5U0DbV6qlJQUqKiooFOnTqTilbSHDTZ82dvbG+np6QDaFs5NmzbB2NgYfD5fJMFSXl5OeXMaGhoQEhJCeSI/fPhADojcvHS2vUePHkFNTQ0eHh6U0LkkcK8rKSkJnTt3xpw5cyjdAZaU2rx5M9mIMjIypIpG4VYzWb9+PTIyMrBq1SrK4Fy4cKFIUoo7FyQdILOzs4lHd926daSa45cvX9ClSxcoKipi5syZEksuiwNbupVN16msrBRJSn348AH37t3Dli1b8Ouvv0oMB541axbs7Ozw6NEj9OrVCwEBAQDaItq6desGc3Nz6pAgbaTFtWvXSLQJC27aHOsFZastKisrg8/niyXnuHPj0aNHWLRoEYYOHYr169fj8+fP+PLlCyZOnEhy3xMSEmBmZoYbN24gPz8fKioqCAoKokgpwX6Jeq26uhpz5sxB//79ISMjA4ZhsHbtWvI5lpRSUlLC7t27hbyB4u4v+3p1dTVmzJiBoUOHYsSIEbh16xZlSHMjpaZMmQJ5eXmK6KmoqMCKFSuIUcwldQYOHIjx48cTMvDChQtQV1cHwzCU4f748WPw+fx2CTouamtrMWLECISEhGDo0KHUwfvLly/o168f7O3txUYYiEpvY/vt6OiIwMBAHD58mFo///jjD/Tr1w8KCgro06cPQkJC4ObmBk9PT4n6C4L3wN3dHQzDwMXFhYxNc3Mz+W5kZCQiIyPR2NjY7nwX7HdwcDCOHj1K9bu0tBQjR46EjIwMIiIi4OXlRURkJfUb+Mf8YMGmKQiui0BbtcdvKScv6XqAtjQ0VheNJaWk2XvY6moRERHk4HDixAl07doVenp6Yg+EQBtRN3jwYGhqaopMHeH2j40wnTt3LiorK4mO06VLl9Da2oovX74gJiaGIhilvZ9/Vfv5+fno0aMH1NXVKe3K7t27Q09PD1OmTEF6ejrMzMxgZWVFecEbGhqoqGtRv/VXts8lnLjv//zzz5CRkaEiSFk0Njbi0KFDMDY2FrKVuDh9+jR5nrn7zfv379GzZ0+oqKiQfVpQp3HmzJkSdUAFiTJ2PcjPz4eamhoGDBhA9ZfFyZMn4eXlRQnCSwJb0ZZ7Tf505KS1AAAgAElEQVT+/rCzs6O00Lg6geKqaQqirq6OXP/Zs2ehr69PHQq5+86BAwfQoUMHsbqjLLhOvHv37uH69etUCuOyZcugra0NbW1tQlZ8/vwZc+fOhba2tsRx4V4PV7MvMzMTVlZWlCOT2/cZM2bAwsJCYhVXwfvJrt0rVqyAqqoqFYXKbXv58uWwsbERksQQxNChQ/HDDz+Qaz59+jSioqIwevRoKoX4yJEjsLCwkCqi49y5czAzM0NmZiYePnxIotLZ38jOzoaCgoKQ3uLjx4/h5+eH+Ph4iXOE+x57zZJIqYiICGhoaMDGxga6urpiI+oA0WtaWVkZkpOTISsri0mTJlGfaWlpQVFREczMzCjNxfbaf/r0Kfz8/MAwDCGiunbtSjkBCwsLIScnR2zs9voJtO0p8vLyVIVC7mfZ8Vq6dCkMDQ2Jc00cLly4gPj4eEregNVE5kadc9t+8uQJVFVVkZ2dLXEsWAjaA4Jk/u7du+Hs7Ax/f38iPVFbW4vs7OxvJnUePXoEAwMD7Ny5k7rugoICGBoawt3dnXIknT17tl07cf/+/VBVVcWJEydIm58+fYKHhweMjIywbds2stewYyRtJN3f+Pfhf4KQOnz4MJSUlNCjRw9Kp+Xu3bswNzdHZmYmFeECtOWsswuyoJClNHjw4AFSU1MxdOhQKCsrU5EE3MNBRkYGvvvuO/Tr109kPjML7oF0xowZyMjIoBbGvXv3wtzcHOHh4di3bx9aWlpw5coV+Pj4YP369bh9+zYYhhFrKN26dQuhoaGQk5ODh4cHAHqD5aKoqAgzZ85Ehw4dhDwS0iAjIwNGRkYkB7u2thabN2+GkZER5aEXjBRj+/P+/XsMGjQIRkZGVDWTZ8+ekaoIrEeWuzH6+PhAR0cHAQEBUgn3skhJSYGlpSUOHz5Mol24m1pUVBTU1NSQmJiI+Ph4MAwjMe+dey1stQ0rKytYWVlBQUEBjo6ORPgeaPPKMgyDcePGCaWUtIdPnz4RsVI7OzssWrSIbFx5eXnQ1taGkZERiXj6lgPSpk2boKKigoSEBJJqJI6UEoS4DSQvLw82NjawsLCAgYEB9UwUFhYiMjISlpaW+OWXX0T2SRzYEOiUlBSKZLp+/ToYhkFmZiZaW1tRVlaGyMhImJiYUJoM4sAadqyAK8Mw6N27Nx49eoTHjx+jvr4ev/76K8zNzYl+S0tLC6k0aG5uLnX54ZqaGtjY2CAsLAwLFy7EunXr4OHhAYZhKJL13bt3SE1NBcMw5OAuCVwSw9bWFh4eHvD39ydpqfPnzyfeaO7ny8rKROqAcSOWgLY5bm9vj5CQEGRnZ1O6QqdPn4aamhq8vLwwadIkjBs3Dp06daKqpIibK9zXz5w5AyMjI+jo6GDq1Kmkn+xzWlpaChUVFZJ2IAqCBkhLSwv69esHHx8fvHnzhvzely9fKC/omjVrMH78eAwfPhwbNmyQSn/h69evRCsLaHNOsPeRG83b2tqKHj16UGW7BcHdT1jSf+DAgSSlhb0PHz9+pEijnTt34vvvv0d6ejq2b98ust+CY5+bmwsZGRkq2iEhIQFycnKYPXs2iZR68OABnJ2dqSqpfxaCpFRkZCS0tLSE9IdEoa6uDiYmJnB2dhaKht22bRt4PB61xnDX5YiICPj6+sLDw0NiRSDuGE2aNAkMw6BDhw4wNzcnDib2M+/fv/9mm+Kvbv/SpUuE6CssLERcXBzMzc0px0hRURFMTEyEilf8f7UvWNiEO0Y1NTXIyMgAwzBYvny5SM++uEgabruFhYUIDg6Gi4sLtd9cuHAB/v7+UFNTE5lSzK4jovYlbvsVFRVoaGggdk5VVRVWrVoFHo8n1uNfXl4utm1BPHnyBJqamli+fDl57dChQwgKCoK6urpQYR5pyCh2fQkNDSUVzCoqKjB//nyYmJhgxIgR5LNcMq2goEDsOr527Vrqer7//ntoa2tDUVER5ubm2LdvH5qamlBaWoqZM2dCQUEBYWFhGDhwIGJiYqCmpkZS29ob8z179mD16tVk/X727BliYmLg4OBApRdz9wJJkR3ctgWjvp89e4a0tDQYGRlRThvuOEiz9ycmJkJeXp6qqNfa2krZx6WlpUhLS4OXl5fUWQs//PADGIaBlpYWAgICqL3h5cuXSE9PB4/Hw9ixY1FYWIiNGzfC09MT7u7uUhfSGD16NPbu3Uv2KHGk1KNHj7BlyxYsXLhQ4nhzx04wna+srAz9+vWDtbU1vv/+eyFS6sKFC9+k5Qq0Fb+ZO3cu0tLSsHHjRkp2BWgbJy0tLcpJ0x4+ffoELy8v6OrqUpVtBcdy0qRJcHBwENKV4+LLly84dOgQJk+eLPQeq8lpY2MjFFX59u1bGBoaSrSHWHDHfMaMGYiMjISpqSmmTJlCnXP27NkDFxcXeHl5YdWqVRg+fDiUlJS+ecxv3bpF2a5cR9y+ffvAMAyCgoKEnP6C6wv3/q9duxbq6urEtmKf769fv8La2hodOnRATk6O2OyLv/Gfgf9qQop78Dly5AiMjY0RERFBHTRTU1OhoaGB3NxcaoE7ePAg0tPTcenSJamiRkQtzM3NzXj//j3mzJkDZWVlsoEDEJr4osTvRF2PnZ0dqVrC1doB2h7WwMBAyMrKQkNDA5qamkSs9/Tp09DR0RHy9HA1o7p160bK3UvjgX748CFUVFQoD4o0KCwsFEqfq6urw+bNm2FiYoLAwECxY87ezz/++APjx4+Hnp4eOYACbUbAiBEjhNKZ3r59i+TkZJw9e7bdND3uQnblyhWYmZlhz549QmPBvWfsAZDP57dbzpQFW83E398fjx49Ijo1vXr1go2NDaXlxKbvidKl4WpmiUNxcTE0NTUpQe7Vq1eDz+djyJAh30x0sViwYAFsbGwQHx8vRErp6+sjKirqm9s0NzeHkpISQkNDhbRAuKSUYJn69rBixQro6uoiOTkZHz9+xKNHj6CsrIwRI0ZQegjsWLOhweLmIpsCOHbsWDx58gQlJSVYs2YNeDweiQAE2vRBrKysqPUlMTER6enpGDx4sNRRQKtXr4aRkRFFqD148ADDhg0DwzDIysoir79+/RoLFiyQOuKtpaUFycnJ8Pb2xosXL8j6FBAQAENDQ1y6dEno81wIXgNXrDMyMhKhoaF4/vw5FRXIrj0XL17E6NGj4erqil69emHKlClSV2GrqakhEa6//PILrKysoKamRoh3NgKgsbERTk5OlIg6F9evX0d6ejolzv3161f4+vpizpw55LU9e/bAx8cHHTt2RJ8+fcT2S5wWFYstW7ZAVlaW8o6Hh4dDVVUVy5cvJ/Px8ePHcHBwEJsCdP36daSlpVEipzU1NQgKCqLWxZ07d6JTp06wtLREQEBAu4UQLl26JHJNePToEaysrKgxAdpIKYZhYGpqisjISAQEBEhMzf1WcOfbxYsX4ePjA1NTU1I6Xhw+fvwIBwcHWFhYID8/n4qCfvz4MWxsbLBmzRqcOHGCqroJtIkbL126lCJjxUHQaGcYBkOGDKE0YlpaWvDgwQOYm5tj8+bNUl/7X9W+KKJPXl4empqaJGKUG8UTGhoKJycnqdeUv6p97lxYvXo1oqKi4Ovri0GDBuHx48dobW1FRUUFpkyZAhkZGYwcObJdBxEgTCgAbUQKS0rt2bOHvF5UVITo6GgSIcoVOBZsQ1S/ly1bRgquhIaGkmitqqoqElkTGhqK27dvCxWkEdW24GstLS2oqqpCv3790L17d4pAv3r1KtkzBg8e/M37KNBGGmlpaZE1orS0FJMnT4ahoSFiYmLEyk4Iros7duyAvLw8KRl/9uxZ6OnpYd26ddi9ezdiY2PB4/GQlZWFxsZG1NbW4ty5c4iLi0PPnj0xffp0koLY3rhkZmbC2NgYEyZMoKI27t69i+joaFhaWlLpe+2Bez/XrVuHfv36oUePHhgzZgwhDh8+fIhBgwZBXV0dY8aMEVkxUpq1ccyYMZCTk8OqVauEnKm5ublITk6GlpZWu2LXgr/HMAzk5OQwatQooUjRkpISZGdnw8TEBEZGRvDw8EBiYqLEQhpcVFdXw8/PjzgP2iOlvqXf48aNQ1BQEPz8/LBv3z58+PABwD+EqEWRUu1B0vWI6+PZs2dhb28vpPXVHm7evAkVFRU4OzsLyRK0trbi48eP6NGjB1JTU8X+9rVr19C/f3/ilKiursa0adPIWAD/0OaMjY2lNBPv378PY2NjKjJQFLjjFx8fDxsbG2RkZCAnJweysrKIj4+nZAz27dsHPp8PAwMDODs7S4wsFGyf/X9DQwO8vb0RGRlJsnTYtfnp06fQ1taGlZUVevToQe3ZNTU1KCoqEiINgTbHp4KCAlXUgx3XDRs2QFZWFubm5n+q8vrf+Pfhv5aQunjxIsLCwkiONAD8+uuvhJTipu+Fh4dDXV0dU6dOxblz53D06FF4e3sjPj6efEaSkcRdyEpKSnDp0iVUVlaSA9ebN28we/ZsqKiokCosdXV1mDhxImG2xS2cXE/Epk2b0L17d7x48QLv37/Hxo0bYWhoCE9PT/L5x48fo6ioCIsXL8aePXtI3/r37w9HR0dqseKGanfq1Alr1qzB6dOniTeTG9EhiNbWVlRWVsLHx4c6fIsbF0H06dMHzs7O1Gt1dXXYunUrZGRkKE+buDZfvXqFcePGiSSlWJ2USZMmYf369Rg0aBCsrKzERkZVV1dToucs9u/fD3l5ebJZC4Znc8emvLxc6lLvQBtx4+DggMWLF1P3/+3bt+jZsyccHR2pBX3Xrl3UPBS1US1YsACDBw9GTEwMtm3bRg5Tjx8/Bo/Hw5w5c9Da2op3794hLS0N8+bN+1MVJLjfmTdvHqytrYVIKVaYnVveWRJaWlrw8uVL+Pv7Y9KkSbC0tERcXJxQymxhYSFJAzl48KBU7bJYunQp9PT0EB0dDWVlZYwZM0ZkJbeuXbuiU6dOYtsUlQIItM2jlJQU8Hg84un78ccfYW5uTkgSNuydq/kmzT1YunQp9PX1qTUNaDMu2AqKXHFQFtIcIGtqaoieE4t9+/ZBVlaWeHfba+fu3buUl7m1tRWvXr2Cra0tKTcPtEWfpqamIiIigtw/bjQTC2nGJDk5GZaWluTvAwcOEMFbdrxbWlrw+PFjGBkZYd68eSLbYbVuxo0bR+ZwS0sL3N3dERgYiPXr16Nfv36k8t2oUaOgpqZGRWOJQnFxMTmccHH9+nWYmpoKlcsODw8ngps9e/ZEQEAA3N3dxRI7P/30ExiGQWpqKnXICg4OhqurK1asWEGirwYPHoypU6dCX1+fEFyi+n3u3DkwDENVK+M+QwsWLICGhoaQ55M95A4YMIB6LqVxtkiCqHl3+fLldh0LLN6/f4/OnTvDysoKp06dIvNq6tSppJopwzDg8XhISUlBTk7ON2lrsODO1ylTppCy4iz50tjYiAULFsDIyKhdQ/3f1T73/p87dw7fffcdlJWVSfoTS+BVVFSgR48eGDRokFCVw/+v9mfOnAl1dXUMGzYMY8eOhZOTE8zNzUkFt5qaGuzYsQPq6urw9/cXKsLC/Y1hw4ahT58++P3334VkE/Lz8xEUFARnZ2fqwPLmzRssWLAA6urqCA0Nxbx58/Dp06d2Uz1mzZoFNTU1ZGZmYurUqYiPj4eioiIWL16MhoYGVFdX49SpU7CzsyOaJ5IiaQRTxbg4fPgwGIYRqd+Ul5eH8PBw2Nrags/n49ChQ+1WNWWfh7t378LZ2Rk//PADpS2YlZUFExMT2NnZYc+ePSIPh1x8+vQJ06ZNg6WlJYYMGYKcnBwq6h1ocxrLy8sjKytLosi1pDnDpvvl5uaKjI57/Pgxpk+fDm1tbfD5fBw+fFhqDaPMzEyoqakhNTUVffr0gYeHB0xMTIhT99WrV1i2bBnU1NTA5/Op6l7fgtGjR5NIKXYcjh07hqioKPD5/G9KjWptbUVdXR3GjRuHsWPHgmEYTJ06Vci2ANqicJ4+fYqysjKhNFPBNgX/X15eTqRJjhw5IkRKWVlZYefOnd8kFTFq1CiYmJhg+PDh6Ny5MzQ0NJCRkUFsXZaUsre3x8SJE6VaS7iOsrVr12L69OnYsmULRWS3tLRQ57FHjx7Bx8cHYWFhf8qGPnHiBFRUVGBoaIiMjAyUlZWhsrISxcXFGDp0KLS1tcWmX164cAGysrJURfbTp0+DYRgkJCRQc5wVpbeyssLcuXORkZEBf39/ODs7Sz3uc+fOhaOjI3FMbtiwgeydQUFBOHfuHPnsixcv8OjRI+qsKQpcp2NNTQ11dlqyZAmsra0xefJkSjrm/PnzSE5Oxt69eyErK0tS0xsaGuDg4ACGYRAeHo6tW7cKpQA7OjoiLi5OSIZj7dq16N69O8LCwiiH5N/4z8N/LSF16dIlcljgGjjiSKnBgwfDwsKC5Atz9TQkgbsQpaWlwcnJCTIyMkRviPVMvX37FrNnz4aCggJ8fHwQExMDZWVlkSVZBYmG6upqTJgwAcnJycjMzCSv19TUYPfu3aS/onDmzBkMGDAAmpqa1G9xKzwlJibC09OTePlYbyabc8uirKxMKI3Jy8sLCQkJYjVYampqMHDgQJw9e5by5hYXF8PY2JhESbHfr62tRV5enlDltUmTJqGoqEhI1+r58+cYN24cdHV1KVLqzZs3WLJkCZSUlKCvrw8bGxux5W9bW1sxePBgDBgwQMiYzM/PFzLouBvcnj17hKJHpMWbN28gJydHDvFckdGnT59CXl6e0gdiwepode7cmSrRHhsbCyMjI8TFxcHX1xcuLi4ICgoiXrPFixdDVlYWtra2cHJygra2tlSeY3Hg3nMuKcV6Lb58+YL9+/dL3KxFHfjY+Z+VlQVLS0v07dtX6N7l5+cjNjZWaqFEQe80j8eDra0tKSMN0FokU6ZMQXBwsNgDKTcFkDUa2A12wYIFMDQ0JMbdgwcP4OLiAnt7e3Kw6dy58zcbMT/99BMlasudq6tXryYpxlwBbGlRUVEBGxsbzJw5E0DbvOZW1qmqqkJGRobY8a6vr0f//v2hr69PkSx3796Fnp4eFi5ciIMHD2Ls2LGQkZGBv78/OnXqBCUlJakOz69fvxYpQnzy5EmYmppSXsbc3Fw4ODhARUUFEyZMwKBBgxAYGNiuAcauF6NHjyaGSXFxMSmbHBAQQA4ZFRUV8PX1xaRJk8S2xxI73PRb7j2fMGECDA0NhVIsWAJp4MCBlOdVXN9zcnKgpKSE5ORk8qw/fvyYkDDh4eFkr6upqUFoaChVnp6LwsJCIvwPtM0xQW2oGzdukMpuAL1fDRgwAOrq6vjxxx/bPdx+KxYvXkxpDH0L3r9/Dw8PD1hZWeHmzZuYPXs2FBUVsXTpUly+fBm7du3ChAkTYGpqSrRCpK3wxIWo9LqZM2fijz/+wIoVK8AwDEVE/ye0z93PLly4QPZ+dq7X19fjhx9+gIaGhlRpzP+O9q9duwZzc3Pk5OSQ+VdTU0P0FrkRr/fv38fkyZNhY2MDJycnTJkyhTp4r1y5kuitGBoawtraGkOGDMGuXbtI2zdv3kRAQABcXV2F1teLFy9i0aJFRDIhJydH7L5x79492NnZYdOmTaTt+vp6UhyBG8nU2tqKWbNmITIyEurq6pgwYQKJBmXfZ+dDY2Mj3NzckJqaStIL2XGPiIhAr169KIKFq6Py6tUrzJgxA3l5eUIONUl7VL9+/eDo6Ei91tjYiJKSEvTt2xdubm5wcnLCmjVrRGqjsvvX58+fkZGRASsrK+jq6hLNG+7+NnjwYCgoKGD9+vXUeiQNYcyu1Vz7sKGhAdu3b8eyZcsIkVNZWYmbN28iLCwMXbp0ga2tLXbv3i2RVCsqKoKFhQV27txJyJb79++DYRiMHDmSvNbU1IRnz56hd+/e8PT0hIWFBTZu3IgSKcXSWXBJqYaGBlRVVeHmzZtSiblzIXhfZ82aBYZhhJ6NiooKoZSx9qL/BF8rLy9HTEyMSFLK2NgYTk5OQtURJbWdkpJCaQiNHDkS+vr6mDBhAiGlSktL0a1bN3h4eLQ7Ntw0bTs7O9jY2MDFxQWqqqoICgoSiiJ69+4dVq5cCX9//3b1ItvDtWvX4OrqCoZhoKmpCT09PTg4OMDe3l7seaWoqAhycnL47rvvYGxsTOQa6urqsG/fPqipqSE+Pp66bjZSirUrli9fTsa1vX5XVFRgwIABRGJg5cqVkJeXx6lTp1BQUAAFBQV0796dksNpD1w5BzY4ITIyksqaGTJkCKytrREWFoa8vDzk5OTA09OTpHXb2NhQUjhBQUFgGAZdunSBgoIC+Hw+li9fTq6PTfdLSkoiUV2vX79GcnKySA2wv/Gfh/9aQopFTU0Nhg0bhuLi4nZJqQcPHuC3336j8t2lZZCTkpLQoUMH7NmzB+Xl5XB3d4ehoSFGjx5NDNv3799j06ZNCAkJQXR0tEgygNV94nrV7969SxYTQe9RfX09du/eDQMDA/j6+lLv1dXVYfLkyQgPDxf5W3V1ddi7dy+ioqJw4sQJioBjBWRVVFRw8OBBPHz4EP7+/oiKiiI6Anv27IGpqSlJURPcuBoaGlBQUABbW1uYm5vD2dkZO3fuRElJCVpaWuDv74/+/fuTz4vSomlqakJUVBQYhoGKigr4fD6GDh2KgoICMq4fP34kkVKCB8TXr1/j+fPn7ebVv3//nhyguCTcnTt3YGFhgcTERKGIgBcvXiAuLg5btmxp1zAS5T1qampCz5494erqKlQZpba2Fubm5kTbSRBlZWUwMjIihMH69ethYWGBy5cvC5UxZRfbiooKHDx4EAkJCZgwYcK/pJypICllY2OD/v37C3kaJAl1A20E8qlTp3Dx4kXKKF6zZo1YUkpSbn17fV25ciV0dHQoQgn4x72pqKhoV1ODTQFMSUmh0jS7du2KiIgI6rM3btzA8OHD0b17dwwbNkzqsHcu6urqwOfzYWtrK3RYnj17NhISErBlyxapq+m1tLSQMayrq0NQUBCioqII2bZo0SJy7efOnYOnp6dE3Z579+4hLi4Otra2lKYVq0VhbGwMe3t7HDp0CM3Nzfj8+TP09PSoqCpRKCgogJycHE6fPi10L1htNMGISrY4g7a2Nnr27IlDhw6JTQPktrlo0SJCSrHEal1dHd68eUMOQs3NzXj27Bnc3d2xZMkSkX0uLCyEgoICIXbYdBMuLl68CGtra1KEgUvsREREwNDQUOL95PZ7y5YthJTiaiJ9+PCBRIU2NTXh+fPn6Ny5s8hIsWvXroHH42HatGmora1FfX09evbsCWNjY+zYsYPaQwYMGAA7OzvyN/fw2K9fPygrK1NCvP8sjh8/DoZhkJiY+M0pHlztwU6dOkFBQQEKCgoiw/Nfv36NwsLCP53CDAiTRnJycvDx8YG8vDxJ+/pnUhj/ivYF0+vYKOnjx49j48aNYBiGiHv/mb7/q9s/dOgQ9PT0CEFeVVUFNzc3qmoZdw1vbm5GTU0NsrOzsXnzZsqxdffuXSQmJsLJyQmhoaHYvHkzHBwcoKWlBWNjY4wYMQJXr17FoUOHEBUVhS5duohM0WloaMCFCxck6lOePXsWKioqxIlVV1cHR0dHeHt7k34Lfr+5uRlHjhzBrl27UFpaKqRhV1NTg+LiYqxatQrBwcFQU1NDZGQkNm7ciPr6emzYsAFWVlZCemOCEDfurFPxl19+oezSZ8+eQVtbW2zaz6VLl7BixQr06tULBw4cIM+toC32+vVr1NfXY+rUqdDS0oK/vz95j7uusAUU1qxZ80375ocPH2BsbIyFCxfi7du3yM/Ph62tLXR1daGsrAw1NTUh2+LWrVtYtGgR5s+fL0TIc7Fr1y4YGRmRsW1sbISjoyP4fD4hdgR1utiIqVWrVv2pKtWjR4+GsrIypQf6Z8HdQ77//nsSGctGRPn5+VEkQXuYNm0axo8fL5RB8OnTJ/Ts2RO6urrIy8sj/a6rq5OoMcQdu2fPnuHGjRuIjIwUSk0cO3Ys9PT0MHHiREJKlZWVSSxYwUVTUxNiYmIQFBREbNfq6mo4OTnBzMyMOC4/fvyIYcOGwc7ODmlpaVJLC0hCWVkZfvvtN8yfPx/ff/89Dh06JOR4Z1FUVAR5eXlMmjQJ1dXV6NSpk1AmT25uLlRVVYVIKbZgz4gRI4iNIE36L9B2Nn7x4gWuX78OfX19rF+/njzPKSkpkJWVBZ/PpwhzceCm5nl6esLHxwdDhw5FSEgIFBUVqSj9ZcuWgc/ng2EYGBgYIDAwEI2NjSgtLYWlpSVFrP3+++/Q0tJCWloazpw5AxcXF1LpPisrCzU1NTh8+DDRp7W3tyfrvLQyK3/j/xf/9YQUK+YdFhaGW7duiSSlxJWjlXbT27ZtGzp16kS8t1lZWZCRkUFoaCgMDAwwbtw4YkBwq1lxwfbrwoULlCAp+/qtW7egoaEBMzMzIS9xfX09KQ/O6lSx36utrRUZWdDa2orvvvuO5OOyhgbXALh48SKio6PBMAwsLS0poWGgzVPALv7V1dXIzs4mApr19fUIDQ0lkQsHDx7EiBEjoKqqii5duuDHH39EVlYWGIahSpILorKyErNmzYKjoyPU1dUxZ84cODk5QUtLCxYWFpg9ezbOnz+PkpISkuY1bdo08v1vLWe6evVqaGhoUAdNVlNo2LBhZMG9f/8+hg4dChMTk3ZF+7gV7CorKymDc/v27TAyMqKiG1pbW3Hv3j2Ym5tjy5YtYvs7ePBgBAUFAWg79PP5fHIAfPXqFbS1tTFw4EAy19j3viXlQhpwn5P58+dDVVW1XVFd7n1JTEyEqakp5OXlISMjg969e+PIkSPk/bVr18LS0hL9+/eXWH1FGgim7+nq6mLgwIEUKSWqIo+kNnR0dJCWloaXL1+id+/esLS0JNGA3LLggkbLnzFiTpw4gQ4dOqBjx464cuUKSkpKcC6gQb0AACAASURBVPv2bfj5+VGROO1V0/v69SvGjh2LZcuWEaPl4sWLUFNTI+XlWTx8+BB8Ph89evQQ+zyx1/jw4UN89913sLW1papc5efn4/bt2yT1pLW1FcXFxejYsSNVxlcQRUVFUFJSIuuaqN//6aefoKKiIlQ1a9++faQ8Nht5wd4PUQLmLLiklCCxWllZiXPnzsHX1xeenp4i9wg2nXP69OmE2ImOjoadnR3y8vIosqNbt25iS6aHhoZCW1sba9eupQx4LrjPMZeUEjTYKyoqUFBQAD6fT3QFuTh37hx4PJ6QIPa2bdswcuRIaGtrw87OjqQP3bp1C/b29lQ0HHcsunfvDn19faHDnLQpcKLGdePGjRJJ9K9fvyIpKQlbtmwRIpS4ot+hoaFQV1dHfn4+Rc7+VWvihAkTqMglNgrzP619QdKI3fsZhqGibv5s3/+V7bMFOV6/fo2mpiZC6rAHuT179mDq1Knk0NRem/fu3UNiYiIsLS0JQXznzh2MHDkSnTt3BsMwCA4OhrW1NaysrGBiYkKlpYqar6J+88yZM9DR0cGTJ09ImglbfABos5N69+4tNjqvsbERW7duhZ+fH9nXbWxsSMWuDx8+4NKlSwgNDYWdnR15RhmGoaIJvgX37t2DjY0N7OzsYGlpiZycHELgREdHIy4ujhIeFhyLyspKst5cuXIFqampOH78OIC2ypFBQUGora1FRUUFpk+fThxFLLhrYkpKisQKhuLAVhW1traGrq4uYmNjcf/+fTx8+BDW1tYkYlTaPZq9VlZjie0nez/Zebh7926MHDmyXYdce+A+F62trUhJSYGenp5I2/5bIYqU8vDwgKOjI6ytraVOuf769SsiIiJgY2ODWbNmCZFSbBEpW1tbiqCUBsnJyTAwMICtrS20tLSwf/9+4hhnMXbsWBgbG2PYsGFSE1Esqqqq4OrqijVr1pB7fvToUTAMQwhX9n6VlJRQZ8k/Exn1Z3Du3DnIy8tjwoQJqK6uRktLC7p37w4/Pz/qc5JIqe3btxPHDtdGqK6uxrFjx8jfohzoQFs0tqWlJRVFN3r0aISGhsLIyKjdiD+uLZyfn4+YmBhCjr18+ZJUkuU64puamnD37l3ym42NjRg4cCAMDAyos9ebN2/g6+uLLl26oKamBp8+fcKuXbvQvXt3KCoqwsTEBAcOHMCGDRuwfft2pKSkYNKkSf8Sx/zf+Pfgv46QErU4XLp0Cbq6uggODhYipUxMTBAVFSVVNSoWbNUyFjt37iQHuA0bNoDH4+HAgQNEqJNhGIwfP16it5hd9Nl/a2trkZycjEePHpH+Xr9+HcrKyvD398eFCxeo79fV1eHMmTPU9bdnhN25c4dU6eIKaHM34ZcvX+LgwYPYuHEjFTUm2HZFRQUmTpwIXV1dZGRkwNLSEkFBQUI6H+fPn8f8+fOhr68PIyMjUvK9paVF7GHl06dPWLp0KUxMTEhEVWFhIdLS0mBjYwMZGRl069YN0dHRCA8Ph4aGBqV/8i14+vQpevbsCQcHB6oCxcKFC6Grqws1NTVYWVnB2toaRkZGYsNq37x5Q20EFRUViI6Ohq2tLQmtZw9ry5Ytg7GxMZydnbFs2TLMmzcPnp6e6NSpk9gKZkDbwVlPTw9NTU1ISkoi1RFLSkqgpaWF+Ph4YrRu3boVGzZs+Kf1XATBTf1kkZOTI/UmPWLECJiZmeHw4cO4fPky9u3bB2NjY3h6elJe6PXr10NNTQ0pKSnfZMiIgihNqdTU1G/yknDbWLJkCXR1dWFqagpjY2PitReXxir4/29BU1MTTp48CT8/PygoKEBHRwf6+vpwcXEhz624trlh0s7OzuDz+di2bRs1nnv27IG6ujrCw8OxYsUKzJkzB506dZJYWUdQbJdLSomKIKqtrcWNGzfg5+cHf39/sXPl6tWrUFBQIEKztbW14PP5mDNnDi5evEg+x0YrsemG3AMMW444ODiYrPFXr14VSTaJIqXS09NJygar+2dnZ4eQkBCRofpcYoclaxobG5GVlYX4+Hhoa2vDxcUF8+fPR3l5Oa5evUoOeSy462+XLl1gbm6OiooKFBcXIykpiTIkBQ/wmzdvhpKSElJTU0mEV319PTIyMmBnZ4fw8HChfhcVFUFRURFDhgxBZmYmSQPj4uLFi/jxxx9J2WVfX184OjoSMWIW3LFgDwXV1dXUs9ze3Oe+L6nyrCBYLRQTExOYmpoiKytLpLHJ1ZQ6c+bMP+XdFoS4ucyuCf8sGfVXti/4vYKCAvTu3ZscVP7Zvv8r27979y6J5nNyckLXrl3Jc1pVVYX09HTExsaK1G8Th/v37yMhIQEGBgZUZbrPnz/j7NmzmDBhAtHqYxhGYnohdy0pKSkhTqiKigro6+ujb9++cHJyosiLiooKTJs2DVFRUZR9KYjjx4/Dzs4OVlZWMDc3R0REhJDGVH19Pe7evYvhw4fD1dUVKioqVGXjP3MfCwoKMGrUKBgZGcHa2hpLly7FvHnzwDCMyGqDonD16lUEBATAxsYGffv2hYKCAg4fPkyewS9fvmDq1KkwNzfHoEGDyPcEHQjS9l9QAH/VqlWUiPuHDx/g5eUlsliMNLh37x45QLu7u6Nr167k4Pzp0yeMHz8eSUlJ/xRxJI7slDRHvhXccVq/fj2GDRuG9PR0qSOA2O+XlZUhISFBpKh4c3MzwsLCoKSkBHNzc4l6q9xrXrx4MSwtLbFy5UrMmDEDVlZWcHNzI/s3t++pqano2LFju/pFgnj+/DkYhiH71K5du8AwDEkfraqqwurVq4UkC75FY1AS2rMNz58/TzRxuZHWM2bMgLGxMcrLy4Uqj+bm5kJNTQ39+/enxoOVYxgyZAh5rlg9xV27dknsx44dO8AwDDn3fPjwAbGxsVRWUXvX2djYCA8PD/D5fERHR1Pvv3nzhugjciOl2GvbvXs3YmJioK+vL6QtC7RVm2cYBj///DP1uq2tLZSVlcEwDNzc3DBkyBCUl5f/S51Qf+Ovx38dIQW0HVy+++47ij29ePEidHR0hEipQ4cOQUZGpl3h5draWixcuBChoaHQ0tKClpYWUlJSiKenvLwcpaWlcHJywrx584hHu7CwENra2jAwMMCkSZNEPgD379+HhYUFYZebmppw8+ZN8Hg8+Pr64tmzZ+R7V69eJaQU91DGhTQLA1eryNXVFQ4ODlQKQ3tVmEThw4cPSExMJKVG2agwURE5NTU1WL58Obp37w5NTU2xIars9z5//oxly5ZBRUWFEpJ+9uwZzpw5g/j4eLi7uxNjUUVF5ZvDodlFr6SkhJBH7IYEtEV5ZGdnY9SoUdi4caNQVSbuOCgpKWHMmDH49OkTmpqa4Onpia5du2LatGlIT0+Hvr4+HB0dSVTHzz//jD59+kBRURGurq7o27cvdXAURSTduXMH2trauHTpEnbs2AGT/2Pvu8OiuL73n0E6SG/Se++RLh0VbBEFAWOBKBaiiESF2GI39jSMJbaoSayx92jEgg01NmygYgERpS+d9/cHz9zM7M4WcNfk8/v6/qPszp65M3Pn3nPfe857TEywZMkS6OjoICEhgTjBjx8/Rr9+/bBo0SKpLr5olJSUYMeOHQI6AOL6YXl5OTw8PLBgwQLWsfn5+bC1tUVkZCSL0Pz5558l1owSB35NKX5StqM2Vq1aBRUVFQwYMIBTL0MaYL5DDQ0N+OWXX7Bq1SqsXr2akxjkQmNjI0JCQhAVFYXHjx9zimXn5uYiNDSUpLBMmDBBwDG9ffs2y4nnIqViY2Ph4ODASsmrqqpCbGwsfHx8EBgYKFR/4dy5c1BVVYWSkhLRJnj06BHGjx8PIyMjODg4YMiQIWQsX7ZsGXR1dYmTy7S3c+dOUlKex+Php59+Ihof/JE0/OLdXbp0IVGKVVVV+PPPP7FhwwbOlO7c3FwoKioiJSWFFFXgFy0/fvw4vv76a2hoaMDX1xcRERFwd3fHhAkTWPePaZd+B+iQ+6FDh7IEbPkX8uvWrQNFUUTzoa6uDhcvXmSVeaftX79+nRQeaGlpwevXr8kuOVeUIy1cPHDgQDLW8kcs8D/L+fPng6IoEnnCvE5RoB1P/sg3Yfj777+hqakJGxsbpKSkQE5ODg4ODsjKykJ5eTlrUUtrStnZ2eHw4cNS3+VevHgx677wpw/+1+wzf8eMaqP/L00ySlr26ZT0bt26EeKxrKwM8+bNg46OjsjIa2G4d+8ekpKSYGJiwpr7mdexe/duEqkrTk9n8eLF6N27NzZu3EjGpu3bt8PQ0BBdu3Yl89nr168xZ84caGpqsipBCcOvv/4KiqKgrq5OqmcJSzG/efMmtm/fDkVFRVbUqqTgfzcuX76MH3/8Ed26dYObmxsoiiKbX5I8w7y8PJiamkJOTk4gEgL4h5QyMzPD6NGjyffSIlppvHnzBosWLYKhoaFQX1qc3ba2NkybNg2qqqowNjYmZEFlZSXmzp0LfX19oRkYHQWtayZtcPmEzGcu7nt+MCvdMTc2nj17hqSkJNy4cUNiMu3gwYNYsGABmYPb2tpw7tw52NjYwNvbm5OU6igZBbRvNvXo0QOpqalEsmDRokWsdWJERESn9WLfB21tbVi/fj2ysrIEUjTXrl0LJSUlzrVIS0sL8RmmT5/Oeg927drF2ux5+fIlkpKSoKyszCJz+N+d+/fvIzg4GN26dcPo0aPRu3dv6Ovrd1gMnI6EMjU1FfjtixcvCEHG1H0D2ouZTJkyRaCqKY2qqiqEh4fD3t6eZCkkJSVBS0sLZ8+exfHjxzF48GCYmJiIjeb6iP8e/icJqZs3b0JPTw9ubm6sBa0wUio3N1fkAFtdXY3AwEBSeW/BggUYPXo01NTUoKOjQzR6Hj16BHV1dZbA7s8//4zg4GBMmjRJqC7FmTNnYGlpCTMzM9JeWo/A0tISfn5+AqSUmpoawsLCOiUySoMexAsKCuDi4gIvLy9WaWNJnXTmhJWSkgJjY2MYGhqynA2mLWaaxIsXL+Ds7IypU6ey0ia4dh5oUkpTU1Og5HpjYyMRqszOzhaopCApxJFSkmLevHlQVFREdnY2Tp48ifDwcFYEztOnT+Hu7g5nZ2eye0bvetXU1LAWpjweD/7+/nB3d0d6ejoOHjyI+/fv4+XLl9DS0sLatWvx7t07+Pr6gqIoVghvWVkZiSQTl1rYGTQ3N2P06NGgKAqHDh0SeSyzD5SXl6O0tBRdunQhC1VmlaBTp05BTk6O6IpIu838YC7WOwJ+YovWlOps/xMFSbWhRKGgoAB2dnbYt28f+ezYsWOYOHEiEhISSDowj8dDdXU1iwhlCugOHjwYBgYGrEgCLlJqwIAB8PDwIMQ90B5RNnPmTKE6fXRo+rBhw2BnZwdPT08i5E7b3bhxI1xcXGBhYYGwsDDk5ORAV1cX8+fP51yc7927l9X/aadzzJgxIkmpkSNHwszMjFMXhnm/r169CoqikJmZiebmZjx//pxE7DALD9AoKirCkiVLEB4eDoqiICcnh0uXLgm1T18LLcw5ZMgQkaTUlClToKury5m6wKwytnfvXixfvpyVQl5aWkpIKWbqJv9z2rdvH3r06IHk5GTOqFkaDx48wLhx40BRFKuSqbgF5vLly6Guri6ywhiN1tZWNDQ0IDU1FWZmZrhy5QqpxqmkpARbW1uBamW0DoW7u7tUBdivXLlCNC/evXsn9V1YWdrPzs5GQkKCTOYKaduvqqoiETrx8fFITEzEwIEDoaGhQSIdOnNvmKQUk8DhiswVZX/69OnQ09PDN998w4rUKy8vx+rVq6GmpgZ/f3/06dMHMTEx0NbWFttu+t1dsWIFQkJCYG9vD2tra6F6Rcx/p0yZAhcXl04t2Lna9PbtW2zcuBGxsbFQV1cnvquwttOfnz17FnZ2dnBxcYGtrS1rbmCSUl999RW0tLQwfPjwTrVXFNavX4/Ro0ez+kpnUVBQQDYgRowYgQkTJiAxMRFqamrvbZsGHSHj4OAgMfHXEbx69YqVsiUKzD62fPlyfPHFFxgwYACOHj1K+lZpaSmSkpKI/ueWLVuQkJAAe3t7icmon3/+GaqqqtDS0iK+JT3PXbp0Cba2tvDy8uIkpTqDuXPnksp1M2bMIDYfPXqE4OBgDB48WGoRUR0FfwVNuh1nz56FqqoqIT2Z7SspKcG2bdtw8eJF1ppLGEpKSkjFT1Gk1IkTJ5CcnAxHR0fExMSIzSxg/p7pQ9AbChkZGQLVHV+8eIExY8bA399fwLcRl+WxcuVKKCkp4Y8//kBcXBx0dHRw4sQJcg+qq6tFiuh/xH8X/5OEVGtrKy5evAhnZ2c4OTkJkFJ6enqIiopiLXIA7gVdVVUVrK2tERkZiatXr7Je6EuXLsHX1xdqampYuHAhamtrYWRkhLS0NDQ2NqK4uBipqamYOnWqyMViS0sLzpw5Ay8vL+jr67NIqfPnz8PCwkKAlKIXQGlpae99r4B2J8zFxQXe3t5Ez0ES0O2prKyEnZ0dpk2bhps3byIlJQUmJiasBY0wPZ4+ffpg4MCB5DPmvSotLUVTUxMZyMrLywkpFRcXR45j7n6/7243FylFRxt0BMuWLYOcnBwiIiIQHh5OPqevpaioCPr6+qxdQCboe/vixQvMnz8fw4cPh5+fH+Tl5UmEha6uLgYMGACgnYh1dXWFk5MT0tPTMWPGDPTp0we6urpCUws7A/4J6vz585g2bZrE93348OFYsGABXr16hYCAAFaKAm2jtrYWJiYmrKqS0sSrV684dy47E0EmjRRAScFsd2ecUjoiZtu2bcjNzSX6M3S0iLKyMmdf4T9XYWEhBg4cKJCWx09K3bx5E+bm5khNTeVsD3+f+fPPPyEnJ0fKNT948ICE6F+8eFHg+fzyyy8YPnw4FBQU0KVLF4SGhrIIF2HphUC7NpkwUoo+z759+9C1a1eR1ShbW1uxdetWMgfQePbsGSGlmNUy+cvOb9myBd7e3pgwYYJQfTemU0ZXzOEipWjbx48fh5qamljNtebmZs5xmRkpxT+G80eAaGhosCqoMm3TKCwsxJgxY4SSUsLGjo5Wutu9ezcUFBRIn3z16hVu3bqFQYMGgaIoaGtrY9q0aSTqrqysTGikq6Tgavu6devea7PoQ9qnwePxkJKSAoqiZEKoy8r+7t27kZycjPDwcMyaNYuQ6u+zaGeSUkzSXRj4SfADBw5AR0cHu3fvJrpvbW1tqKurI2PE7du3kZaWhs8++wxLliwhMgySRIu9ffsW1dXV+OOPP+Dq6gpra2viNzI3DpigC590lpBigtknaSFvYWM8PxoaGvD8+XMcO3YMYWFhsLW1ZW1m0bZramqQlZXFKjzUWTDvZ3V1Nb788ktERUXhxIkTAt93BqWlpdi1axciIyMREhKCiRMnkjRG/nlIknNx+SF79ux5r2ILwtDY2Egqu4pLvWT2qYSEBFhaWmLo0KHo1asXDA0NkZWVRfphWVkZZsyYATs7O+jr68PNza1Dfui9e/eQnJwMRUVFoiHJxKVLl+Do6AgrK6v3ui/M5zFhwgRQFIXPP/8cBw4cwKpVq+Dr6ytSsuDfRFlZGVRVVQU2vZ4+fQp/f3+Eh4dzRl0LgzBSivm+P3nyBCtWrMCpU6dEpl0yz9nc3Iza2lqiOUxjxowZnNUd6WvrSOQv8xha969bt24SpxN+xH8f/3lCSliqSmtrKy5cuMBJSuXl5YGiKEycOFGk7draWlhaWmLAgAF4+fIla8eJ7vy3bt2Cv78/tLS0sHv3bmzYsIFUlLK3t4eOjo7IhSlNpDQ1NWHfvn0wMzODpaUl2dkWRUoVFBRIJQWLSUq5u7vDxMREonB3ZqWwtLQ0hIeHkxLuhYWFSE5OFiClXr9+je3bt7Pu4aBBgxAZGYn6+nrWYD9p0iR0794dfn5+WLZsGXGkhJFS0tRHYpJSAwcOlKgaGBdWrVoFiqKgoaHBIkDp/pqWlgZvb29UVVVJ7BQVFBTg1KlTSEtLQ2RkJBQUFEhq0P379zF9+nR4e3sjMDAQY8aMkapoH31famtrOavPiAvv3rx5MytEfu7cuVBXV8eSJUtYi9rCwkLY2trip59+klrbaTQ2NhJBXX4tts6C2W9pEfyOpgCKg7TaTTtdJiYmsLS0xM6dO9HU1ITLly9DT0+PFSXJBS7ClouUop/7N998Az09Pbx9+1asY5Ceno4xY8awdBIKCgpgZWUFT09P5OXlcTqEZ86cwYwZM6CqqspKDRPVfkA0KQW0R1I5ODgIOEv8aGho4GxXcXExud9MUop/kTJ16lQYGxuLdPAkJaWAdqF3Ozu790pxFUZKAf/cwytXrsDU1JTVHxsbGznHsocPH2Ls2LGgKIr1XjOPzcjIYKWOd2ahGBcXB0NDQ9Z4kpSUBFtbWwwaNAja2tpEj4MLe/fu7ZD2EA0uYour/bK035GdX653sby8XGg6xIew31nbXBF670sy3Lt3D8OHD4eGhgZLT5IfkydPxsmTJ1nnW7lyJVxdXcnftNaKj48PK2JUGovbvXv3ElKK7vMlJSWsalotLS1IT0+HiYkJS9uyIxB2f1tbW5GYmCigB8MF/us9duwYQkNDWZFSra2t2LZtG6t4j7TTRZubm8l9eJ90VP5+SPugzI2Z2tpapKWlEfKLv02iwL9pLivs2bMHqampnP5bZWUlRowYwbrWKVOmwNbWlhT5odPgDQwMkJmZSdYvDQ0NKCsrw61bt0SOecLeg4cPH2LkyJHQ0tLCnDlzBL4/f/48vL29pbqpMGfOHISHh0NJSQkBAQEYMWKEVKrpSRutra2orq6GsbExSzP32bNnCAwMhKOjI6ckgzgII6WA9iygAQMGgKIoAXKJH8yIpAEDBsDBwQEKCgoYOHAgyy6TlOKK6O5I2+ljf/jhB2hra2PGjBkfdaL+P8J/mpCiOxqPx0NSUhI2bdrE+p4mpWghaSYpdfv2bbGLo9mzZwssJLh2Oq5cuQJNTU0MHToU9fX1OHPmDMaMGYMZM2aI1JOhbVVUVGDQoEGIioqCnZ0dya3lj5SysrJCYGAgS+gceL9Bkj+s+++//8awYcMkZpTr6uqwd+9eDBgwANu2bRPYFacjpTIzM3Hz5k34+/ujV69epP1Hjx6FmZkZ/v77b9a9HTduHLp164bJkycjNDQUZmZmSExMJAtDmpTS09NDr169On39XOAPb3306BESExPF7sII2wXLyckhmjX8WlmTJ0+Gk5OTWEdf1E7BxIkT0aVLF6xYsUJkRIi0UFFRAWdnZ2RkZHRIrHPdunX47rvvMG/ePFa7kpKSoKamhs8//xxXrlzBn3/+ieTkZBgaGr63oyEMv/32G1JSUqTiYEgzBVAcpNXu48eP49y5c6zUmStXrsDOzk6iKkbiSCkmWT1hwgQEBARI1C5+vTS6v9+/f5+QUpcuXeJM7a2oqMDAgQMRFxcnlBThbz/wDyk1atQosoNLR2d1794d8fHx7+XUCCOlmO3466+/YGJiQspLCwMXKRUXF8fStnjw4AF8fHwwcODA93bGaFJKTk6Oc0FAL9jpCMe6ujqSjjNnzhycPn2aFb1aVFREUnxXr15NPm9tbUVubi4oioK/v79AFVpJQF/r3r17oaKigm+++QYAEB8fD21tbbIgvHjxIubPn88pmL5161ZQFIVvvvmmQ2MbrUMnLsJAlvb9/f1ZZbAlxa+//sq58OXvO7K2LymYv5NGlTEm+K/t1q1bGDJkiFAdoDdv3kBFRQWenp7Izc0lv9+0aRMoikJOTg5mzpwJPT09eHl5Ydy4cQgLC4OrqytevHjRoQgAfjB/s2/fPri4uMDAwAArVqyAj48PXF1dyRz0/PlzJCYmdjpSmj5XVVUV56Jx4MCBCAoKAo/H63A0Ax0pZWVlhVWrVmHBggWQk5PrlAaYKGRnZyMqKkpqG3Rc10mPdcx+dObMGcjJyaFPnz4kMlPY75nIzMwERVESaYp1BHTbmJs+TDB9i7q6OiK+T0erPn36FH379iXi8IsXL4a8vDz27t2LUaNGkdR1cZs4NJh+0rVr13DkyBFcuXKFbM48ePAAI0eOhImJCUvomgZ/5dnOgnndPB4PT58+ZfkR/yUyCvin//Ts2RN9+vRBS0sLioqKEBAQACcnJ1Z1746CSUrRumWPHz8mKdF04IE41NXVwcnJCSEhIZg/fz5ycnJgb28PBwcHzJs3jxxHb3yNGTOm04Q5E8+fP4eJiQnJHvmI/z/wnyOkuHbCHj9+DD09Pfj4+AhozjQ2NhLnoEePHgLaBaJe1hcvXmDo0KFQVlbGtm3byOfM89OD+9SpUyEvL48nHRRKa2hogI+PD8LCwnD8+HG8efMGy5cvh729PYyMjAgp1dTUhAsXLkBZWVni0GhxoK/j3bt3nKkRkiyo6dx5AwMD4nQy004KCwsxfvx4qKurw8jICP7+/gKRTPwh5G/evEFSUhIrp33evHlwdHREbGwsi5SaO3cuLCwsJJ78OoInT55IvDNCOyKNjY0oKioSICLpBcW4ceOICGl+fj7c3NwQFxfXYYeU//gJEyZAXl4e33//PStySZxdUc9Y2G9LSkrg5+eHyMhIidt95MgRIoJMRw4xHaLMzExYW1uDoigYGxvDzs6Os4qGsPZJQj4Ic1yk4Wh0JAXwv9RuoP053L59G0FBQQgLC5OYSOMnpRwcHFh6a21tbSgoKED37t0xbty4926nJKTUnDlzYGlpKVGqF/N3OTk5UFVVRUBAAObOnYvs7Gx4eXnB3d1dKqH6TFIqJyeH9V1bWxsSEhJgYGAgkTPGJKV27dqFrl27wsPDAxkZGZg0aRI8PT3h4eEhsFvfWbx+/Rpff/01KIoi4rI0li5dyiIb6Co8FEWhe/fu6NKlC4KCgpCeno6CggI0NDSgqqqKaEr9+OOPLHs7d+7ssEAqP1paWuDv7w8fAn2uZQAAIABJREFUHx/07NkTenp6OHbsGKcGBxeys7MhLy+PxYsXS0x4bN68GRYWFhJV65WF/YiICFhYWIhMLeXC6dOnCakpKjpP1vY7g5kzZ8LHx6fDPpcwCCO66HYLixAqLi6GtbU13N3d8ddff6G1tRVVVVVITU2FvLw8/Pz8WNF4y5Ytg62trVTINH5ip1evXrC2tkb//v0FCka878K9qqoKtra2GDhwIEsH6PTp03B3d+8w2cVs+8mTJ9GvXz9oamrC2tqaVQlP2G86goaGBlK9S9qp9FOnToWnp6fIYw4cOAATExP07t1b4siv33//HcHBwRIRaKIq+nLh3bt3sLe3Fxn5B7SPO6ampkR778CBAwDa9Z1KS0tx9OhR6OrqYsOGDeQ3np6esLa2xpgxY8TqRTHb/dlnn8Hc3BwURUFHRweenp4kmvL+/fuElJJ25Dnwjy/F1ImT1E/7tzF69Gg4OzujqKgIPXr0gLOz83uRUTSYpNSKFSswYsQIqKmpifXLmVizZg0sLS1x7949cg8fP36MQYMGwcHBgSXSP3nyZKIZJQ1s2LCBs+jKR/zv4j9FSNHaRMHBwRg2bBgr2uTu3btCNZCKiorg6OgIiqKQkJDQoXOKE3qjB9QNGzZAUVFR5OTBtet7/fp16OjosIi05uZmHD16FHZ2djAzM2Ol7926dUuqkRe1tbVwdXWFjY1Npx1GurIeXUoTYC+aysrKcOXKFezdu5clZMy1KPjiiy9gbm4Ob29vgdD+hQsXwsHBAbGxseSevH37ljN17H0xatQoaGpqEgeca5CkU+doVFRUIDAwEEZGRtDQ0EBaWhoqKyvJ9zQppa6ujtDQUISEhCA4OFhqC8dJkyaRdJiO6BTweDzs3bsXq1evxpEjR1ih1a2trZwL8rKyMgG9IFF48+YNlixZAmNjYwQFBZHPmU7ykydPcPr0aeTn53Nq0tBtZaKxsVGi9+Ht27dwdHQUqHomDUiSSvdfbDfQHk79xRdfwNvbm0UWd4aUio2NhZWVFUaMGIEbN25g7dq18PPzg4eHB+lD7+ts0KSUl5cXLl26xOqTDQ0NGDZsGLy8vDhFyEW1H2hPW4iPj4euri4CAgIwatQoqYbqFxcXk3eUWfiitbUV2dnZhKiWBMzx9cyZM0hJSYG5uTlCQkIwfvx4qacYvHr1CuvXrxdrr7i4GKtWrYK2tjbi4+Nx9uxZjBgxAqamptDW1oarqyt++uknbNy4Eenp6aAoCr/88otU2gj802+PHTtGio7k5uaK/R1/QYasrCzIyclxkkbCxml6Y4Wrj8vSfmhoKOzt7Ykuk6jFKZftOXPmiHTaZW2/M6irq8Ps2bPRpUsXiXfrJQVNdEkivE5fb3FxMaysrODm5sbqb4WFhSw/ta6uDtOmTUNISIhUIgH4+wKPx0NRUZFMojpaW1vRt29fhISECJy3M9fCb+PFixe4d+8e8fuEpdJJ4icJ04OVdsR1bW0thg0bBoqiBKJb+du/Z88eQkox9d/407f57YsD/Yybmpok1lK6fv06bGxsEBYWJnJOXrNmDVRVVXHq1Cn07dsXAQEBrLl11qxZ8Pf3J2NTS0sLgoKCiGSJOL0y+txpaWkwNzfH77//jjt37iAnJ4do6tIEYkFBAUaNGgVlZWVWNLa08OrVK4wbN06i+eK/APre/fzzz+jatSssLCzg4OAgFTKKRklJCVnfKSoqdoiMAtrJWmtra/I33bZHjx7B1taWJbkCiM4E6SieP38OPz+/997g+oj/Dv4zhFRubi60tbURExODgQMHwtTUFD4+PqzqOHfu3IGzszO8vb1ZzOupU6eQlJQkkBYmKYSRUkxbX375JZycnISGwd6/fx/W1tas3RGgvYSumpoaqXpFR9q0tLRgyZIloCgKNjY2AhMp14TbUeFEoH2nZNKkSejZs6fYeyNqkRobGwslJSXk5OSQ9DNhDoUoO/v374eDgwNUVFQI2cNs16JFi+Dq6orIyEiB9Dd+dJbgaWhowOrVq+Ho6Ci0wlNlZSV8fX3h4uJC2hkdHY3IyEj88MMPmDNnDtTU1NC/f39WqiidvhcQEMAK8ZeW4zht2jSJBGPp81ZXV8PT0xNmZmbo2rUrKIpCdHQ09u/fzzr+1atXWLRokcDgznWPhT3fsrIyLF26FEpKSqyJiKt6ERdqa2uRk5NDRGYbGhoQGhoqUSW+q1evwszMjCUuL02ISqX7r7Wb+cweP36MefPmISsrq9MkBm3v+fPnmDlzJiwsLMi4FRsbK1UHCWgfS21tbWFiYsJKu3r27BkcHR3Fpr3xgz/9uby8nEWUSnNR9+TJE6xcuVJqNpkbIzU1NSy7skox4LdbWVmJkSNHkr9fv36Nb775BhRFkbD8+vp6rF+/Hp9//jkMDAxgYGAAU1NTqKurg6IooRERncXz588RFBQENzc3sYvQ9evXg6IoAY1AUaQR0K59wYyc/jfsR0REwNXVleiIMfsyf3of8zuuiGKuuVrW9iUF15zy5s0biSowdgSSEF3818FPSrm6upJIKSZu3LiBuXPnQklJCQcPHnzvtjLT6Lj0XPjP39GNO2baNdMmU+ahsz4W8x4K23xiIj4+nlQ+o88tCTZu3Mgp/i8tzSigvf3MjWh+P7ytrY3Mgbt27YKysjL69OkjsBYAgCFDhnRIq5RfpycpKYnoOolr9507dyTaVPzkk0+go6MDbW1tVmo40F6F1tTUlPxdUlKChIQE3L9/H2/evBGw1dTUhIcPH7IqK5aUlMDV1ZVVOKilpQXXr1+Hv78/rK2tSd+9f/8+0tLSZEIy0NG9siqkIyucO3eOFKaRhdbVixcvkJaWJjZSj6sP5eTkQEFBAX///Tc5hn4Xvv32WygrK+Ply5es9kozGk3StcVH/G/gP0FInT9/HgoKCpg8eTJx3G7dugUlJSVWxR76c3d3dzg7O2Py5MnYunUrfH19kZCQQDp6ZyKMREVKPXr0CL1798akSZMEBgL6nA8fPoS7uzssLCxYURRVVVWwsLBgRW7RpNTLly9hb28PVVVV9OnTR2T76PPU19eLDJNlisAzHRqu9BcmmNE0O3fuxHfffYcLFy6wHMKYmBioqalh9erVLFKqI2hubsaJEydgYmKCsLAwQjox7cycORO+vr5C0/QaGho6FOnBPIb+f11dnVhdpx07duCTTz5BYGAgduzYgc8++4zlDBw7dgza2tro06cPi5SaO3cuevToIfaeyxqNjY0ICQlBWFgYrl27huLiYhw5cgSWlpbw8fEh4dkA8NVXX3Gm2PCDeS/pqKsdO3aQZ/Xu3TssXboUGhoaGDJkCDlWkgm0srISmZmZ0NPTQ3Z2NqysrBAeHo5Xr16JbAcNJiHN1S9llUon63Z3BPTvKyoqSCQcM4W2s9GXdPsaGxvB4/Fw+fJlPH/+XGb6C3fu3EFcXJxAe4VtCAgDf7uEjd+ywPvcE/7f8qdBd7bd/HbF9YeqqirY2NjA29ubteAtLy/HokWLQFEU0tPTWb+5d+8eDh48iJiYGNja2oKiqA6ngkmC3377DXJycqxoNC48fvyYpFPyRyIKI40ePnwIExMTyMnJiV1Qy8o+nfZIE9vMZ0WnKnJFCmZmZsLR0ZEUlhAGWdvvDNavX88ZwSBNgkEU0TVx4kScPHmSs4gO8A8p5eHhwYp4PHDgACIiImBpaYm9e/e+V5uZEJZGx4979+5BRUWlw+/Zy5cvkZGRIZCOJy2fJTs7Gz179hS52C0pKUFiYiKUlJQ4i2cIw6VLl0BRFKKioliR6tLAhg0bOEW6a2trkZKSgj179pDPaH++vr4eXl5esLGxgZGREXr16sUipe7evQsLCwsYGBhIlHJO95+amho4OTkhLCwM+/fvF5gD6ftUUlKC9evXC7yzwu4j/Xl0dDTRtT127Bjr+LNnz0JDQwP9+/fH+vXrkZCQACMjI87N4pqaGsTGxsLLywt2dnbk2p89ewZNTU1CxDGJ0N27d0NbW5tVaEVaxYu4rnv37t3/Oa0ocairq8Pq1atlKrwuzGZ+fr7IIiQXLlyAtbU1PvvsM1bEaVtbG2bPng1XV9cO+2wf8X8X/zohdfXqVVAUhbFjx7LEUcvLy+Hl5YWNGzdi//79uHv3LnGI7969i8TERBgaGqJbt26IiIjoVLUBfjBJKXrnsrq6GqNGjYK1tTVnuCw9EdLEVXBwMIyNjXHhwgXSlq1bt0JeXh7Z2dms3x48eBA9e/bE2bNnJXIAmpub0bdvX8ycOROA8MVEaWkphg4diuvXr0u0CGdG07i4uMDc3BxGRkZQUlJCfHw8du3aRY7t168f1NXVsWbNmg6X7Gae79ixY9DX10evXr04SSlhFTuamprQp08f9OrVixVtJgkyMjKwa9cusRMesx1//PEHPD094eXlBXt7e8LI0/fs5MmT0NbWRt++fVmklDRDUzuLwsJCWFpaYtu2bax25Ofnw9zcHDExMcR5aWxsxJIlS0ROdkwbcXFxMDc3h6GhIaysrKCnp0cIrsrKSkJKJSUldajNpaWlJITY1tZWJPFZUlKCLVu2CPRDZn/4UKl00m73+6C2thbOzs4ICAjoVLUvfogbm2RNuDLvS2fep5cvXwpUk3lf8L8nsrgHL1++lEkqp6R2q6qqYGVlhcjISEKu8kc+LF68GHJycsjIyOC0UVxcLFGEhKRg9oWGhgY4ODggICCAU3uSiadPnxI9RElJo2PHjglEDHxI+z/++CMcHR3Ru3dv1kZI3759YW1tLTTChy7WIi5FVJb2ueY/ce/ujRs3QFEUgoODO+1bCIMkRNebN2+gp6cHJycn5ObmCiWlnj17BgsLC0RFRZHv8vLysGnTJqK3Jix6vKMQlUbHREFBAdavX89qpyTnX7hwISiK4ixoQOND6Do9fvwYaWlpUFBQIMUKAPa4yjXG5uTkiBQFZ7adv5iNMJw5cwYURSEiIkJgnL9x4wZUVVURGhrK0kDl8XhwdnYmafEHDhyAsbGxACl14cIFkdXL+H3TlpYWJCQkIDg4GM+fPyfXUFVVxRpLWlpaMHnyZFAUJbaKLhNPnz7FzJkzcebMGXh4eMDKygpHjhwh7aisrMSaNWtgYWEBQ0NDODs7c2qJVVdXw87ODpGRkdi+fTuqq6uJjdraWtjZ2WHw4MHkeKbv3rVrV5YAtjRRXl7OOU79r5FSND5ku5uamki6KjMjiX88mDdvHgwMDDB06FASKXXr1i34+vq+d8GYj/i/hX+dkNq4cSMoikJGRgZrB+jixYuQl5eHmZkZ5OXloaqqiuTkZKItVFlZiadPnyI/P1+qaVFMUurnn3/G1KlToaKiwjkI37p1C9ra2iwtpPv377NIKaDd0cnKyoK8vDzi4uKwc+dObNu2rVORXX379hUrsLh7927OnWtRaGpqQlRUFCIjI3Hjxg20trbi8uXLMDc3h6urK2uHq3///qAoiuwEdgb8pBTXgocLdXV1yMjIgI2NDRISEiQmpW7fvk1S6ZhpoFzgt7Vr1y64ubkJaMPQOHnyJPT19eHn58fKqf/QAzHd/ysrK1FSUoK7d++yqri0tLSQd+XQoUOgKIpTRFfcezR9+nSYm5vjzz//xKtXr1BeXo4+ffqgS5cuuHTpEoD2SKnly5eDoiikpKRI3HYASElJgbGxMQwNDfH111+Tz/kj3eioBGEREh8ilU4W7X5flJeXY+LEiYiMjJQaUVJeXi616kVMyJrMam5uxvDhw997vOKCLIguGi0tLRg/fjwoisLGjRs/uN3q6mpYWloiKiqKzLn0s2L25/LyckJKZWZmks9l7TjTKR3r1q0T2i/5x/EnT56IJY2WLFnCqZcjSWq6tOwz///zzz/D0dER0dHRuHPnDgYNGgRzc3NOrQ/m70SlusnavjgSQdh3PB4PW7ZsEVl9TdZE17Nnz+Dq6gpHR0ecPXtWKCl15swZyMvLs94hrmuVRRqdKDQ2NsLHx4ekyApLP2Tixx9/FPu+fghdp8ePH2PcuHEiSSn6OH6I6wOrV69GVlYW2aAS1UdLS0sxf/58UrWTH8yK2HRVPVdXV/j7+7M2Jfft2wdjY2P06dNHokp6eXl5yMzMZEV78Xg8BAUFsdIZf/vtNwQHB8PKygqjR48mxE9+fj7mzZsn8lmK8pOrqqrg7u4OKysrHD16lOVbV1ZWoqCggLM/NzY2ok+fPggLC8OzZ89Y6xn63tLrPP4qeg8ePICDg4NABfX3RVtbG3g8HiwsLKCnp9fp6pP/1/Hq1SsMHTqUM3OI+d7Mnz8f1tbW6NKlC8zMzGBiYgJvb2+pBIp8xP8d/GuEFDMaii7LnZGRgba2Nty8eRNqamoYNWoULl++jKqqKiQkJICiKMyYMYMzwkWaC5uSkhIMHToUFEVBQUFBqGbJ+fPn8f333wNg777QpFS3bt1w/vx5AO2O+/bt22FlZQU1NTXo6uqyBK/FvbC0/Rs3bsDQ0JCVysg/ybx79w6HDx/uUMTFixcvYG9vj+3bt5M2HT58mKWNwUxhmjp16nsvOmhSytjYGL6+viJD0hsaGsjOUm1tLWbPng1LS0uhpBT/tTc1NSE3N1diUUgej8faUT148CCcnJzQvXt3ThLn0KFDiI6O/tfS82jU1NSge/fu+OGHH1BUVARnZ2ckJCSwRCmB9ugpNTW1Di926+vrERkZiaysLNJPHj58CD09PSQmJrIikl6/fo3vvvtOoCIhP+i+X1lZCTs7O0ybNo0UODAxMcHs2bPJscz7e+fOHUyfPl1oP/xQKYDSbndHwUzTpfHu3TuppYzW19cjICAAXbt2lfj96QikTXbxP6uTJ09yplu/D2RBdPG3+9KlS/jqq6/eu90dtVtbWwtTU1N4e3uTcYNZpahHjx6s+YdJSk2ZMuW92ioJRowYAQMDA6FRF0y9Kv6+zySN+LVcpk+fDoqisHDhQpFRtLK2z293/fr1cHR0hL6+PgwMDDjJoObmZhw8eBDXrl1j/V5cVLS07TPtrl69GnFxcejXrx/S09NZER3M3zE39ERFFsuS6GLi2bNncHZ2FkpKAe2ErbW1tcjIog+VRkf3pYaGBhQWFiIiIgKqqqpEx4r/nr59+5ZTo4d/PPg3dJ0ePXrESUrRz2DKlCkwMjISShZxobm5GdHR0bCwsMD8+fM5SSmAXciFv0gH/705d+4cIaUsLS0RGBjI8l/p3x04cABKSkoYPHiw2I3QyZMnIysri/VZXV0dHBwcEB0djW+//ZasSxISEjBhwgSoqKhwRhdxje3Mfrx9+3asWLECOTk5rIitiooKQkoxI6VE4ebNm3B2dsavv/4qtI+8fPmSFLlITU3FhQsXcOrUKaSkpMDAwEAsaSnMrrg+tWzZMgQGBv7rfvn/MkTJ2TD71OXLl7F9+3bMmjULW7ZsYRW4+oiPkAT/CiF1+vRpJCcns3Kdv/vuO1AUhaSkJGhoaGDs2LHg8XisDk+nTn2InFRJhd6Af5x0OoS3tbUVDx48QEhICIyMjHDu3DlybE1NDfLz81mLXa4XVlg5+fLycoSEhBB9HtpGeXk5Ll++LFYzRRjy8vJAURTZGd22bRsoiiJl3qurq7Fp0ybWDlBH7DPBnByam5tx4MAB2NraCtim0dDQAC8vL3z77bfkfDU1NZg1a5ZIUgpoz4GXVPiO+dvo6Gi4ubmxdJb27NkDDw8PBAYGiiz//aEnP+YzmDdvHvz8/PDkyRMA7RoOampqWLJkCXGY2trakJeXB1NT0w6Lr1ZVVcHOzo5EAN27dw/a2toYMmQIcbiWLFlC0jDF3QvmjnBaWhrCw8NJqkhhYSGSk5MFyJ2SkhLs2LFDQKyaC7JKpZN1uzvah0pKSjB27FgBXRdp7EzxeDzk5ORg4MCBUq0ACkif7KLvm7DqRe/jHMmS6GKmTXOhs+fojN2HDx+SaFJmf6LTUvz8/ARI3fLyclKkg7mIlTaam5uxbt06WFtbcxIntMD4/PnzyWdcpFFaWhoUFRUFItymTJnCSsX50Pa5UoyA9kgma2trBAQECGyQNTc3k9QrOkL137JPY8aMGdDQ0MCIESOQlJQEe3t7ODg4YO/evazNyNmzZ0NPT0+gSiE/ZEl0MUF///TpU05Siv6+qKgILi4u+Omnn4TalWUaHX97KyoqEBUVhfz8fKK/p6ioKDC/19TUwNXVFWZmZiJJAFnrOomyc//+fU5SCmivCkdRlMhUVy7iksfjISkpCTY2Npg7dy5ZQ9D3b86cObC2tmYV0QDaCaFvvvkGQUFBJOOA/g1NSqmqqmLLli2sczKf85EjRzok0l1XV4fly5cTH+7KlSswMjKCpaUlevToQci4mpoa9OjRA5MmTRJrk0tuwcLCAra2ttDS0sKWLVuIf1hRUQEPDw/Y29tj//79YueeLVu2QF5eXmzVylevXmHFihUwMDCAvLw8DA0N4ejoKLayG3MzJC8vD6dPnyapYUzQ7yhzfOH6/iM6DmGkFPOe5ubmYtGiRax36OM9/4iO4IMTUufOnYOcnJyAZhTwT6SUg4MDa7KkO3VsbCx69uz5wRhXUedhTnr5+fnw8vKCtrY2q3IcTUrRkVLidv34UVNTgzlz5gg4a/v27YOcnBwptdzQ0AB/f3+oq6t3uGwn3aY3b97A3t4eixYtwqZNm1hkFNCug9WvX7/3jmRgXi/9/JuamsSWv2UKqdMpD9XV1SJJqbS0NJZoqyjQz7q2thbHjh0jzliPHj1YFUN2794NDw8PBAUFdWiXTtaora1FVlYW0tPTsXr1atZ3iYmJUFdXR1xcHPbv34+NGzfC19cXfn5+IicMYWkqgYGB+PTTT/Hy5Uvo6OggLi6OPJtbt24hLCxMontOo66uDnv37sWAAQOwbds21ntXWFhIIo4yMzNx8+ZN+Pv7o2fPniKd+w+RSiftdj99+pTlaHWETPrtt99AUZSATh0/JLHJdOzoa2JGR0rTyZAF2VVRUQEbGxtMnjxZKvYA2RJdNGgB8cTExPe21Vm79HXm5+dDTU0NPXr0wK1bt9Dc3AwXFxcEBAQILTbx+vVrrFy5UmQVUGb/62waUENDA2pqajiPv3fvHiZOnAhlZWVW5AD/ue7fv4/+/fsjICAAZWVlAu+FsPdElvb5N2r4r3HNmjVwdHREz549iVZRY2MjFi9eDHl5eZb4LBdkbZ/G+fPnYWZmhl9++YVsBhUXF4OiKHz55ZesDcU9e/ZASUlJYoF0WRJd/KBJKQcHB5w4cYK84xUVFZg1axYMDAyE6mwxIas0OmZU/ueffw5PT09CYhQUFGDw4MGcpFRKSgqioqLEvn+y0nVi/ubgwYNYvXo1lixZwtL6EUVKCYukZ8olMEFH+fB4PAwZMgS2traYO3cumdN4PB5WrVoFNTU1lpZadXU1unfvTrRwVq9ejcrKSpY+2MWLF2FlZcXakAY6riHGPHbZsmXkXaGjlyoqKlBaWkoq27W2tuLhw4dwc3MjkgSSYPbs2TAzM0Nubi7ZVBg8eDCUlZVx5swZVh83NzeHp6enWN98w4YNUFVVJRsEoioz37x5E1VVVTh27BguXLggMiuC+bvq6moEBwfDyckJ3bp1g7GxMdatWydwfGlpKaKjowXGqo8pY+8PYaRUc3Mz8vLyYGdnBzs7u48k1Ed0Gh+UkMrNzYWCggIyMzNZOxTMweKnn34CRVGYPHkya7B68OAB3N3dWToV/xa4Iptyc3PRs2dPdO3aVYCUCg0NhZmZmUAZZS7QNuvq6nDw4EF07doVFhYW6N27Nw4dOkQmpJ49eyI1NRU8Hg+NjY3Ytm2bRIs6/lBk5jUlJSVBTU0NCgoKJNe7paUFDx8+RHBwMD777DOpDexDhw7Fp59+KrSSGbNdTEyaNAnDhw8nhKUwUgpo1wHy8vKSOPKipqYGjo6OiIyMxKRJk5Ceng4VFRV4e3uznI09e/bA29sbdnZ2nCV4/w1s3rwZXbp0AUVRRJCfGSL+1VdfER0sW1tb9O7dW2ilwtbWVpH96NChQ1BSUgJFUUhOTibHlpeXIzk5Gd27d+eswiIMdIqLgYEBWQgxq0QWFhZi/PjxUFdXh5GREREOBf7dVDpptvvBgwdQUFCAnZ0dUlNT8erVK4FdXCb434uamhocOHBA4Lnx7xpK6iy8fv0aMTEx2Llzp8T3QxZkV2fGm4KCAnTv3h3BwcFSdUQ7QnR1JkryyZMn6N27t8h2y8ouE/QzuHr1KlRUVBAUFAR7e3sEBARwLiDq6upINISo9vF4PPzwww/44YcfOnwNmZmZZFzjwuTJk8m5i4qKMGHCBCgoKIgkjXbt2gUFBQWJNllkbZ/52+XLlyMmJgZmZmYYO3YsS1CWSRpdunSJbOL9/vvvAIQvhGVtn4mtW7fC2NiYREzweDy4ubnB39+f6JExIWnhBWkTXczrWLduHTIzMzFlyhRWClNxcTHc3NxgaGiI8ePHY9GiRUhKSoKSkhKr2As/ZJVGxw8ej4dNmzYhNjYWBw4cYD1nmpRSUFAQIKUk1S2Vtq4T87OZM2fCwMAA/v7+MDMzg7u7O+scNCmlqqrK0h7iinYLDQ3FsmXLyPUsWrQIY8aMId/Tz6Ourg6DBw+GgYEBFi5cSPpMRUUFq2/W1tbCxcUFERERQjd56XOdPXsWVlZWCAoKYhGg7zP3TJ48GQYGBsjIyCCZA7S9qqoqXLx4EQEBAfD19ZV4fq6vr0e/fv0wadIkcj8ePXoEfX19JCUlCfjilZWVYqOeAOD69etQUlLCtGnTyGfCrt3X11eiDT9m/6qrq4OXlxdCQkLw999/k2qFFEWxoveA9s16iqIwfPhwsef4iI6DSUrRpN/Fixfh5OQEDw8P0q8+pkh+RGfwwQip8+fPQ1FREZMnTyaMO7NcKRPffvstIaVKS0vx4sUL+Pv7w9vbWyih8qFRX1+gFjSEAAAgAElEQVSPQYMGscRLz549i6ioKE5SysnJCQMGDBBpk76m6upqGBoaYs+ePbh//z4OHz4Mf39/2NjYwNHREfv370dCQgIsLCwEND4A4U4G/XlNTQ0mTZqETz/9FBMnTiQTRHNzM8LCwqCsrIyvv/4at2/fxubNm+Hv7w9PT09yjvcdbHg8Huzt7WFsbCx0V4v/ntAYPXo09PX1kZ6eLhEpJSx8lwvZ2dmwtLRkaR7duHED+vr68Pb2ZkVKbdu2DSNHjvzP7AaUlZVh6dKl0NPTQ1hYGPmc6WS8ffsWf//9N0t4ktlvuPQCZs+ejcTERERHR+O3337Ds2fP0NLSgpkzZ0JLSwsJCQm4e/cuduzYgaFDh0JLS0tsRR0u0Gl1o0ePJgsU5uKnrKwMV65cwd69e0Xmpss6lU5W7f7zzz9BURQ0NDSgq6sLTU1NpKamCqTIMAmv8vJyztQF2n51dTVWrVpFSNOKigr4+PgI1cRjgk7hHTFihNBjZEV23bp1CwcOHJB4rOc676NHjyTS/+oIJCW66PY0NTWhoqICjx494jw3fxoQ0L4AFiZgLCu7/PaZx1y9ehVdu3YFRVHYt2+fwLlqamqQmJiIsLAwke9MdXU1QkND4e3tjfj4eLF6KkzcuXMHFEWhR48enLv14eHh0NXVJdEhgHDSiFmN7/Dhw9DV1RWrcSdr+0zMmjULXbt2xRdffIGsrCyEhYXBxcUFU6dOJcesX78erq6uMDEx6TBZJEv79HcbN26EsbExeDweGhoaSJonvUmxadMm1vn4fy8MsiK65syZAw0NDXh4eMDIyAja2tqs6OempiakpKTAx8cHJiYm6N+/P/EFRI0t0k6jo8F8T8eOHQtdXV0YGRkR4oLp8xQUFCAuLg4qKioCBJqkY6AsdJ1WrFgBfX19Ekm9detWUBQFKysrFvn04MEDJCcng6IoFBYWcrY5IiIC5ubmJFWovr4es2bNAkVRLE07Jinl5OQEKysrZGdnC4xFLS0t+OKLLxAYGMhK+2T6RwcOHMBff/1FxjyalAoLC+uQpqCoMTM9PR36+vrIyMgg/bu+vh6jRo2Cvb09q7o41xxYXFzMWlvRUa4TJ04E0J6azS+3sHTpUk6NTVF49+4d/Pz8YGxszJoj+OeZU6dOwcPDg2zecYF/LdjW1oaZM2ciNDSUfBcfHw9zc3NSAW7FihWs3xw/fvw/45f//wialFJWVsbs2bPxySefwM3NjfTFj5pRH9FZfBBC6u7du1BTU0NMTAz5jO60+fn5oChKYJL+9ttvIScnh9TUVHTv3h1OTk4iB98Pjbt378LX1xdubm6s0FFhpFRxcbHIdjMXET/99BNCQ0MFdlaPHz+OcePGwcTEBD4+PqAoCpMmTeoQQURPxo6OjggODoa3tzcoiiKRZ83NzUhMTISHhwcoioKXlxcGDx7MWf1FUnANUNXV1UJTP2gwz8U8dtq0adDT08PEiRMFSClbW1vExMSIJKKuXbuGDRs2sD5ra2tDUlIS/Pz8yGe0jevXr0NFRQU9evRgaUpxVZ36EBAWRUKTUsrKyoiPjyffC7sXzH7T0NCA/v37s/QIBg0aBAMDA0RERCAwMBBdu3ZFbGwsbt68ifr6eqxfvx4mJiYwNjaGlZUVIiIixJJRou5VbGwslJSUkJOTw9J6EpY6KAyySAH8EO1OT0+HsrIyjhw5gqlTp0JfXx8KCgoYN24cy9Gjr9HZ2Rn6+vpC00Zev36NxMREKCgo4MSJE7C1tUVISAgnCczfrsbGRuTn5wttryzIrra29sotbm5u0NLSwv79+znJFS6UlJRg+fLlAhXMmH38QxBdTNK/b9++cHV1JSK0zDQW5mbMrFmzBMZCYWSUtO1yXeuBAwfw9OlTMm7cvHkTqqqqCAkJIZVjgfad+rFjx0JdXV1kpGhtbS2cnJwQHh6OEydOEJKceU5h2kY0zp07xxlBEhoaCgcHB7IYZdp59OgRIY34qzvRmzKenp4i00ZkbZ+JGzduwMrKClu2bCHE2507d6CsrIxPP/2UpbmZk5MDMzMzMh9JQkZJ276wvnTlyhUSveDu7g5fX19CRlVUVCA9PR0JCQks7SdRkDbRRf/d2tqK+vp6fPrpp9i3bx8qKipw+/Zt9OvXD5qamgIRp9XV1SgvLyeLd657Iqs0upqaGtbz4fF4KC8vx71799C7d2+BdG3mnHf//n2Eh4cjNDSU0zYNWeo6Me9TUVER+vfvj5ycHAD/VIXOyspC7969oaury5KLKCgoECoMHxISAnt7e9y5c4d1njdv3mDx4sUs3xb45/mMGDEC+vr6sLGxERhX6IgcpsA4s/3z588HRVH45JNPcOnSJXKvz507Bw0NDcTExIhNc2O2pba2FgsXLsSXX36JEydOsCrZcZFSubm5WLNmDecGF4/Hw6JFixAZGQltbW1oa2sjOTkZe/bsAQAMGDAAkZGRuH37NrS1tREfH080M+/du4eAgACWHpakuHHjBtTU1ODt7c2pS1pRUYHPP/8cgYGBnFVGgfYiMu7u7qw5pqGhAVu3biX+Ou273b59G4WFhfD19QVFUZxRtx+JEdmhpKSEbMa6uLh8JKM+Qir4IITU8ePHSSUKZurT1atXoaGhgdGjR3PumNLh4s7Ozv/JDn/t2jXExMTAyclJgJTq1asXtLW1BQRMRS1IeTwesrOzER0djblz5woVPT9//jx+/PFH2NrawtnZmUxgwhxS5jl//fVXhIWFkV3bkpISfP/991BQUMCXX34JoN0xKS8vx9WrV1FeXs4ZTdMZrFy5UmLyhnncl19+iaSkJNainF6wM0mpmpoaZGZmwt3dnXPHtK2tDbW1tYiIiMDChQsFvl+wYAGMjIxYYcr0omzs2LGQl5dHVFQU2eH5N6L0mFpX3377LbKysvDdd9+Re1BRUYGlS5dCQ0ODCN8zfycM7969Q69eveDg4IBZs2bh3r17iIqKQl5eHglrX7t2LTw8PBAdHU3uES3SX1xcLLakNt0GHo+HnTt34rvvvsOFCxdY4sQxMTFQU1NjaYZ19D5LOwVQVu0uLi5m7UYeP34cenp6ZFf3/PnzmDlzJrp16wY1NTWMGDECf/75J7nP69atE7mIaWtrw+PHjxEaGgpFRUX4+PiIjEx5/fo19u3bJ1AEgOudlSXZVVlZCWdnZ1haWuKPP/4QS0q1trZi9uzZoCiKU1dC1kQX8zxA+7vp5uaGiIgI7N+/H3/99RcUFRUREhLCSldobm7GihUrQFGUSB0QWdmlwXwOI0eOhJWVFVatWsUqKnL16lWoqqoiODgYFy9eRF1dHcaNGwcVFRWROjqtra2YMGECwsLCUFRUJPZ+M7+nS6oLA00W0YtVLtuFhYVIT09Hly5dkJaWhsePHyM3NxfZ2dlQUFDA/v37/zX7/Dhz5gx0dHSIjhwdARQYGEhIF6Y+Fz3HSapXI037zP5fVFQkQNh9+eWX6NKlC8zNzcmY8PbtW8ydOxd6enr4888/hbZTlkQX03ZtbS0qKyvh7e3NSst6/vw5Bg4cCA0NDRw8eLDD84+00+jq6+uxdu1apKamkqgvJycnEhly//59REVFwdLSkpA8AHvOf/r0qcSVCaWp68Rv+969e2hra8P8+fPx/PlzXLt2Dfr6+iRi+enTp9DT04OlpaVAxTmA/Q5GRETA0tKSEErM+0bPzYsWLYKcnBwrzZrH42HMmDE4cuSIgDh2W1t7lW96XgPY93HlypVkXLWxsYG3tzfy8vLIMXl5eQKRq6JQV1cHV1dXmJqawtzcHBRFIS0tjfUepqenw8DAAJmZmQKFf/gJ08DAQPj7+2PIkCFYsGABRo8eDTU1Nejo6OCHH37AzZs3oaenB4qiMHToUOLflpWVISUlBZ6enmI3ioXh6NGjUFNTg4WFBebMmYOKigpUV1fj9OnTGDlyJDQ0NERuWF6/fp1knPBvRjc1NSE/Px+2trbYvXs36VMrVqyAiooKKIrC5s2bO9Xuj+gcnj9/jgULFpC+/19am3/E/yY+WMreoUOH4OXlBT8/PzJoq6qqIjU1VeQiiVnl4UN2eK4dW64F1NWrVxEdHQ0nJydSUQVod6a9vLzQs2dPAXvCsG7dOmhra0NXV5eIxgnbRQbaBwQ1NTWsXLlSrG0ej4d+/fph2LBhGDduHOu71tZWUuVQWLgx06lgtolevIq7PppcTElJEdtWJuLj42FpaYm1a9eyUiaAdlKKjpSiv6upqRG6A0ODnnB5PB7++OMP8vm+fftgbGyM7OxsgYX1F198gZSUFGhoaCA1NbVD1yAtMFM6HR0d4e7uDjs7Ozg7O0NLS4uE5NOklJaWVoeEjN+8eYPExEQ4OTlh0KBBcHJyEriXmzdvhqGhoYBDKuk5qqur4eLiAnNzcxgZGUFJSQnx8fGsdIJ+/fpBXV0da9asEUtyCYO0Uulk1e6//voLxsbGOHHiBGshEh0dDXNzc9Zu+F9//QWKokBRFLS0tBASEoKdO3cKiLIzwSSR/f39oaSkhK5duxJNFa4InPDwcFAUJbKCJNO+NMmuW7dusVKbqqur4eDgAEtLS+zdu1doVBP99+vXr7Fs2TKRc4S0iS4uNDc3Y9y4cejVqxd5d0aOHAkdHR2YmprC1dWVNeYUFhZi3bp1Yuc2WdllIikpiZT75iL0L1++DBUVFYSEhKB///5iySgawcHBmDhxIus+t7W14dSpU1i5ciVmzpyJ/Px8lgYQnY5Bp4vxIzQ0FCYmJmThxrzOpKQkVoRFcXExli1bBg0NDWhpaUFfX58IYdNt+dD2uciBo0ePgqIoQrI4OTmxIoBOnDiByZMnS7RglLV9GrNnz4apqSkUFBQQEhKCgwcPoqWlhVXmfcyYMRg7diwpriFKQ0aWRBfzOSxZsgTBwcGIiYnBJ598Qt4p+vw0KaWrqytRCpas0+hycnJgbm6O/v37w8LCAmFhYXjx4gVp7927dxEZGQlnZ2ehpBTz+oSdU5q6TvyYMWMGPvnkE5SWlpIoydmzZ8PHx4dFtNCaq7a2tkKr09HkZExMjEARBVovj95YXbJkCRQUFDB06FDk5ORg2rRp0NTUFFp8oaysDBoaGqy0/ra2NtTV1WH69OmEZH7y5AmsrKzg5eXVoXeG6Yfs3r0bffv2xaNHj1BdXY21a9eCoigMGzaMFRWWkZEBiqLw3XffcdqsqqqCtbU1IiMjcfXqVdZzvnTpEnx9faGqqopp06Zh48aNMDIywqeffoozZ85g69atGDJkCLS1tTslt8DEtWvX4OHhAXl5eWhqakJbWxv29vbw8vLirIwHtG+GMv2C+vp6xMXFCaxrDh8+DBUVFaLF29bWhq+++gqjRo3C9u3bPxIi/yI+3vuPkAZkRkgVFxfj9OnTrNKvBw8ehJeXF9zc3KCgoICJEyeivr5eYBJ7/fo1bty4IVAV5t9EbW0tfH19ORcmV69eRVhYGCwsLPDLL7+Qz/mvQRIsXboU6urqcHR0JJOxMIeWXsCK0nmh8ezZM5Ke169fP5bzD7SXZHV3d0dGRobQcwJsx2vp0qX4+uuvOXPO+a+7rKwM48eP75Cexvfffw9zc3OcO3dOqEbW1KlT0a1bN6SkpHCWAReGtrY2okf1888/k8+nTJkCRUVFTJs2jQh13rlzBwEBATh16hRWr14NJSWlDu2CSRPNzc0YPHgwQkJCUFBQgPr6ejQ0NMDb2xt6enrEyXr37h2p1jJr1iyxdunnVVZWhiFDhsDY2Bg2Njbkc6ZDPXLkSNjY2HR457ipqQlRUVGIjIwk78bly5dhbm4OV1dXVopq//79RRKkND5EKp202/3s2TPY2dlh9OjRpE008vPzoaioSNIvysvL4ebmhpCQENy4cQMzZ86Eo6MjQkJCxL6j9L/Hjx/HyZMnERkZCQ0NDRISz/+OXr58GUOGDBEbxShtsovH4yEoKAiampqseymMlGISSefPn0dycjKLwGOOFR+C6GLi3bt3GDNmDNFGGT58OExMTPD8+XPcuHEDioqK6N69O2cVSlHnkJVdGocPH4aVlRVOnjxJ7u/bt29x5swZ5OXlkQU7vRCkKEroAgNof2eqqqrw9u1bGBgYsKIdqqurkZiYCE1NTWLLzMwMa9euJeNMXl4eLCwsOMWSX7x4AYqi4O7ujvPnz7O+69u3L0xNTUkKD//vfvvtN/z1119k/OYaD2Rtnz+N9N27d2hra0NxcTE8PDyQlJQEOzs7BAQEEIHtqqoqpKWlYdCgQaSwiTDI0j7T9tatW6Gjo4NFixZhw4YNcHNzg7m5OX755Re0tLSgqakJmzZtQp8+fRAUFISMjAxCGImbO2RJdP34449QVlZGcnIykT7o2bOnQBGJFy9eoHfv3lBRUcHr168FbH6INDom5s6dC3l5eRgYGJB+2dbWRt7XO3fuIDIyEi4uLvjpp58ktktDmrpOgGAlajs7O+zYsYOks7W1tSEuLg6enp7kuPLycsTGxmL37t24efOmyPbu2LEDFEVhyJAhJGK7X79+MDc3ZxHlVVVV2LZtG7p160YIfDqFDWh/bn///TdrY87d3R3du3cXkM3g31CZPn06unfvLrTqJz/4dVi///57pKens47ZsmULJym1atUqzrm5trYWlpaWGDBgAF6+fMnSCqSfza1bt+Dv749u3bph9erVOHDgAKysrGBhYQFbW1tER0cLTYvsKMrKynD27FksXboUCxcuxKlTp4Rqxd65cwe2trYsaYWCggK4urrCw8ODtd46ceIEDAwMMHfuXNy9e5dUMWcKm//b68SP+IiP6DxkQkhduXIFvr6+MDY2xq5du1gT0+HDh+Hu7g4jIyPWpEAPnM+ePYOHh8e/FoUCtO82zZ8/HxMmTCC7Ta2trejXrx/U1NQ4q/3QFQQdHR0FmH1RZVC5sGTJEpibm2Pw4MEkFUvYpO/n54f4+Hix1ana2tpQUFBAroE/lRAA/P39WdpD/GDajIuLg42NDebOnStABEnioEiC1NRUBAUFETJBmP2xY8fC1tZWrEA6Py5fvozIyEi4ublhzZo15POpU6fCxMQE+vr68PLyQrdu3eDt7Q2gPdLL2NhY7KJAVigvL4eLiwtrp+zXX3+FgoICFi9eDOCfvvX69WuxO0f8UQtAu0NBRxiNHz9eIGVzxowZsLGxkUgngYkXL17A3t4e27dvJylyhw8fZu38MUXYp06dKrLtHyoFUNrtvnbtGrS0tMiiIioqikT4lZeXIzo6Gl5eXjh//jycnJzQvXt31gK4rKxMqI4RM6VzwoQJLCH+mzdvElKKudAuLS0V0AASVxhBmmRXW1sbLl26BD8/P1hYWLB2rvkJJGbq9sWLF+Hi4gIHBwdOu7IkukShqKgI9fX1OHLkCIyNjXH06FHS7lGjRkFTUxMODg4iozlkbZefiDt06BBUVFTIu3P06FHY2NhAT08Purq6SEtLI6lQd+7cEbmx0NDQgE8++QQnT54E0F7hU0FBAV999RWysrJga2sLRUVFDBw4ELm5uTh06BB8fHxgY2PDGsO5tO/ofnXr1i1oamrC39+fpBXR0SNcC1lJ3/kPZR9o16JxdnbGihUrSHTh7NmzoaSkBFNTU3Le0tJSzJ8/H1paWmKFo2Vpn9n/r127hj/++IPMOUD7GBgQEABzc3Ns3ryZjIn8RWzEkXSyJLoKCwsxduxY/Pjjj+Sz2bNnw9LSEoMHDxYgpei0Mn58iDQ6/vsybtw42Nvbw9LSErGxsYT0ZFbFvXPnDnr16gUdHR2xmzmy0nXix9q1a/HDDz+w9Ipo7Nq1C3Jycli6dClOnTqFOXPmwNDQUKS4O/Me7tmzh5A3ERERsLCwEBrlU11djcePH5NoJrof9u/fH926dUNeXh65jzt27ICcnBwyMjJYmk7Mc798+RJDhgxhVa0TBWa0dXx8PGJjY9GjRw8iMs60QZNSI0aMEIhC5Z/r6Chepo4Ss9/Qz/ny5cvQ1NREQkICacfDhw9RUlLSYV9OWqivr4epqSmsrKywa9cuQvhdv34d4eHhcHFxwdq1a8nxkyZNgqqqKgwNDWFqasoqtvQRH/ER/9uQOiF18eJFaGlpYfTo0UIrLhw5coSk7zHLpD558gRBQUFwdHSUaICXBc6dOwd9fX0EBgbC1NQUZmZmJALp3bt3SElJgZKSEkmpowf7+vp6ODs7w97eHsOHDxfpGDHLnR8+fBjr1q1Dfn4+K+Vl/vz5sLGxQVxcHJmc+SeZQ/+PvesMq+La2s9IlSIdpAgcivQuSDuACApKsIDSxQrEWLHEihrB+mlMvBG9CIoNWyxoouYaazTYiKiggkisqBQVpJf3+8Ez+86cbsIx9+by/lHmnLNnz56Zvdd+11rvOnkSHA6Hz0DmTUVhRkOVlZWBy+Wib9++OHHiBDnnvXv3YGZmJlAUlBeLFy+GqakpLl++zFcqlonRo0eDw+GIbU8QOjs7weVyERQUxDrGBHNTLciDyYSwDfaNGzfg7+8Pe3t7llfx5MmTWLduHcaNG4eMjAzyPI4YMQI+Pj6syL9PicePH0NPT488f7QXk94Y1NXVYfr06XyaDoIWbeaY8BqKdPqeiYkJS3/h7du3CAsLg7e390cbMbSYNa3XsWfPHlAURQzduro67Nixg08n4VOm0km730DXRsTX1xf29vYwMzODh4cHK8rw+PHjoCgKcnJy8Pf3J2krwsaABn0/6+rq4OjoCC8vLyxcuJC1sb916xYCAwOJvl1hYSG8vLzA5XIBiN7QSZvsunXrFgICAmBpaSkwqsnExATHjx9HS0sLbt68CVtbW1Z1F0GkvDSILno8xW0m/+///g8mJibkmevs7ERCQgLi4uIQGxsrUFtLGu2KwpQpU5CZmYnz58+T6GWaxE1MTMTFixcxffp06OvrC30OeVFVVQUdHR2y6X/06BGmT5+OXr16QVZWFoMGDcKBAwdY7yKdTnbw4EFyTFwEYFFREVRUVMDlcsHlcmFsbCwwcqm9vf2jyGhptw8Ay5Ytg5qaGrZs2cK3sZ87dy7MzMzg4uKCuLg4BAYGQlNTk8xpkpyjO9tPTU1lHTtz5gwoioKysjLRfKE3kk1NTfD29oaJiQl27NjBsg+E9VuaRBcTGzduhLGxMVxdXXHhwgVyvKGhAStWrACHw8Ho0aP5SClh/ZdmGh3zey0tLXj27Bna2trQ0tKCtWvXwsLCAqNGjSJR9MxomPv372PmzJki5wFp6Trxorq6Gra2tqAoCh4eHnxp3W/fvsWSJUtAURTU1NSgrq4uMtKNeS7aqUqTZ7yRyczvippT79+/DysrKzg5OeHKlStob29HS0sLZs+ejV69emHOnDksXVGga12bPHkyjIyMhKYVMsGMNLe3t4erqysCAwNhY2MDBQUF8jwyn41du3aBoihWFU9BeP78OWJjY6GoqMhylgu6/nnz5kFWVlZg5Gl3QpCjkxfMfRCto3Xw4EEyl9y6dYuQUlu2bCG/27FjB1avXo01a9b8qWJLPehBD/6z0K2E1O+//w5LS0t88cUXrAgSQZPF8ePHCSn1ww8/4N27d/Dy8vpLBczpKKeZM2fi5cuXqKurw4oVK2BoaEi8FG/fvkVCQgIUFBSwc+dOVrXA+Ph4XLp0SaIqTLQAobm5OczNzdGrVy8sWrSIZfCuXLkSFhYWiIqKErjovXr1SijxUF9fj2nTpiE4OBg+Pj7YunUr8T6Xl5eDy+VCSUkJQ4YMwaRJk+Dt7Q0XFxeR4s50//38/JCUlMTnwWb+pq6uDnFxcVBXVydpAcIgzFhYs2YNNDU1BVbtKCgoQHR0tMi0ERrMhe/cuXPIy8vDgwcPSJj1tWvXCCnFjJRi4tq1a5gwYQLU1NT+dJ69pBB0D5qbm2FjY4O4uDjk5+ejV69eSE9PJ5+fPXsWvr6+JM9ekrZnzJiBgIAA+Pr64tChQ+Q5efXqFaKioohG0IgRIzB27FioqalJNO6856qqqkL//v2xatUq7Nixg0XqAF3kWlhYGF+YvDBIIwXwU/Qb6KoY1bt3b6iqqpKoIlp4vbOzE7GxsdDS0iKVOiUFvSEMDAxEWVkZeUeZc2lRURFCQkJAURRMTU3h5uYm1gEgLbKLbre5uRmbN29GcnIyKIqCg4MDX1QTHR2wbt062NjYwN7eXqK1ojuJruLiYlhbWxODXtRmjCYu6epTDx8+BJfLZYl1021Lq11e8KZca2tr4+bNm2hubsauXbsQHR2NyZMnY9++feR7ly5dgqmp6UfNey4uLnyp5Pfv3+erwkhf586dO2FgYCCQ8BEE+n4XFRVBXV0dFEVhx44dfO22tbVh6dKl8PDw4EtT/6vaLyoqgrm5Ob755hvWe8d8hg8ePIh58+Zh6NChWL58OStFSxwh1Z3tDxo0CFpaWiyyvbS0FNOnT4eamhomTZpEjjNJKT8/P2hpaSE7O1tof6VNdPGirKwMenp6oCgK69evZ33W2NiIFStWwNLSEqGhoSL18JiQVhodc74dMmQI/Pz8cOrUKfL5mjVrCClFOyyfP3+OtWvXkogtZjvC0J26TvS1817H3bt3ieYcs0oxE7dv38bPP/9MnAaC7inz2IIFC9CvXz9cvnwZAHDkyBFQFIWYmBih2lCiUFZWBgsLCzg4OJB59eXLl5g5cyZkZGTg5+eHDRs2oKSkBJs2bcKoUaOgqanJEsMXBvoetLS04OrVq4iKisKTJ0/Q0dGBq1evEkcOnfLOfE9PnTol0T6osrISY8eOZTnLgX+PGW1jZ2dnQ0FB4aNsFWmCGeX+MaQUEz1kVA968PdAtxJSP/zwA+zs7MhmlZ4E6+vr8eLFC/zrX/9ieeuOHTsGV1dXDBgwACYmJrCxsfnLyKhbt26BoigsX74cDQ0NLINUT08P586dQ3FxMRobG1FTU4OUlBT06tULSUlJWGCLKQ8AACAASURBVLZsGTw9PREUFMS3AAhCQ0MDBgwYgMDAQLJ4Wltbo3fv3pgyZQprsUhPT4eKigqWLFki8bXU19fDysoKHh4eCA8PJ5vxESNGkPDzsrIyhIWFgaIopKSk4MCBAwKr+jEn+8rKSjQ1NUFFRQXr1q3j+5wGTUbW1NSIFRhn/v7FixesyKPLly/DysoKwcHBJP2Dbn/ChAkYOHCg2PaZkTROTk4wNzcHRVEwMzNDWFgYIV9u3rwJf39/ODg4sDSl6OseNmwYnJycPoqI+aPo6Ojg0xpgIi8vD0pKSnxh2g8fPoSPjw9Gjx4tcXrk1KlTYWhoiOTkZLi5uUFNTQ0LFiwgJOKbN28QHx8PDQ0NWFtb48iRI3yRQLwQpsvT0dGBmJgYKCsrs0qlt7e3o7S0FFwuF3FxcRJvMKSVAijtfgNdBr6lpSXRSqA9sPT7QGuV0QSppEbXTz/9BBMTE1ZU0pUrV5Ceno7Vq1cTQubt27fYv38/srOzRYq6MyEtsqu+vh6WlpYYNGgQZsyYgejoaGhqaoLD4fBFNdnb24OiKLi7u4tcK7qb6KLv7cWLF2FsbAxLS0ux6dQvXrwgc6yXlxdMTEzg4uLC6q+02hWHEydO4JtvvsGmTZv4zsPUSXn9+jXR2mFudIWBfiaWLl0KNzc31NXVCZyLmM9EVVUV4uLiEBAQIPQcouazu3fvQlVVFd7e3mSDSvdlzZo1kJWVFVuBSZrt87ZNi/PSFUBpfGwqsbTbp6sM8gqLA12k1LRp0/giOJgE0sCBA4U6RqRJdDH7yptu/uzZMxgaGsLS0pJlU9DtL1q0CP369eMjTpmQZhodEx8+fICNjQ0CAwNx6tQpPpJs7dq1sLS0RGBgILKzs+Hp6QkXFxeJq+lJQ9eJxurVq4leYFtbG4qLi+Hj44N+/frxRcyKI5940dLSgoiICOTk5LDmqry8PFAUhaioKFY0p6TPfWlpKSwsLGBvb4+CggIAXbZ6bm4uOBwOFBUVIScnR+Q0RBFfRUVFpA26z6NGjYKTkxOfblhhYaFIUkrQ34IgjJRi3vM5c+bAxsbmo8h5aYB5T+i1oLGxEXZ2dgJJqcDAQDg6OkpUwKkHPejBfye6lZDKzMyEqqoqK7y1tLQUERER0NHRAUVR0NTURHJyMvn85MmT0NfXh5eX119GRrW2tmLKlCmgKAo5OTkA/r2hOX36NJSVlcHhcKCqqko25bW1tVi1ahX69u0LMzMzhISEiI0uoj9bvXo1Bg8eTKrbjBo1ChwOB/PnzydincwFdceOHRJvSDs7OzFr1iw4ODiwwnLz8/OhqKiIkSNHEhKnpKQEQ4YMgampKfHuCTNmxo0bh3nz5qGlpQXBwcEYOHAgIZ6YfTt+/DhSU1MlSmljjtPnn38OS0tLODg4ICkpifRj37594HA4MDc3R2pqKubPn4/Q0FCoq6uLJIeYbTc3N8PPzw+DBw/GlStXUFVVhYMHD0JDQwO2trbE0CssLERgYCB0dXX5PHlPnz4VKN7enXjx4gWr3/X19RgzZgy8vb3h6uqK7777DhUVFWhpacGSJUugqqqKyMhI/Pjjj9i4cSMGDBjAyqkXdC95jyUmJrJKk3/++efQ1dXF7NmzWaRUSEgIvLy8xGpn0c9CfX09Zs6ciREjRmD69OkkDL+trQ0BAQFQVFTEsmXLcPfuXezcuROenp5i+86L7kylk1a/KyoqcOLECaSlpWHt2rX49ddf0draijdv3qC6uhp79uyBi4sLHB0d+YTy/fz80L9/f7HjwMRPP/2Evn374tChQyguLsaiRYsgKyuL/v37g6Io+Pn5CRRglWR+6W6yi37W586dCysrK9Z8de7cOTg7O4PD4fARSBMmTJBorehOooueI9ra2nDhwgU4OjrC1NRULHlUUlKCtWvXIjIyEqmpqXwpBtJqVxT27dtHUlxowlMQaZifn0/GTNRcK+hdPXjwIGRkZMQWsbh79y4mT54MTU1NoZo0vOn+ubm52Lx5M549e0Y20oWFhVBRUYGXlxcuX76M9vZ2rFu3jlWpTxJtw+5un3mM/l5+fj5UVVVx6dIlgb+7cuUK0ZQTt5mWVvs0GUXfE0Hfe/z4MaZNmwZ5eXkWKUU7AXhJId62pUF0Aez72dLSwvdsP378GDo6OnBycuIjpRobG0UWLJFmGh0N+jcLFiyAq6srKyKpo6ODdX2bNm2Ck5MT9PX1MWTIEHKt4tbP7tZ1YuLVq1fw9vYGRVE4f/48gK55qaSkBJ6enjA2NuYjpSTFunXr4OnpCTc3NxKxyYzqo0mpuLg4kRpXwp57JinF1JR68eIFysrKiEC3KBHzixcvQklJieUsbGtrQ1xcHPT19WFpaclHCBUWFiIoKAiampqsdNKPhahIqbKyMgwdOhQzZ878S3WXRNl4jY2NsLW15SOlCgsL4eDggPj4+D9M3PegBz34z0a3EFL0BJGfnw8lJSUsXLgQ+fn52LZtG9TV1dG7d29ERkYiKysLAQEBkJGRYaW8XLt2TWIvvbTw4sULxMbGQkFBAbm5uQC6omZUVFQQExODI0eOYP/+/XB1dYWenh4hcJ4+fYqqqio+T5wonDx5kkQ8ff755zAxMSGRS1OnToWCggJmzpwpVBuKF7yaUSEhIRg9ejT5nO4TrU2TlZVFvk9HeBgbGxPjgfdc27Ztg5GREX755Re0trZiw4YNMDQ0xMKFC1ke7aqqKiQkJCAiIoJPiJwXvF6bfv36IS0tDbGxsTAwMICHhwdLODkpKQn6+vqwsbFBRESEUD2TO3fu8Bnit2/fhqmpKU6ePEkMtt27d0NeXp48h3R/rl69ii+++IJ1/Z9iASwvL4ednR3mzJlDjtHlcsePH09KUIeFheG3335DS0sL8vLyYGNjA2NjY7i7u2PChAnkXovTjHr06BEKCwsxdOhQvs3m9OnToaOjg9TUVEJKvX79WmApeEFoaGiAjY0NrK2tweVySXXH1NRU0rfo6Gg4OTmBoii4uLggIiJC4k21tFLpurvfV65cISm5ampqUFRUBEVRCAwMZBUV2L17N1xcXODk5MTaDG3YsAH+/v5CNxeCjldUVMDd3R2Ghobo168f9PX1kZubi4aGBkLg/VGDV1pkV2JiIp84aUdHB86ePQt1dXU4OjoKJDaEzbXdTXQVFxcjODiYpFa2tbXh/PnzEpFHT5484Su2QLctrXbFoaysDHPnzkWfPn2QkJBAjjOfpwMHDiA4OBhcLldkGl1jYyMprLFq1Sr8/PPPqKurw4MHD2Bvb0+Ifd5ntb6+HuPGjcOAAQNYUdWi8OWXXxItGw0NDXA4HGzYsIHMS7dv34aqqip8fX2RlJTERxaJm8e7u33m3xkZGaAoCgUFBXj+/Dn69OmDiRMn8n3v5cuXGDlypMBqvryQVvv+/v4wNDQkpC3zuYqJiWHNsTQpJScnh4yMDFbfBI23NIkugP2cZWZmYuTIkfDy8kJUVBTev39PPmeSUpIWF/hUaXQ0wsLCEBISIlZzqry8HMXFxQIj3AWhu3WdBOHWrVsICwuDnJwcIQ+ZpJSZmRmJBpIUjY2NWLRoESk4QxdgaGtrYz0LdPW9MWPGCNS5ZI5/XV0d6urqWKRlaWkpzM3N4eDggCtXrnzUnuTSpUuQl5fHzJkzCelE35fW1lbMnj0bKioqmDRpEh8R+Ntvv8HJyQnBwcESn08QmKQUrSlVV1eHSZMmwczMTOr6UaLAzJrhdbbSNn1DQ4NAUurhw4d8e50e9KAHfx/8KUKqsbER9fX1KC0tJRPFV199BYqiICMjA4qiEBISwtKj+PDhA/r164fPPvuMTxD7r84FZk7kK1asQJ8+fZCUlMSqtHTt2jVoaWlh5MiRANjGgbiIFOb/W1tbUVlZCSsrK2RmZpKx2LNnDxk7puEnDHSb79+/x/fff4+3b99izJgx8PT0JG0yU8BCQ0MREBDACnUuKyuDo6OjwFDe3bt3Y/PmzVi2bBlrEYiPj4ehoSHCw8Nx+fJl7NixA7GxsdDQ0Pio8rF3795FfHw8EbPt7OzEvn37YGBgAGdnZxZRSadS8pbepVFXV4eQkBCoqamx9FROnDgBRUVFQq7wCoG/f/8emZmZfIbZp3weq6qqMHz4cFhZWWHp0qW4dOkShg8fzoruyc7OhpOTEz777DPi4W5pacHTp09ZBKA4AyohIQF6enro378/NDQ0cPjwYXR2drKez+nTp8PAwABJSUkSEVHMsdq3bx8CAgIIiVBZWYlvv/0WcnJyhHDr6OhAdXU1bty4gerqapGErjRT6aTV71u3bkFVVRUzZ84kZHNJSQnS09OhoKAAPT09lgApHSnl7OxMSKmqqipWCWdBY9LS0oI7d+7g3r17JIKvvLwc27Ztw969ewnp0t7ejjNnzsDGxkaitItPQXbR55gxYwasra3x8uVLvo1sZGQkKIqCqqoqXzVPceguomvPnj3gcDgIDAwknn1h5BH9PHV0dODy5ctwd3fHmjVrBPZPWu0yIYzMLC8vx6xZs0BRFBYvXsz3/Y6ODhQUFIhNiS4uLsbUqVMRGhoKLS0taGtrQ0dHB8HBwaAoClOnThXYl99//x0rV65ERkaGRPc1JycH6urqOHLkCBmT2NhYKCkpISsri6QKFhUVoVevXqAoilTxlYSMkmb7Dx8+REJCAnJycghhm5mZCRkZGcyZM4cU5Hj16hUyMjKgo6PDSg0Uh+5s//nz56AoCo6OjqziBAAwfPhwGBkZ8RGUjx8/xsyZM4nkgTBIk+jixaJFi6ClpYUZM2Zg06ZNUFdXB5fLRVFREYuUMjAwgLm5udjqhTSkkUbHC3otdnd3J3YmfZzGu3fvBGprCjrPp9J1ErQGhoaG8pFS9+/fh4ODAwwMDERG0gsiHisrK7Fq1SooKiqynK60/iKNvXv3sgomMb9HY8GCBRg0aBAcHR0RHh7Oiv6mSSlHR0f8+uuvEt2/y5cvQ05ODrNnz+Yjo+i/W1tb8cUXX8DMzAxTp07lI6VKS0s/uhq1IDD3Mtu3b8e8efPQu3dviVMupQH6upqammBlZcXnbP3ss8+I/UBrSpmamiI3N5dFGP7V+8Qe9KAH0sEfJqRu3bqF2NhYmJubQ0dHB7a2tpg3bx7q6+tRUFCAHTt2ID8/n0U60QuWl5cXoqOj/3zvpYBXr14hOjoaCgoK8PX1JcfpSbCmpgbW1tZITEwU2xZ9va2traitreXzaF+9ehUURbGMoe3btyM9PV0iMUPmBN+vXz9ERETg9evXWLlyJRQVFZGXl8cSHe7s7MSwYcMQFhbG11Z5eTnfxuDcuXMktYOO6GIuDIsXLyapLnp6ehg4cOBHaSwlJyfDyMgIrq6uLK9Nc3MzDh48CH19fZYxJ4yYYOLkyZMIDg6GiYkJWdxKS0tJBRJaY4g2cjs7O7Fr1y5ERUX9ZZ4j+vqqqqoQFRUFW1tbBAQEwMvLC+3t7SwDZfv27dDQ0GCVwmVClHA00OXFNTU1xcaNG7F48WJwOBw4OTmx0gxoTJgwAZaWlnzPrTA0NjYiLCwM8fHxSElJ4bvGb775RqSwuCBD7FOkAHZnvzs7O9HY2Ijo6GiMHTsWtbW1fEUODh48CFNTUxgYGOD06dPkt/v27cOAAQPQt29fViEAQRsKoIuA9fX1hYmJCXR0dGBoaIg9e/bwEbYtLS0oKioCl8tFcHCwWINXWmSXMEOysLAQ8vLymDt3Lt/1pqSkIDk5WeJ0F0A6RBcdxebn5yeUPKJT1elKffb29rC0tBQ5j0urXYBf/+/OnTtobGwk40CTUvLy8iyNQt5iFYLQ2tqKO3fu4OTJk+T7tbW1uHnzJtasWUOiXq2srIhANcDvlJE0+mD69OkYPXo0awPr4OCAgIAAUtiDfu7v3btH1lRJCQxptf/tt98iNDQU1tbWrLWxuroaq1evhoKCAqysrODl5QU/Pz8oKSmxKoSKQ3e2T9+bO3fuQE1NDZ6enrh+/ToAkEpywt7vsrIyfP7556zKm0xIk+jiRW5uLkxMTMh1Hj16FDIyMlBTU4ONjQ3u3LlD3o1Hjx5BQ0ODRFULgzTT6IQdX79+PVRUVHDgwAG+z3744QcMHjz4o8SppanrtH79emzevJkvIqmwsBAhISGQk5MjJGh7ezuKi4tJZKggMMeEnrPocXz16hXS09OhqKjIssN5SSnePjP/P3bsWJiYmGDt2rXYsmUL1NXVYWNjw4pQLi0thbW1Nfr160feA2G4evUq5OXlMWfOHJYjGOgisdPS0ggxTJNSHA5HIClFX8ufRWVlJWJjY0nFXlG6aNIGM0rs8uXLCAsL43O2uri4IDw8nBCgTU1N0NXVZZGyPehBD/6++EOE1JUrV9CnTx+MGjUKCxcuxIYNG+Dr6wuKoqCvr8+30DAXgt9++w02NjZEFPs/ES9fvkR8fDxfHnZ7ezuKiopgb2/PV6WFF/Q119XVwd/fn6TufPvtt+Q71dXVcHNzg6+vL0pKSvDrr7/C29ub5VUWZrAzyai7d+9i5MiRLOPE398f+vr6yMvLIwvk/fv34eTkxEoLE4Xa2lps3boVBgYG4HK5xPvKJKXq6upw/fp1PHv2DLW1tSLb411kb9y4AU1NTb4KRkDXpujgwYMwNjaGmZmZ2E00s09nzpzBoEGDYGJiQsLxY2JiYGBgAIqiWBukhw8fwtfXFxMnTvxLw4Dp63vz5g3Gjh0LTU1NODg4kM+Zm8Thw4fD3d39o89x4sQJpKenE9H2zs5OXL58Gebm5iwjmznWkpJRQFcaEZ3mFhYWxhdt9/LlSzg6OmLWrFnk/JJA2imA3d3v5uZmmJqakrLZNJjjun//fsjIyGD06NGsCMzs7GyMHz9ebJ+bmprg4uKCgIAA5Ofn49SpU1i6dCkoikJ6ejp5V6uqqjBv3jz4+Piw9JGEvU/SIrvoe9HQ0ICDBw8iKysLr1+/JnPThg0bQFEU5syZg+fPn6O5uRn379+Hj48PqzqVoHGRJtHFvN5//OMfcHJygp+fH9EtY5JHHA4Hjx49QlFREWxsbFiV+njncWm1K2hMkpKSyLvh7++PDRs2sDbkNCm1bNkyoePABJ1uYWFhAWtra+Tl5QlMjXn06BFCQ0NhZWWFr7/+mhwXR0Lxav60t7eDy+UiJCSE/N7a2hoeHh5EhzE/P5+V+g8IJ4uk2T7v38uXL0fv3r0hIyPDp3vU0tKC69evY8KECRgxYgQWLFhAInuFzTHSbp++vqKiIqioqIDL5ZKUfkGpm21tbWRDTc+bgiJZAekQXbxoaWnB8uXLMWPGDABdax4tEXHlyhUYGhrC3d0dd+7cYVX4khTdnUbHJP8rKipQUlLCEkP39vaGs7MzSQ1taWlBSUkJfHx8MHLkSImjaaSp6wQAnp6e6N27N7Kzs/nmgnPnzkFZWRkqKiosWQhhYF7TN998g/DwcPj6+iI+Ph4PHz4E0OUYpgv+8JJS4pCRkQEbGxsiOr527VooKiqib9++6NevH4uUun//PlxdXVm6uLxoampCREQEKIrik4ugiyXNnj0bbW1tpH80KWVpaYnY2FiJqzp+LJ4/f46pU6f+R1TVa25uRmRkJNzc3IQ6WzU1NVnO1paWlp6IqB704H8EH01IVVRUwNzcHDNmzEBNTQ3rs61bt8LMzAxqamqkdCq9kabJHG9vb/j6+v7HTzKCxAF///13eHp6YuDAgRL1v729HUOGDEFQUBBWrFiBxMREspGmjaBt27bBxsaGkHlubm5CjZcnT57g7Nmz2L9/Px49ekQmeEtLS/j7+6OlpYVM8G/fvkVAQAB69+6NAQMGIDw8HFZWVnBychIYaSTMsKmurkZmZiaUlJQQHx9Pjv8Zra8nT56QTUFxcTHU1dXh6urK56VsaWnB7t27YW1tLVRQU1hKyalTpwgpdevWLZSVlcHNzQ2GhobYunUrampq8P3332PgwIFwdXWVKPpKGhB0vqqqKsTHx4OiKMyYMYN8h/bExsbG8lVqEYft27dDSUkJ6urqJJSd3lAVFBTAwsICLi4uAkkpSfve2dmJ+/fvIywsDMrKyiydJBqenp4YM2aM2LalmQIozX53dnaivLwc8vLyhGQVVFUN6PK2ixJ+FjXH5Ofnw87OjuW5PXr0KEuoGujy8g4ZMgTTpk0TqS/GhLTIrrq6OtjZ2UFbWxsURcHAwACZmZmor69HU1MTvv76a8jLy8PS0hJ2dnbgcDhwdHSUqDKiNImut2/fIioqCuHh4dDV1QVFUeByuaSKGU0eOTk5wcDAAKampnB0dBRKGkmrXUGIi4sDh8PBrl27UF5eTjz+CxYsIL8vLy/H3Llzyf0Vhbq6OlhZWSEgIAA7duwgXn/ea6P/ffjwIUJCQmBtbU0qXwrD1atXWfN8Tk4Oeb7nzJkDDw8PFBYWwsbGBgMHDiRRhE+ePEFoaCi+++47kfOWtNtngpn+k5mZCTk5OQwZMoQIMQP/fk8EPXvi1iFpts+sMKyurs7nMGLOrUuXLsWAAQNYkXeCIA2iS9g1lZSU4MGDB3j58iXMzc0xd+5cNDc3o729HSkpKaAoihVRJsma391pdACb/KdtFR0dHTg4OJDI2UuXLsHHxwfKysoYPnw4goKCYGdnBxcXF4kFzGl0h65TQUEBq3pcVlYWITuGDBkCNTU1bN++nY+UGjFiBKkMXF1dLVGflyxZAhUVFUybNg3jxo1DYGAg+vTpg7y8PABdtml6ejo0NDQwduxYoe0wCejm5mYsWbKEpDv/3//9H+Tk5JCXl4effvqJVBNmElDiqsR2dnbizp075Hmmx7CwsBDKyspITk5mEU7MaKGYmBhERkZ2S5qeMPyVAuZM1NbWIjg4GLq6uhI5W4VV++5BD3rw94TEhBQz3cTGxoZ4cgH2hHLo0CGYmprCyMgIz549A9AVFZWamgpvb29WNb3/9EmGJqUUFRWxadMmDB48GLa2tiL7zzzW0dGB8PBwFBYWAujSH9i0aRNkZWUxbdo0MqZFRUXIycnBrl27hIq7X716FVZWVsRANDQ0RHJyMkaNGgULCwt4e3uT7zJ/u2bNGkRHR2PkyJH48ssvBW5KmX2+f/8+zp8/j/LycnKd1dXV2LJlCxQVFVkiuH+EvFm8eDF0dHRQWFhI+nD79m1SwYiXlGptbRUqkH7z5k3o6upi2LBhyMrK4tOuOnPmDInyKCoqQmlpKWJiYqCqqgo1NTVYW1sjLCzsL3semffi5cuXrPO/efMG0dHRMDExwfTp0wF0vWePHj2CjY0N6z4IAu+13L17F+PHj4e8vDySkpL4vl9QUABra2sSjSEOvOKSTC9zWVkZuFwu+vbtixMnThBj7N69ezAzM8O8efPEtk+3Ka0UQGn2u76+Hv3798egQYMEhuPT1Zd++eUXyMjIEP20jzFKN2/eDHV1dUII7N27l6WLVlNTQ7zJ7969I9cryTPenWQX8++0tDQMGTIEBQUF+P333zFq1Cioq6tj3bp15B2n14opU6Zg0aJFEkW5SYPookGTc4GBgfjxxx9RUVGBtLQ0cDgc+Pn58ZFHdnZ2cHJyEksaSatdJrZv3w4nJycyp27ZsgW9evWCj48PDAwMsGTJEjKupaWlWLRokchS5k1NTeByuQgMDGSlOTI3bLSDgFn2vrS0FGFhYdDV1WWRgEw8e/YMKSkpcHV1xZs3b7Bo0SJoaGiQqI2LFy9CVlYW8vLy8PDwICLRHz58wFdffQVzc3MyZn9F+0ysXr0aQ4cOZREtGzduhJaWFhISEljHedN9/4r2Rc07d+/ehaqqKry9vVm6Uy0tLVizZg1kZWWxc+dOifrd3USXsH7Tz+Pp06ehq6vLIlDWr1+PwYMHw9HRUeJKfUx0dxpdY2MjHB0dERgYiD179uD06dOIjo6GvLw8mcuLioqwadMmeHt7IyIiAkuXLhXpXJCWrlNtbS0SEhLg4+ODX3/9FfPmzQNFUaznYvDgwejTpw+ysrIIKVVZWYnRo0dj586dEuuLXrt2DWZmZti1axeJJq2oqABFUUhMTCRtv3nzBkuXLoWCggIrZbW9vZ3PjqGj7G7duoU3b96gqKgIxsbGrKyFmJgYUBSFPn36fJSEA+3U8vLygpmZGXJzc6GqqoqkpCSB0U90/1tbW4XqRP6341M5W3vQgx78PfDREVLz5s2Dvr4+3yTLnHy+/vprlih3eno67O3tsWDBgr+8mt7H4tWrVyQP28bGRuSGgD7W1NSE8+fP4+rVq/Dz82NFkjU3N2Pz5s2QlZXF9OnTBep18G6+Ll68CDk5OUybNg2nT5/G9evXieBfeno6Jk2axEphos/DBHOxE0ZGJSYmws7ODjIyMhgwYABSUlLIhr2mpoaQUhMmTBA/cEJw9+5d2NnZwdHRUSgpxasxIQitra2YPHky0bjy9PSEoqIixowZg/Xr1xOj6tq1awgICICJiQnZUJSVleHMmTN4+PChxJVpuhvMlM7BgwfD2toadnZ2yMnJIXo9tJ4ZRVGwt7eHu7s7QkJChEa5CcLRo0fJZr+0tBSJiYlQV1cXqMnxyy+/wNXVVWx5Z/rc9fX1mDZtGoKDg+Hj44OtW7eSFL/y8nJwuVwoKSlhyJAhmDRpEry9vVmeXXF97+5UOmn3m/kMTZkyBTIyMjh06JDQZ6uyshIURbGKPohrl0ZOTg50dXVRV1eH/fv3s8iojo4OLF++nK+kt6Qb3u4muz58+IAVK1Zg4cKFpIIpjZiYGGhoaGDdunUk6kOYgLuwY9IiuoAuolZdXR1Hjx5lHd++fTtMTU3B5XKJc6a1tRU3btyQaE6RVrvM8fnuu++IVt6WLVsgLy+PY8eO4e3btxgwYAAUFBSwZMkSiUmuY8eOwcrKCj///LPACMSNGzfC2NiYREczSan79+8jMjJS5CZv586dcHZ2hqGhIZSV+5y4QgAAIABJREFUlXH+/HmWLgz9HIaFheGHH37A6dOnMWPGDCgoKAglpT9l+zQOHz4MiqIQHR3Nqga7fv16aGtrIyEhQWiV2E/dPvNd+/HHH5Gbm4vNmzfj2bNnZNNcWFhI1ubLly+jvb0d69at46syKKptXvxZoovZ9unTp7F9+3bk5OSwIltOnz4NDQ0NEuHe0NCApKQkLF++nK9iHxPSSqMTJNJ9+PBh2Nra4ubNm+T4yZMnQVEUcnJyBP6ehri5q7t1nYCuiC1jY2OYmJhASUmJkDxMUjo4OBiamppYsGAB8vPzkZaWBktLS5bulri16Pjx49DS0iKpnK2trbCxsYGPjw8pskJH6r5+/ZpvXrly5Qq8vb2RnZ0NAAgPD4ebmxsrPX7fvn3Q1dVlkWRz587FqFGjMHz4cLLGCcLTp09x5MgRZGRk8KX40fIlI0eO5CvcBHTZNWFhYawCIH83MkqaztYe9KAHf098NCGVlpYGDQ0NgZsH5v/t7e0xePBg8jetxQD850dG8eLZs2dIT0+XyCtVV1cHe3t7aGlpQUFBATIyMnxh3E1NTdi8eTMUFBSQmJgoUsOAzkFfvnw5GhoayBhXVlZCWVkZU6ZMQUVFBSZNmkS83jTEhRozkZiYCA6Hg2PHjqGmpgb+/v5QUFBAZGQkIR9ramqwdetWUBTFF7EiCLz3mR6jBw8ewM7ODnZ2dnyklKamJmxsbMimRhSeP3+OyZMnQ11dHfPmzcPJkycREBAAZWVlGBkZISQkBGfOnMHGjRsxfPhwmJqaCqwu9FcZA62trRg8eDB8fHyQkZGBoKAgqKurY/78+SRd5M2bN4iPj4eenh48PDxw5coViTemW7duhYqKCtLS0ojx9vDhQyQmJsLIyIhUpWNCkAElCPX19bCysoKHhwfCw8Px2WefgaIojBgxglSVKysrQ1hYGHleDhw4ILLv0kylk1a/379/zyLw3r17R9JFrK2tYWNjg0uXLvFt+tvb2/H999+jf//+ElW++fDhA3bv3k0iUOrq6qCrqwtHR0fIyMiQFITOzk7cvXsXgwYNYhHUwvApyK6srCxQFAV5eXmygWE6NGJiYqClpYX169ezUpHEQZpEV11dHZqbm/HLL7+AoiiSCsV8P+g0xoCAAL55Rdi5urtdUaipqcHTp09JNdfVq1eTcT9x4gQ0NTWhr69PtKPEbRLnzZsHU1NTgZ+lpaWhV69e6NevH1xcXEhUCpOUErQeLViwgLx3AIgWi6WlJSFVmKTR0aNHYWdnB319fRgYGMDHx4dUCRPUf2m3z1uwgL7WkydPQk5ODmPGjOEjjfT19REZGSkwVe1Tt0/jyy+/hLa2NkxNTaGhoQEOh4MNGzaQzf/t27ehqqoKX19fJCUl8ZFRwnSjgO4nuphYsGAB9PT00K9fP3A4HKioqGD79u2oqakhuknOzs5ISEhAcnIyevfuLTIySlppdIWFhdizZw+frZeRkQFdXV3yu127dqFXr17Emfvu3TtUVFQIbFMculPXCfj3vYiOjkavXr1gZ2fHWpOZTlDaxlBWVoaBgYHEQv30OXbt2gUdHR2iIUSn0dLP4+HDhxEbG8t3XfTvy8rKEB8fD1lZWbi6uqJfv34s0g/oIqh1dHSIff727VtERkZi48aNQis5A13OhAEDBoDD4WDo0KE4evQoay0pLi5GUFAQjIyM+HS5njx5Ai8vL/Tv3/+/xin/sfhYZ6udnR3c3d0xdOhQVuTyX6np2oMe9ODT46NT9s6cOQOKorBo0SK+z4B/p+998cUXsLa25ttg/LdPMqI2Me3t7ZgxYwYGDx6Mn376CV9//TXMzc3B4XD4jKDm5masXr0aXC5XZOj5lClT+Lxl9KZi6NCh8PPzA9BVkWbixIkwMDDA0qVLyXd526a1EJgLLl1ynhYA//bbbyEjI4PIyEjo6+sjKiqKGFJVVVXIzs7+qLB0Zhoeff/v378POzs72Nvbo7CwkBhkN2/ehJGRETHCxOHFixeIjY2FvLw8qSDz9OlTpKWlEc0BExMTGBgYQEFBAQoKCh9lqHc3mCRda2sr4uLiWKkgU6dOha6uLmbPnk1IqdevXyMoKAgJCQmsEGdxaGpqQkxMDCwtLVmk1IMHD5CYmAhDQ0OxmjGC0NnZiVmzZsHBwYHlmczPz4eioiJGjhxJiJOSkhIMGTIEpqamJPLtr0ql6+5+t7W1ITMzE5GRkbh8+TJaWlrQt29fLF68GE1NTTh+/DiMjIxgZWWF3NxcEinZ3t6OBw8ewNfXF6GhoWKFwIF/R51u3ryZRC7t378fHA4HlpaWePbsGaqqqnDp0iUMHDgQAwcOlNiwkxbZRYMu1a2mpobw8HBynEnCxMXFgaIo7N27V+J2pUV01dfXIygoCPv27UNDQwNMTEwQFxfH1+/79+9DT08PBgYGrEIUn7Ldzs5OsQ6eGzdusLTjgC6xYB8fH0yePFni1JSpU6fC3t4e7e3tLHLpwoULoCgK33//PQ4ePAhvb284ODiwUqUE4ezZs3B3dyfOqra2NsyePRupqalwcnKCu7s7IVva2tpY1UgrKipQUVFB3ilBpIi022eCrsTHrLh24sQJyMnJYezYsaw1JyMjA2pqah9Vgl2a7efk5EBdXR1Hjhwh5HpsbCyUlJSQlZVFbLqioiL06tWL3GtA/Lh0N9HFxI4dO6Curo4DBw6goqICbW1tmDFjBiiKImnQd+7cQUREBKytreHm5objx4+LHQ9ppNGFhISAoijs3r2btbZlZWXB2NgYb9++xb59+1jkf3t7OxYuXIhZs2aJJUg+ha4TfS+WLVuGVatWwcTEBFwul0VKMSP+CwsLcfHiRfKOfUwU3fPnz6GkpITk5GQ4OTnB09OT2EO1tbVITU3FmDFjRM7r5eXl6Nu3LyiKwuLFi8lxZsVsGxsb9O/fn0RFaWhoiJwPr1y5AmVlZaSkpLAinHivqbi4mE8s/unTp/Dy8hIr+/F3gKTO1ri4OGhrayMoKIgVnfd3Jet60IMeCMdHR0i9fv0a9vb20NfXJ6XXAf6FZezYsQgNDf3zPfwvQUNDAw4dOoSoqCiWvsDx48fh4+MDa2trQvjQaG1tFUsw0IQLb8U/ADA2Nsb48ePJ348fP8akSZNgbGxMqsww8eHDB8yfPx/Dhg3DyJEj8Y9//ANAl/YBTUxkZWVBQUEBhw4dQkNDA8aOHQuKohAXF0cMmo/x1K1Zswa6urrIysoix+hrvnfvHkxNTeHu7o5bt24RY0aU8SUIlZWViIyMhLy8PAnzp89x4cIFZGZmwsnJCUpKSnBwcPjLjABmSuf169dx4MABDB48mBU9CHSVINfR0UFqaipZvGtqaoRqDTBLItNgjmV0dDTMzc35SKlJkyZBUVERa9euFdt3XsIoJCQEo0eP5ru248ePg6Iocr87OztRWlpKBD8FeWOlmUonzX4DXWmOffv2hY+PDwwNDREYGEj63NTUhJMnT8Le3h4URcHZ2RlpaWmIjo6Gm5sbXF1dhXrU6X7X19djzpw5WLhwISiKgoaGBjZu3Ej0kfLy8qCrqwsOhwNdXV04OzvDz89PrMErLbJLWFRkZWUl0tPTIS8vz6qKxCSlli1b9lGGaHcSXczzxsTEwM/PD6WlpWhqasKKFStgbm7Ol+Z6/PhxRERE4NChQxKNc3e2K2iOTE9Px8SJEzFixAjs3LmTzB0PHz6EoqIili9fjs7OTrx8+RKTJk3CV1999VFz4fLlyyErK0vaZf6WKaZ9+PBhKCsrsxwjwkBH2R08eJClS5mTkwMnJycMGDCAkC10VSaanJEE0m6fbosZDcEkjfLz8yErK4vY2FjWGIlLi/6U7U+fPh2jR49maQc5ODggICCAjAX9vN27dw8//fQTAPGEkbSILvqz5ORkjB07lqxpLS0tcHJygpeXF4nEALqijBobGwl5wWxb2ml0RUVFZKMdEBAATU1N5ObmElKquLgYCgoKCAgIgJycHEmx7ezsRElJCQICArBgwQKhYyxtXSdRtt7FixdJejEvKcVb7EAQmHNYSUkJfvvtNxahtXr1aqirq0NbW5ukXtfW1mLFihXQ0tLCv/71L5F9vnz5MkJCQhASEgJ5eXmWDUqfhx4HT09PBAUFiRyLR48ewdLSEl988QUrOph5HXTKKFMs3sTEhOwDxMl+/Dfjjzpbx4wZA1tbW5GO9B70oAd/f3w0IQV0eVyVlZVhb2/PJ+7Y2dmJBw8ewNnZWeIy0v9tuHTpEkvcFwCpUqSvr8+Xbpafn08WI0Hh4uIiGJgV/2jP3/Dhw2FhYUEMDHoxqKiowOjRozFixAhWu+/fv4ednR1sbGwQEBAAAwMDlueoqqoKb9++hYuLC9LS0lhRKH379kWfPn0QFxcn1gjlBa3h5OjoyDII6P5mZGSQFArao/tHouiYY8SbvgN0EYaFhYUiKw99CtTV1cHZ2Rl9+vSBkZERNDU1cerUKRK5RmPGjBnQ19fHpEmTWMYd8zsNDQ2sdBQArI03bfg0NzcjJiYGJiYmWL58OXlmiouLMXXqVJa2gyDQ53z//j2+//57vH37FmPGjIGnpyfZ/Hd0dBADKzQ0FAEBASxDraysDI6OjrCxsRGYoiqNFEBp95t+Tn/88UfIy8tDQ0MDe/bsEXhtc+fOhb+/P/r27YshQ4YgLS1NbNW7hoYGWFtbY9CgQcjKysI///lPDB8+HHJyctiwYQPZiL179w65ubnYvn07zp8/LzalU1pkF7PiXU5ODlasWIHNmzcTwlVYqW7ecRXUb2kSXXRbHz58wPHjxzFr1iyWs+Xly5eIioqCmZkZYmJicPPmTRw4cACenp4svQthfezudltaWuDm5sYS442IiIC+vj7GjBlDIpQCAgKI0O+aNWsgIyOD/v37w87ODpqamhILDNNjd/PmTWhqaiIkJIS8I4LS8AoKCuDj4yN0w1hcXEyeXaBrM9qrVy+EhISw9AOzs7NJJBNdifLrr7/GiBEjUFNTI3SdkHb7vMjNzYWLiwtcXFxIIQDmvPLll19CVlYWUVFRZMw/Zo3rzvZ571d7ezu4XC5CQkIAdN1ra2treHh4kPc2Pz8f165dYz2HktgB3Ul0CTrXkCFDCBHd3NxM0rrofmdnZ4tc26SdRnfx4kVQFMWqLunr6wtNTU3s3LmTPKNZWVmkGvLjx4/R3NyMy5cvw9PTE56enmIjXaWl68S8titXruDMmTPE/qRx/vx5mJqaws/PDz/88AM6Ojqwdu1ahIeHC41e2rJlC+vvpUuXEokLMzMzHD16FO3t7aisrMSCBQsgKyuL0NBQjB8/HqNGjYKqqipJAWT2mfdedHR0oLW1FUVFRUhISICcnBy2bdtGPufVbxUkPs5EdnY2bG1tSZEigD3Go0aNAkVRZI6hSSkulwuKouDg4PC3JaP+jLP11atXiIqKgpWVFVJTU//rs2h60IMe/DH8IUIKAE6dOgUVFRVoaWlh2rRpePjwIUpLS3Hs2DH4+PjA1dX1bzfpAl2LzMyZMzFt2jS+z5KTk0FRFJKSkkj6C40TJ07Az88PGhoauHXr1kefl0m42NrawtzcnGw2eHUmXr58yTpWV1cHCwsLBAUFEQHG0tJSjBo1CgoKCiSH/tGjR9DR0WGRbXv27IGnpycyMjJYgqGCIMw4u3HjBgICAmBvb88ipYCu1JGIiAgEBASwxCH/CJhjxIwmE2SEf0owz5eUlISgoCAcOHAAmzZtgpmZGVxcXIhhyBzDcePGYfjw4UJD3adMmYLevXuT0HHai8uMjmOSUoGBgVBSUsKKFSuIx1Gczhjdn6amJvTr1w8RERF4/fo1Vq5cCUVFReTl5bEMu87OTgwbNgxhYWF8bZWXl7OqczF/090pgNLuN/Oc33zzDZydnWFkZAQul0s2BAD/+NbW1rL+FvUsbt++HYaGhqz5or29HcnJyZCTk8PGjRuFeqLFPePdTXbRx+mKd/3794e2tja0tLSgqalJRKHpUt2qqqoSF0eQBtFVUFDAl66anp4OiqIgKyuLU6dOsX5TWVmJlStXwsTEBBRFQV1dnVUxln5HpdUuE2/evIG+vj5J7cnMzISJiQkKCgrIM7169WpQFEUiLt69e4cjR44gJiYGs2fPFply3dLSgsLCQvz444+sCqdNTU1ITk6GoqIiUlJSCJnAfI9qamowYcIEcLlcEinIxPTp04meFfN+7NmzB4aGhvjss89Y0R3Z2dlwdnaGpqYmIiMjWelYgiDt9oVtlvLy8jBgwAA4ODjw6casXr0atra2oCiKz4Hwqdq/evUqK2oqJyeHkFtz5syBh4cHCgsLCalDbxafPHmC0NBQfPfddyLJF2kRXbdu3WIRp/v37yd2z4QJE+Dq6oqXL1/C1tYWHh4epLLz8+fPERwcjPXr1wvttzTT6C5dugQFBQXMnDkTjY2NrGfR19cXGhoa2LlzJ5qamtDZ2Uki0x0dHWFoaAgnJyf4+vqKjXSVlq4T8x4sW7YMFhYWMDY2hrq6OoYPH46bN2+Sazp//jz53NfXF4qKigIdM0CXbpOcnByp9Puvf/0LOjo6+Mc//oHdu3cjPDwcSkpK2LZtG9rb29HQ0IBz585h9OjRGDZsGObPn4+LFy+SPgqKGr916xbOnj3LSmO8d+8e4uLiIC8vT4TOGxoasHDhQmLviiNC6MhmQQgJCYGuri5cXV2hpaXFEou/ffu20ArXfyf8EWcrvUZUVVUhNDSUVEHtQQ968L+HP0xIAV35/97e3lBQUICysjLk5eVha2uLkJCQv3WONG28fPjwAQcPHmQt+gkJCZCVlcXGjRtZFT2ArrSBlJSUPzwmlZWViI+Ph4KCAlauXEmOCzO4aA+Rra0t9PX1iW4DjV9//RW9evXChg0bAHRtJgwNDREfH4+nT5+ioqICycnJ+Pzzz8Wm0TGv6ebNm/jxxx9x/fp1sqG5ceMG/P394eDggO+++w5Al2dk/PjxIo3GjwVNSokyiv4KNDQ0YMuWLUhOTmaJ3F+5cgXm5uZwdXUVSEqJKgmcn5+PoKAgFjmzevVqyMrKskgp+t4VFRVBU1MTBgYGyMjIEOvlZpI6d+/exciRI1kbWX9/f+jr6yMvL4+lf+Pk5IQ5c+aIHA9pptJJs9/MvtFVmGgwUxiYpFR7e7vAapq8Y0+3S8+dGzduhJKSEnmHmBVKQ0NDoaGhgc2bN/ORXJJAGmRXW1sbhg8fDl9fXxQVFeHDhw+4evUqxowZg969e5OKcnSqHUVRYjXMpEF0NTU1YcKECSwdRKCL7Jw/fz5kZWVZumRMUe6WlhacP3+eFW3J9A5Lo10m6Gdm4sSJCAgIAADMmjULPj4+JBLlyZMn0NTUxLhx40g0JP0ZU8BbEOrq6jBs2DDo6+uDoij0798fBw8eJO28f/8ew4YNQ+/evTFixAjW5uG3337DxIkToaamJjD6KjQ0FPb29li5ciWpYMWc1/bt2wc9PT0+0ujYsWOYMmUKPvvsMyIsLegapN0+s61nz57h8ePHLCfNgQMH4ObmxiKN6uvrMXv2bBw5coRF7gmCtNp/9uwZUlJSyGZv0aJF0NDQIG1cvHgRsrKykJeXh4eHB6qrqwF02TdfffUVzM3NWak3TEiT6KIjCOmKZ/PmzYOcnBwh3e7fvw8NDQ3IyMjA29ubzFf19fVIS0uDhYWFwH5LO43u0qVLkJOTI2QUwL9+c7lcaGhoIDc3l6xBxcXF2LlzJzZs2IAzZ85IVJFa2rpOdEr03r17UV9fj/Xr14OiKPj7+6OgoID0raCgADNmzMDEiRNJZKSgtquqqjBv3jyYmJggJSUFOTk5fPNlQkICFBQUkJmZSZ5pQW29e/cOS5cuZT1/8fHxMDc3B0VRUFNTw6BBg8jnJSUliI+PB0VRmDx5MqKioqCkpCQ0UpT3nPHx8XB2dkZDQwNrDTx8+DC0tbVx7949XLhwASEhIVBRUcHVq1f52vy7kVF/1tnKPFZdXc23R+lBD3rwv4M/RUgBXR7/wsJCZGVlYefOnbh27dpHlaf+bwMz5Wvjxo2gKApbt25lETa0AKYgUorGHyWlXr58iejoaCgoKLAIF2GbjOrqaqIVRHuG6HO/evUKenp6WLVqFbmu48ePQ1lZGVpaWjA1NYWmpibxSAoDc1GJi4uDsbExKIqCpqYmnJ2dSTrErVu3MHz4cGhqasLOzg4eHh7Q0ND4KIF0SfDq1SvExMSAoiiywfirQJM+S5cuJeNKXy89bgUFBbCwsICbmxtZvEWFojPfqzNnziAgIAAmJibEAKKjI3h1xA4ePIjQ0FBMmDBBaDTakydPcPbsWezfvx+PHj1Cc3MzIiMjYWlpCX9/f7S0tJD+vH37FgEBASTdIDw8HFZWVnBychKZZiCNVLpP0W+Ane4WHByMcePG4cKFC6TtCxcuEFKKFtmvrKzEl19+yQr15wV9vrdv32LKlCl49uwZTp48CT09PRw4cICcl/538+bNJKKGFgEWRep+CrLr+fPnMDc3Z6WSdXR0oLq6GpGRkdDS0mJV2dm5c6dEa4Q0iC6aSGlsbGSlcZSWluKLL74g8zoNYeQt7zwurXZ5j61evRo6Ojpoa2tDfHw8XF1dAXSlbGtoaGDs2LGERMrOzsbWrVvFRkO+f/8eHA4Hfn5+2LZtG7799lsMGDAA2trarGiD9+/fY+LEiejTpw9UVVUxaNAgDBw4EA4ODqzUayYSExNha2uLa9eu8emmMa9/9+7dAkkj4N9pmILGTNrtM/9OT0+Hq6srlJSUYGpqipSUFEI8HD58GF5eXtDQ0MCUKVMQFRUFZWVlln6koPst7fZ37twJZ2dnGBoaQllZGefPn2eRk3v37gVFUQgLC8MPP/yA06dPY8aMGVBQUCCkLy+kSXTR2LdvH3R0dGBpaQllZWUWYdja2kqI9aCgIFy7do2kxgrrt7TT6HirIjOjQ27cuEHK3NPnpSOlmCmmTAiaB6Sl65ScnEzWLKDLLnF1dSXR5seOHYOMjAxmzpwJIyMjeHp64tdff2VF/jAdTbxjQxNj1dXVpGKntrY2KZrBJM4SEhKgqKiIf/7zn6w1iGk76OvrIzAwkIxdcnIyjIyMkJeXh4sXL+K7776DhYUFrK2tUVJSAqArUmrevHmwtraGn5+fSNuWTuGjz7lw4UIoKysT24l5b5jRoD/88AMUFBRY6+DfGd3hbO3RjOpBD3rwpwkpYfg7TjDMxfDo0aN4/PgxUlNTISsriy1btvCRUgoKCti0aROp1NNd+NgooOrqaqSkpEBOTg7//Oc/yXF6gaXD3GkUFhZizpw5yMjIIJ5mUaANj6lTp8LY2Bj79+/HvXv38N1338HFxQXa2tpEcPXhw4fYunUrIiIiMGXKFGIodDdevHjBqnzzqcFrSN69excTJ04ERVEC0z0LCgpgZWUFIyMj4kXmhbBrOXXqlEBSSkZGBikpKXj69CkeP36M5ORkfPnll0LJ0KtXr8LKygrq6uqgKAqGhoZITk7GqFGjYGFhAW9vb4F9WbNmDaKjozFy5EixoenSSKX7FP2m+wJ0kVG2trYIDAzE0aNH+aIHz507Bw6HA1dXV8yaNQu+vr7gcDhCx51JNgUHB8PZ2RkvX75EbW0tbGxs4OnpicLCQtbvMzMzMX/+fIwfPx59+/Ylmz1R/e5usot3w/Ho0SNoaWlh48aNrN90dnbil19+gZaWFrZu3So0MkwYpEV0AUBaWhpkZGSwYsUKcqy8vByff/45KIpCZmamRO1Is11BRNKdO3egqamJX3/9Fbt27YKhoSHWrl0LTU1NREVFEUfIo0ePEBYWhlWrVokck/r6elhbW2Pw4MEs7Zfbt2/D3NwcMTExANjRYOfOncPMmTMRERGByMhIbNu2DU+ePOFru7y8HG5ubti9ezdfhFZ7ezsqKipYz++uXbugp6eHUaNGkfQcUZB2+0zQqaHp6enIzMzE7Nmz0adPHwwePJhs+H/++WdMmzYNHA4H/v7+ElV2k0b7CxYsYKXwRUREEL1GOkKGOV5Hjx6FnZ0d9PX1YWBgAB8fH+Tn5wMQTtBLg+gqLi5mVYQbNmwYZGRk4OHhwRd18u7dO5w4cQJmZmYwMTGBnp4euFwuGRNmv6WdRieoKjL9ncLCQsjKyiIxMZGlVeTr6wttbW3k5uaK1TACpKfrdPv2bTg4OIDD4RAJgGfPnmHatGmorKzExYsXoaKiQiLzjxw5AllZWULsirL3edemFy9eoKmpCXPnziVRTDSYa//48eNBURS2bNnCGuu6ujpwOBwMHTqU2K5PnjyBnZ0da41ob2/H3bt3YWtri4EDB5Ljra2tePfunVBnMdAVTeXu7s7Sg719+zb09PTg7e3NkkLgxY8//ggul8uXWvt3RXc6W3vQgx7870JqhNTfDcyNtKGhIcaMGYPKykrU1tZi+vTpkJGR4SOlYmNjWWWMuxOSRAExF/Ha2lokJSVBTk4O33//Pb766ivIy8sTLxpvCpUotLa2orS0lJWWVFlZCXt7e6xfv551/sLCQnh6esLMzIyPmBPnse8u/FWkFO05oqNQysrKkJiYCC0tLdZGlcalS5cwduxYgcTFhw8f4O/vjzFjxuD48eN8el6nTp0Cl8tlkVKbN2+GiooKVFVV0a9fP2hrawv1CF68eBFycnKYNm0aTp8+jevXr8Pe3h6mpqZIT0/HpEmTQFEUUlNTyW94jTGmcSGOjOquVDpp95s31a6jowPjx4+Hu7s7nj17Rn775s0b1NbWko3UhQsXMGjQIDg7O2PEiBFCq+nRaGpqwokTJxAZGYmrV6+Sfjx8+BDa2toYOHAg9u7di5qaGhQUFGDgwIFYuHAhrly5AkVFRaGbUmmRXcyIKvq9psul+/n5sSLdgC4SX0NDg3jDReFTEV1A1/M1ceJEGBkZsYpwMMmpEoh9AAAgAElEQVQjZqSTpOiudhsbG+Hp6QlHR0fMmDEDJ06cwIMHD/DixQuoq6tj27ZtqK2thYeHByiKgq+vL/ntmzdvMGnSJFhYWIjV/4uOjiabPxqdnZ1oaWlBeHg44uPjhf5W3Dhfu3YNvXr1IuQGjU2bNiE4OJiQJF988QX5bO/evVBSUkJoaKjIjeOnaJ/GkydP4OzsjNWrV5P3uampCWfPnoWOjg4r5RjoSoGnUyUlEQHvzvbPnj0Ld3d3otfU1taG2bNnIzU1lQi506RUW1sbeaeqqqpQUVGBiooK8l7zti1NooupAUbPIcnJyUhNTSWRbYJSoZqbm3Hv3j2UlZUJrKb3qdLomFWR6eIqN2/ehJKSElJSUgjpxPx9QEAAKIpi2VOCIC1dJxo//fQTBg8eDBMTE1J8h343xo0bx0rRraysBIfDIdVjmcL1TBQUFGDixIlEsH7u3LkIDAxEU1MTamtrMX/+fGhqamLixInkN8w1NzY2lujuAV3EubOzMywsLFi6jo8fP4aqqio2b97MGquOjg4cOXIEvXv3JgVfJCFBDh06BEtLS7i6upIUVFpzSl5eHiNGjOCLkqPlBHx8fDBmzJj/GbKlpKTkTztbe9CDHvSgh5CSAII20nQaGgCRpBSzmlZ3Q1QUENN4oaMH3rx5Qzx4f5Qoq6+vx6hRo+Di4gJLS0viTXvy5AnU1NRIKDzdp/b2dhw+fBgaGhrIy8sD8L/jFVmwYAFUVFSwfPlyElb+8OFDJCYmwtDQUCApRYOXlFqyZAm5by4uLtDQ0EBKSgq2b99Ovnvt2jX4+fnBxMSEpKMUFxdj8eLF2LBhg9CKQ7xpBvT9qayshLKyMqZMmYKKigpMmjQJBgYGWLJkCfmtOFJRmql00uw30LWJ+fzzz1nGdl1dHfz8/LBw4UIAXc/y3r174eLiAmtra3C5XGK0V1dXo6qqivRZVNW7sWPHwtjYGKampoTUog3zsrIy2NnZQVdXFwoKCtDV1YWLiwuALkJOS0sLly5dEnod3U12MdMWExISkJycTIjFn376CcrKypg4cSJLKPjmzZswNzcXuymSJtElLELtwYMH5J3kJY/oNLtjx4598naBruiwlStXIiEh4f/bu9OAqK67DeDnDsMoICCCIoggyCggi+CCBdyTCqTGmGIiohgFRY2JVpG+xqqJS9JojYm01STuCQa0SaON1VQ0FYJLVUA0MS5xYcdEKQhB1uf94HvPe+8wwzLOsOj/90mH4XBmvec+95z/QWBgIJRKJaysrDB8+HDY2tryXcays7Ph7e0NT09PvP7661ixYgXCw8Nha2urdQmdpu+//x7+/v4YPHgw9u3bJ/vZlClT+PLr5557DikpKa1aZl1UVAQHBwfEx8cjKysLOTk5mDRpEgRBgJOTE+Li4jBkyJBGte+SkpJ07tRn7Pa/++67RkXxc3NzZSe9ovr6euzYsQMmJiZ8+WhzjN0+AL41/f79+5GVlcVv37lzJ/z8/DB06FBcvnwZwKP3cH19Pd/9ThdjBl3aaoBJffbZZzyUEmtAAY++y5taWtwWy+ikpJurvPXWW7CyssKcOXMatSdtZ/HixU2OE41Z10l6LPz6668xduxYuLi48LHdw4cP4e/vjxdeeIHf74cffsDkyZNx4sSJJmcZnj59GsHBwVCr1XjppZdgamqKgwcP8j7eu3cP8fHxcHZ2RmxsLP89zQtBDQ0NfEmx+Lnev38/byc3Nxd9+vSRBVviYy0pKYGlpSWvldpSBw4c4BsJiDOl7t+/j9jYWKhUKgwZMgTnz59HaWkpqqurcejQIYwYMUI2XnnSxrq63vvXrl3T+2IrIYQAFEjp1JITaSkxlDI1NW1UUwow/iwdXe3PmjVLdnX77t27SEhIgCAIvKZUS5WXl0OtVmP8+PFISkpCeXk5H8xUVFRArVbjt7/9Lb+/+BzV1dXB0tISa9asae3D6tSqqqoQFRWF/v37Y9WqVXxAKp6oOjk5yYrTNyUvLw+xsbHo3r07YmJi8Mknn8DX1xdmZmZwd3fH9OnTcfbsWXz88ceYNGkSXFxceEjR1JV5bcsMgP+vnzBhwgSMGjUKwKOrkLNnz4ajoyNWrlzJ76tr0GXMpXTG7Ldo586dWq/4TZw4Ea6urvjggw/wwgsvQBAEzJkzB4sWLYK7uzvmz5/faOlQc39r165d8PHxgSAI+Pzzz2WPE3gU1v3rX//CBx98gP379/P2XnrpJXh6euo8kTR02CVdtujh4YHRo0fLdql68OABEhMTYWFhgZCQELz77rt47733MHToUAwZMqTJAakxgi6xTfH5qqysRGJiIjZu3Ii0tDT+frly5YrW8Ojq1avYuHFjo+9XY7XbnCtXriA1NRULFizA+PHjYWpqivfffx/Ao++VN954AwEBAQgKCsLcuXObDI4qKiqwd+9eHlxcvXoVPj4+8PX15aHUunXroFAoEB4ejmeeeYafENra2iIiIgJ/+9vfWtTv1NRUKJVK9OzZE126dIGdnR2WLFnC67GUlpZixIgR8PLyavRebsmsXUO2r2unvh9//BH29va8ML30M52bmwtra2v+WjTFmO1/9913suDj+++/h0KhQGhoKN/4AnhUV0wMkMSLa5s3b8akSZNw7969Jp9zYwRdumqAaYZWYg2w559/ns+U2rBhA2bNmqV1pltbLKPTpri4mJdtkM5alL6mt2/fRkREhKzujub3gTHrOh06dAjV1dWN/uY///lPXgJAnCn1+uuvw93dHV988QXy8vLw1ltvwdvbm7+uTb1fMjIy4ODgAIVCIQsrNEOpvn37Ii4ujv9c2mZZWRnc3d0RFhaGW7duwc/PD46OjkhOTuZj7c2bN0OhUDTayfnq1asYOHAgdu/erbOv0llOmhshBAUFwdfXl8+UKi0txZo1a/h3YZ8+fWBnZ4cBAwYgLCyMv3+ftBq64uP55ZdfcPjwYXz00Uc4cuQIv2Cn78VWQggBKJDSSt8T6fv372PRokUQBKFVVzKNpaGhAVFRUfzKlvRqpbib1vbt21s04K+urkZ4eDjGjBmDO3fu8N8RB5zAowGpIAiNDkbigGDXrl0GfHQdh7i0RUr8/8OHDzF16lStodTs2bNhYmIiC1SaUlBQwLcuFgeply9fxvz58zFs2DCYmZnB29sbAwYMgK2tLbp168YHUc21Ky4zEAe6ImdnZ7zyyiv8/zdv3kRMTAycnZ0bFU2XaoslgMbotzYVFRVYt24d31EvMzMTo0aNgrOzM0JDQ5Gamgrg0cnPyJEjMX/+/Cbbk37epI/r73//O9zd3eHv789PBDTvI/riiy/w8ssvo3v37s3OgDF02FVXV4fp06cjODgYN2/elC2PEJ+v48ePw9/fH7169YKHhwdefPHFJndeNUbQlZmZiWnTpvEZaxUVFfDw8ICzszNUKhWcnJzw6quv8hNZMTxycnLSOqAWXwdjtauL9GRJkzgzd9OmTY1Cz6ZC0LKyMvTq1YufjIv3FUOpYcOGISIiAiqVCp9//rms4HdycjIWL16M/v37t6jGoCgzMxMJCQlYvHgxrly5wr8Lxce/ZMkSODk5NVkPzdjtNzdLJyEhAV27dm00s+rOnTtQq9XYvn17k300Zvu6gq5PP/0Uffr0aVTIfceOHRg8eDB69OiBiIgICILQqB6RyJhBlz41wPr06QMPDw9eX0pzVp+UMZfRNaWwsJDviqx5fLpz5w4CAwMxYMAAnZ9/Y9Z1eumllyAIAgIDAxEbG4ujR4/KCnN/8803vATAmTNn8OOPPyI4OBhmZmZwdnaGubm57FgidfnyZXz11VdITk7GrVu3cPDgQQQGBkKtVkOtVvPlew0NDbJQKiEhAdbW1o12SRUvaI4ePZov+aqpqYGvry8PpcS6UDExMTAxMcHy5cuRnp6OjIwMzJw5E/b29rIlfpqkO1RqhlLiJjG+vr48BK2qqkJeXh4SExOxdu1abNiwASdOnHhiN3SS7nbr5+cHFxcXmJiYwNraGgMHDuSzIvW52EoIIQAFUo3ocyItPfj8/PPP2Lx5c7sckLSdlK1Zswa9e/fGL7/8Ihvo3bt3D/PmzYO5uTkSExObDaWys7Ph5eWFffv26RzoFBQU4PXXX+czRjIyMpCamopZs2ahV69esu15nwQ5OTmy2SPl5eXYsGED/7+0DsjUqVP5Cak4S+Xy5ctYt25dq64YFRUVISIiAqampnxwDTwaRP3jH//AmjVr4ObmBoVCAUEQdC7T09auuMxAPCl57rnn4O7uzvsr9vPWrVt48cUXMWnSJK3vG2MvpTNWv3X58ssvIQgC5s2bJxu0FxYW8tChpqYGN27cwNChQ5sciEmXpD18+JAvfRElJyfD29sbo0aNkoVSmiHWxo0bMWrUqEZbVrdF2FVXVwdfX1/Ex8c3GYJUVVXhzp07KCoqanbZotiuoYKuyspK/rpNnToV9+7dw5o1axAaGoqcnBzcu3cPCxYswMCBAzFjxgz+OkqDYm0zSI3VbmtovncXLlwIpVKJLVu2yOr06XqPl5WVwc3NDePHj5e9/8Tn+YcffoCfnx8EQZAtZ9L8ntJW0FdfP//8M1544QVEREQ0WsrWVu03tVOf6M6dO5gwYQIsLS2xa9cu3LlzB7dv38aqVatgbW2NCxcu6OyDMdvXFnRpzvTQtrvgl19+iTlz5mDixImyHeykjBl0AfrVAPvyyy8RHR2NF198UWe/pYyxjK4lpH9XDKVu376NESNGYNCgQU2G9IBx6jrdv38fzz//PCwsLGBjY4MpU6ZAEAR4e3sjNjYWp06d4rsKhoWFwcXFBRcvXsTdu3exa9cubNiwgS9h03zOZ8yYAR8fHygUCnTt2hW2trZ8x9nTp08jJCQEarVaVvdUfOxlZWWIj4/nF3iksrOzkZ+fL7t/dXU1D6UOHDiAhoYG/PTTT1i9ejVUKhXMzMzg6OgId3d32Uw+TT/88AN8fHxkM9XE1yUnJwcWFhZ45plnEBAQIFu+p8uTtkxPVF1djbFjx2LMmDE4deoU7t27h71792L48OHo2bMn36BIn4uthBBCgZTE45xIaxu4tNdVkpycHH7V78CBA3B1dZXtriIOIu7evYuoqCj07Nmz2cKue/bsgVKpbLY4bmFhITZt2oRevXpBqVTC3t4eHh4eTQ4IOqPy8nKEhobC2tqa11DYsWMHBEHA7373O34/6W4sISEhsLKywurVq/myB1FrQylxkCsNpaR9S01NbXUBSWm7Xl5e6N+/Py+CrrmFemFhodZt1dtiKZ0x+i2l7fadO3fCxMQEc+fObfS8lpWV4dixYwgODkZAQECTtaKAR7N9IiIiMHjwYFhYWGDBggXIzMzk9/vss894KCVeGddG84TD2GGXeN+ioiJ07dqV14vTfO+WlZXxK6ZSzb2uhgq60tLSsHjxYuTl5eHAgQPo1q0bYmJisGTJEll9nqqqKixfvhxqtVoWHl26dElrUGysdg1BnJm7devWZpdbubq6YuzYsby2oLaZiDdu3ICvr2+jmlLSvrcm1NUk/Zv379/H+vXrYWtri+PHj+vd5uO039wsnZs3b/Lv7NzcXL6hSM+ePdG/f3/Y2NjgwIEDOvtjzPabCrq0LXfTDJAAyGbANVfXyVBBl0jfGmC1tbV8JnJLisYbahlda0l3RX7//ffxzDPPwMvLq8mlXcas6wQ8Og7Onj0blpaW+PDDD3HlyhW+bK5Hjx7o378/3n33XSxcuBAhISHo37+/1iBG+pxPmDABnp6e2L17N86cOYOzZ88iKioK1tbWsLOzw/nz55Geno6goCDZTCmxDqN0pl1zr6X4nImhlIODAw4cOMBvz8nJwT/+8Q+kpqby7zldjhw5Al9fX3h5ecmCMuksuoaGBqSkpGDYsGHw8fHhM8+f1PApPz8f6enpslUNV65cQd++fXktWODR65CZmYlhw4bB09OTj0muXLlitGMdIeTJRIHU/zHEiXRH+PJdunQpBEGAq6srgoODERsbC0EQkJiYiJ9++km2nTLwaNZBcwds4FHYYm5uzqc9azsQi48/OzsbZWVlOHr0KDIyMpqtH9FZffXVV3j22Wfh4uLCi6y+++67UCgUsoGzOJPg8OHD6N69O+zs7BrVOWgtbVdegcffubCoqIgvM5DO9NE18NJ2e1stpTNkvy9cuCA78dY2IN6xYwcUCgXi4uL4dtMPHz7EihUr4O3tjWeffVbnFW/pkrRBgwZh3Lhx2L17N7744gsIgoDf/va3stl2n332Gfz8/ODp6SkLq3QxVtglfR6k/w4PD4e/vz+v0SOtqbRnzx4sWLCgxbuXiW0bIuhKS0uDIAhYvHgx6uvrUVtbi5SUFNja2kIQBL4tuNh2TU0Nli9fjgEDBmDmzJmNdgIV72esdg0pISGBX6XWprKyEq6urggPD8f9+/dRX1/Pn7uHDx9i1qxZuHbtGu+buHzPz8+vySVRjyMpKQnz58+XBS6PE3Tp235LZun0799fdrHh4MGD2LhxI7Zt28Z3ndMVjBirfX2Wu9nb22Py5MnNhhbGDLo0taYGmHSWams97jI6fRUXF/Ndlz09PXWGUW1V1wl49Fy8/PLLMDU15e/Lmpoa/P3vf0dcXBwGDhwIKysrqFQqCIIAR0dH3L9/X+t313vvvQe1Wo1z5841OrZ+8skncHd3h62tLW7cuIHz588jKCgIbm5uSExMxPr166FQKLTOjGqKtlBKWlOqNVJTUzFy5Eio1WqcP38et2/fhrm5OebMmSNbzpecnIzhw4fD399fFqA9SU6fPo1hw4Zh0KBBGDVqFJ8lfebMGXTp0oWXI5GOdXbv3g0bGxutr2FHOC8ihHR8FEhJtMeJtKGdPn0a586dw4cffohp06YhNDSU787m5uYGNzc3REVFYf78+S3awUiUmZmJLl26ICEhgd+ma8AzfPjwFhe77Yw0r16KA0WxvoBYc0DzfbFlyxbExcXhzTffNMhBWhpKiVsaG0JhYSG/kiwtFt2aE8W2WEpnqH7X1NRg+vTpEARB9jw2F0oVFBSgvr4ex48fx759+5rdEry2thYzZszAhAkT+DKL6dOno0ePHlCpVBgzZowslNqxYwdmzJjR7HvFWGGXdKfM6upq2fKWDz/8EL1798bcuXP5stC6ujpcvXoVQUFBmDNnTpPPuzGCroyMDJiamiIhIUHW15qaGnz++efo2bMnRo8e3eiEraamBitWrICVlRXfeEHaJ2O129a2bt0KQRAwc+ZM2e3V1dUYNGgQPD09+UxaaSjl7+8PZ2fnJmcA6eO7776DhYUFwsPDm9wFrC3ab+ksHbGAtC5t3b4+y92SkpJgbm6OsLAwnZ8lYwZduhi7xpjocZfR6SsvLw/r1q3TukkHYNy6TroUFRVhypQpUKlUfDaM+Fr/+OOPSEtLQ2RkJIYPH95kXdTIyEj85je/afQ+EaWkpKBnz57w9/dHVVUVTpw4gbCwMFhZWcHV1bXJJZ1N0QylXFxcsHfv3mYvzF2/fh1btmzB1KlTcebMGQCPQj/x+TUxMcHixYv5WEX6uPbv3w8XFxdER0fr1eeO7NSpUzA3N8eCBQv4BSvxsd+7dw+Ojo6yxy0+zyUlJVAoFLxwPCGEtBYFUhra40RaXy2ZLnzv3j2EhoYiOjoa+/btw7Jly/D8889DrVa3uL4Q8GjZQ2BgIBwdHWVblWv2ITU1FX5+fjh37lzLH0gnIYYImo4cOaI1lDIxMcGcOXOQlZWFs2fPYtSoUbJdkgwVSolXXlNSUh67PWm74jIDXTuYtbQNQy2lM2a/CwsLtYbRukIpExMTzJs3r9GyuKZe07t372Ly5Mn8e2XatGno06cP8vPzcezYMZiammLixIlaZy41914xdNgl3l5eXo5p06ZhyJAh+NWvfoWFCxfyGjwrV66Eg4MDfH198ac//QmLFi1CQEAABg8ezE8UtD1/xgi6/vOf/8Dc3BzPPvus1tldNTU12L9/PywtLfHSSy/Jtp4HHp3QbNu2rdHzYax228OdO3fw5ptvwtzcHHPnzuW3e3l5ISgoiM/6E4mfx8uXLyMoKKjZ5dr6KCoq4jN0W7Lsypjtt2aWTklJCW+zpYzRvr7L3ZKSkpq8IGWsoEtfhq4xps8yOkPSbN+YdZ2aIz1O7927l98urdUkLifVbLuhoQEPHjyAr68vDyqkYZD0/suXL4cgCHxZXG5uLi5dusSXgur7+ZeGUs7OzvD09JTNatKUkZGBgQMH4le/+hXGjBmDs2fP8sd6+PBhjB49GjY2Njh48CD/HelsUgA4fvx4h/hON6S8vDz4+PggLi5OVlKivr6eP9bExEStGxf9+9//houLi2xHSEIIaQ0KpLRojxPpltK241JeXh6ys7NlgYl017eJEyciLCxM1o4+S7uysrJgYWGBgIAAWY0FUWlpKWbPno2goCCd4U1ndf78efTq1Qvh4eH4+OOPG9XX+frrr/nVNTGU2rp1K6ysrGBqagobGxsMHTrUKAPdgoICzJo1q8nlOvooLi7mtUyktRVawxBLAFtL337rWgap7TO3ZcsWCIKAP/3pTzrb0/Z9cP36dVRVVeHAgQNwcHDAsWPHUFtbi4aGBoSHh0MQBAwZMoR/37SUMcKuiooKeHp6YuTIkUhISMAf/vAH9OnTBwEBAfyq8vbt2zFp0iRYWFhg6NChmD17ts4ZANK/ZcigS9yIQqVSwdnZGfv379daNFpcZtetWzdZeKT5nhP7aKx221JlZSUOHjzIl04VFhZi9erVMDMzQ0xMDPz8/BAcHIxb/7eDpFR1dTXu37/P//006Aw7AWpqTdCluXze0HWdmgu6WsrYNcaAli+jayvGqOvUUrqOfS39zgoNDYWXl5fWPoivZWlpKXr06CGbZW8o0lCqqeD89OnTMDc3x6uvvio7xmqGTcHBwVCr1bKARXP3PeDJWI4mvlZHjhyBWq2WXbjSlJubyzcumj59OlJSUrB3714EBgYiMDDwiXg+CCHtgwIpHdrjRLo5ZWVlWLlypeyAGxMTg4CAAAiCgLFjx2LdunX8Z+Ja+jVr1sDb29sguyIdOXIEFhYWcHFxwZtvvonS0lKUl5fjxIkTmDlzJqysrJCTk/PYf6cjqamp4bW4BEHAiBEj0LVrV0yZMgUbN27kMyfOnj3Li4+KtTRu3bqFjz76CCkpKc0u6XocxhpEFxQUYOXKlY/VviGWALaWvv1ubmBeX1+P9PR0rFixotGuU0DLalEBwIoVKzBo0CDebkNDA6ZNm4aYmBiMGzeuxcv0pAwddq1fvx5DhgzBlStX+G2bNm2CIAiNloaUlJTI+tzU827IoOvkyZMwMzPDihUrUFpaCj8/Pzg6OiIlJaXJ8MjS0hKRkZGyzR6kjNVuW4uOjoa5uTn27NnDv//FUMre3h7W1tZ8NoH09Xvw4AGWLl2KZcuW8ffQ064j7ASoS2cJulrL2DXGmltG19YMWdeptcRjX7du3Vq8O5r4WmzYsAGCIPD6f9KfiWpra+Hm5ob58+dr/fnjau61y8/Ph7+/P+bMmSPbEEQatos1vNLS0rSGUk+y1atXw87OrtnvnqKiImzbtg39+vWDUqmEi4sLQkNDjbbUlRDydKBAqgntcSKtS1lZGRwcHDBmzBh+tXvGjBno168fkpOTcenSJQwZMgSWlpZYsmSJ7He/+eYbmJqatnrWhS7nz5+Hn58flEolrK2tYWNjgwEDBsDf399gf6Ojyc/PR2xsLLp3745ly5bhq6++wpgxY2BhYQEnJyeEhobi66+/xnvvvYfnnnsO/fr103qlqTMfrB9nsG6IJYD6MlQoVVtbi9OnT0OtVsPd3Z0HEmL7ralFtXnzZqhUKj6r7fvvv0dwcLDs86P5XjFW2CXdUVRq6tSpGDt2LP//p59+ChMTE7zzzjsAIFsWIf395r4fDRV0/fe//+W12sQlBjU1NXwr8KbCowMHDkAQBNmmFMZutz1UVlYiJCQErq6u2LVrFw+l8vPzsXr1anTr1g1xcXH8/nV1dXjw4AHmzp0LhULxxF1caI2OthOgvjpa0NVSxq4xpqm9wyiRoeo66aO4uBgTJ06EQqFAQUFBi5/vW7duoXfv3ujfv7+spIN0Jv7169fh7e2N7du3A2i7cbT4d1JTU6FWq/HNN9/wn0mPLREREVAqlVi7di1qa2uRlpaGkJAQeHh4yJbvPanWr1+P7t2761yeCYDXk0tLS0NNTQ1ycnJw7dq1RmMhQghpLQqkmtGeJ9Ki8vJyuLq6IjQ0lNf52LlzJ3x8fHgB0b/85S8wMTHBr3/9a/Tq1Us2LfrYsWPo3bt3o3o3j+Pu3bs4efIkNmzYgPXr1yM1NfWxdr/pDMSi9yqVil81y83NxapVqzBu3DhYWVnBxcUFjo6O6NKlC7p06YLLly+3c687DkMsAWwr0lBKDIFOnToFT09P+Pn5aQ0kgJbXosrMzERQUBBsbW0xceJEqNVqDB06VGdgaayw69KlS5g5cybefPNNHjA1NDSgrq4O0dHRCA0NBfBopoIgCDyMqq6uRnR0dJO7RbZF0HX9+nW+E6q05klLwqPjx4/rHEAbq922JIZPv/zyC0aMGIF+/frJQilxppS0plRtbS1iY2Nhbm7eot0dnwYdZSfAluoMQVdLGbvGWEf1OHWdDPG39fnsnzx5EhYWFvD09GxU3LqiogJr166Fk5NTu120fOutt3TOABozZgycnZ0RGhoKR0dHHkqlp6fDw8MDU6dObYcetw3x/XP8+HGYmJjwDTikP5P6+eef4eLi0mjzgrZYJUIIeXJRINUC7Xki/eDBAwwePBju7u64ffs2gEcnpzt27MDGjRsBAH/961+hUqn49r8hISEQBAHLly/n7WhOqSf6KSoqQkREBFQqFR90iQftf//739i6dSv8/Pxgbm4OH7VmZPcAAAwaSURBVB+fTj0jyhgMsQSwrUjD6FWrVmHIkCHw8fFpttZIc7WoRCdOnMCCBQswbtw4LFiwQFbsWxtDh10ZGRno27cvxo8fr7Wux8cffwyFQoGlS5dCqVRi/fr1/GdZWVkYNWoUNm/erLWvxgy6mqK561JT4ZHm77RHu4ZWV1fHa1hJtSSUio2NxaJFiyiMkuhIOwG2VmcNusgjj1vXyRBa+37517/+BWtra6hUKjz33HP45JNPsGnTJsTExMDMzKxdd19+++23YWNjw2f5ie/nS5cuYcqUKby4+qxZs2Bra8uPd99+++1TMY4rKSmBt7c3XFxcZDVipZ/7+vp67N27F8OGDePnI4QQYggUSLVQe5xIl5WVwdXVlRcSlRbVzc/PR0FBAQoLC+Hl5YV33nmHX/k5evQo7OzsYG5ujmXLlhmtf7q2bn/SSQeKe/bsafTzyspKZGZm8gP50zCY0UdnCaWioqIgCIJsS/Dm+t6Sk4nTp0/jf/7nf2Q7UurbbmvDrgsXLsDW1hYLFy6UFbSW9q+qqopvRf7KK6/w27OysjBixAiMGTNG63vbmEFXS2gLj6Tfnfp+VxmrXUN58OABRo4cidGjR2PDhg2NZiJUVFQgMDAQzs7OjUKpNWvWQBAEKJVKXLhwoT2632F1pJ0AW6ozBV1EN33qOrW3H374Aa+88gpcXV1hZWUFe3t7TJw4EUeOHAHQ9u8V6ZI9cUmeVF1dHSoqKvixrLKyEk5OTvjDH/7Q6H5PunPnzvGNizSXKdbX1+PGjRsICQlBZGQkfeYJIQZFgZQe2uJEuqysDO7u7ggLC8OtW7d4Ud3k5GRZcfLs7Gz06NEDKSkp/LYtW7YgMDAQy5Yt4wVIiWHpCgY0dy98GgYxTzp9C982VYvq1KlTjWpRtXSA97hhV3V1NWbPno2IiIhml9leu3aNb0EeFRWFZ599Fv7+/hg6dKjWIqbGDLpaQ/pYBw8eDGdnZ+zevfuxv7uN1a4hvPPOOxAEARYWFhAEAQMHDoSfnx+2bdvGi8VXV1dj3LhxcHFxwY4dO3g9wtzcXPzxj3/EtWvX2vMhEAPqbEEX0U7fuk7t6eHDhygrK0NWVhaKi4tlywvbq//iDKB+/frJZgBJ+1NbW4tvv/0Wo0ePNnh9rs5C3LjI0dER8fHxuHnzJq5cuYK9e/dixIgR8PX15cc7WqZHCDEUCqQ6oLq6OlhaWmL06NHIzc0FoLuo7nfffQczMzOsXr0a9+/fR0lJCWJjY7Fy5UqD7KpHdOsI9cVI23qcAumtqUXVmnZbG3ZVV1fDx8cHCxculLVZWFiIP//5z/jNb36DyZMn8yXBwKMadTExMYiNjcWf//xnreGcMYMufUjDIwcHB0yaNOmx2jN2u/qqrKzkgVNsbCycnJwQExODTZs2ITo6Gvb29ujSpQvCw8Px0Ucf4ebNm/D29sawYcOwc+dOPrOWwnPSEk9rXaf2pG9dJyLX1Ayguro6XL9+HcHBwQgLC3uqw5bs7GwEBwfDzMwM5ubmMDExgbe3NyZPntxhdqQkhDxZBABgpMO5ePEis7OzY3369GH19fXMxMSE1dTUsGHDhrGff/6Zbd68mT3//POsa9eubNOmTSwhIYG5u7szpVLJCgsLWXp6OvP29m7vh/HEKykpYb/73e9YcnIyO3LkCJswYUJ7d4l0MMXFxWzRokXs0KFDLCEhgR0+fJjV1NSwCxcuMFNTU1ZXV8eUSqXe7R48eJDt2rWLRUZGstOnT7OYmBimUqnYuXPnmKmpKWtoaGAKhYL/XlVVFRs/fjxzc3NjH3zwAbO2tmanTp1icXFx7OrVq8ze3p7V1dWx0tJS9sorr7Dt27czxlijdsTvJVFNTQ0bOnQoGz16NEtMTOS3FxUVsS+++IIdPXqUmZqasqCgIBYfH88YY+yvf/0ry8zMZIIgsMGDB7O4uDimVCr1fk40ie3U1dUxQRBk/e2I7bZWeXk58/T0ZFOmTGHvv/8+Y4yxl19+mWVmZrIZM2awN954gxUUFLD09HS2c+dOdvHiRda7d2/WrVs3du7cOdavXz+2du1aFhUV1S79J4S0DgAmCEJ7d6PTOnr0KIuIiGDdu3dn06dPZ/PmzWMPHz5kp06dYh999BGrqqpi58+f13rsfJr897//ZXl5eSw7O5uZmpoyHx8f5uXlxQRBMNjxmRBCRBRIdRLiAUAaSr333nvsxRdfZKampuxvf/sbO3ToELO1tWVxcXHMw8Ojvbv81CgsLGTbtm1jq1atooM00aq4uJjFx8ezffv2MS8vL5aVlfVYYZS0XX3CrvT0dDZ27FgWEhLClEolS09PZ3379mUzZ85k8fHxrKSkhL322mvs5MmT7NixYywwMLDZwbmxgq7HJW3PkG0bq92WKi8vZwEBAaxv374sKSmJ2dvb8z5ERkay48ePs9dee40tXLiQ2djYsIqKClZZWcm2bdvGbt++zfbs2cMsLCzYxYsXmZubW5v2nRBC2kt2djZ79dVXWVZWFlMoFKyqqop5e3szDw8PlpSUZNCLIk+apzmkI4QYDwVSnYhmKPXTTz+x999/n02aNIl16dKlXU6KiBwNYogu+fn5bM+ePez3v/+9QQe8+oZd3377LYuPj2d3795lkZGRLCIigvn7+/OfZ2RksJEjR7LDhw+zsLCwFvXFGEEXaay8vJwNHjyY9evXjyUlJTEHB4dGz2NUVBT75ptv2Ny5c9nrr7/OevToIWsjKyuL2draMmdn57buPiGEtKvS0lKWl5fHcnJymEqlYr6+vmzgwIE0A4gQQtoBBVKdjGYoVVZWxtasWcMiIyOZqalpe3ePENIChh7w6ht21dbWsl9++YVZW1vLbq+vr2fbt29nGzduZIcOHWJeXl4t7osxgi7y/yorK5m3tzfz9fVlW7duZQ4ODgwAUygUrLq6mr377rvsjTfeYEqlkk2bNo2dPHmSzZkzhy1evJh1796dAkBCCNGBvh8JIaTtUSDVCUlDKbVazSwsLNjZs2eZpaVle3eNENLO9A27xN8DwG7evMlmzZrFevfuzZKTk1s9QDdG0EUeWb16NVu7di3bsmULW7hwoazGoI+PDzMzM2OpqanMzs6OMcZ4KDVv3jy+fI8QQgghhJCOgOakdkLiDAiVSsWuX7/O8vPzKYwihDDGmN4zr5RKJSstLWVpaWls48aNrKKigp04cYIpFIpWXzU2NTXlYZQ06Lp9+zZLSkpiAQEBVOdOT3PnzmU3btxgy5YtY1ZWViw6OppVV1ezgIAA1rNnT5acnMzs7Oz4875v3z4WHR3N1q5dy1QqFUtISKCiyIQQQgghpEOgQKqTkoZSVJCWEPK4xCLZNjY2zM3NjSUnJxuk1pUhgy7CWJ8+fdimTZtYXV0dmzt3Lquvr2eJiYnMysqK7du3jzk5OTHGHj3v4uypvXv3su7du7PJkydTGEUIIYQQQjoMWrJHCCGEMcbYxYsX2c2bN9mkSZOYQqEwSK2r8vJy5ufnZ/Cg62lXUlLCFi1axL788ktmb2/Pbt68yUxMTGTbwldUVLB33nmHeXt7s8jIyHbuMSGEEEIIIXIUSBFCCGnEkLOXjBF0EcaKiorY73//e7Z//362Y8cOFhUVxRhjDACrrKxkS5YsYbt372bZ2dlUr4sQQgghhHQ4FEgRQghpM7RMz7CKi4vZokWL2MGDB9n27dvZ9OnT2YMHD9jSpUvZvn37WFpaGgsICGjvbhJCCCGEENIIXaImhBDSZiiMMqzevXuzDz74gDHGWGxsLKuurmZXr15ln376KcvIyGD+/v7t3ENCCCGEEEK0oxlShBBCSCdXXFzMli5dyj777DOmVCrZmTNnaGYUIYQQQgjp0CiQIoQQQp4ABQUF7O2332avvfYa8/DwaO/uEEIIIYQQ0iQKpAghhJAnBBWMJ4QQQgghnQUFUoQQQgghhBBCCCGkTVF1WUIIIYQQQgghhBDSpiiQIoQQQgghhBBCCCFtigIpQgghhBBCCCGEENKmKJAihBBCCCGEEEIIIW2KAilCCCGEEEIIIYQQ0qYokCKEEEIIIYQQQgghbYoCKUIIIYQQQgghhBDSpiiQIoQQQgghhBBCCCFtigIpQgghhBBCCCGEENKm/hdBy0K/lTvii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388120" y="2151223"/>
            <a:ext cx="4787245" cy="3764143"/>
            <a:chOff x="219650" y="2222236"/>
            <a:chExt cx="4787245" cy="3764143"/>
          </a:xfrm>
        </p:grpSpPr>
        <p:grpSp>
          <p:nvGrpSpPr>
            <p:cNvPr id="11" name="Groupe 10"/>
            <p:cNvGrpSpPr/>
            <p:nvPr/>
          </p:nvGrpSpPr>
          <p:grpSpPr>
            <a:xfrm>
              <a:off x="219650" y="2222236"/>
              <a:ext cx="4787245" cy="3764143"/>
              <a:chOff x="153615" y="290913"/>
              <a:chExt cx="4281910" cy="27293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31639" y="2692400"/>
                <a:ext cx="3561097" cy="327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Cartographie des valeurs renseignées</a:t>
                </a:r>
                <a:endParaRPr lang="fr-FR" sz="160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53615" y="290913"/>
                <a:ext cx="4281910" cy="2401487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081" name="Picture 9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2" b="48708"/>
              <a:stretch/>
            </p:blipFill>
            <p:spPr bwMode="auto">
              <a:xfrm>
                <a:off x="284975" y="1540698"/>
                <a:ext cx="4019189" cy="1061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2" name="Picture 1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95" b="48850"/>
              <a:stretch/>
            </p:blipFill>
            <p:spPr bwMode="auto">
              <a:xfrm>
                <a:off x="284975" y="388570"/>
                <a:ext cx="4019189" cy="1070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66513" y="2356921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/>
                <a:t>2015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6512" y="3956288"/>
              <a:ext cx="6335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smtClean="0"/>
                <a:t>2016 </a:t>
              </a:r>
              <a:endParaRPr lang="fr-FR" sz="140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4784" y="1781891"/>
            <a:ext cx="2840462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lignes | 46 col.</a:t>
            </a:r>
          </a:p>
        </p:txBody>
      </p:sp>
    </p:spTree>
    <p:extLst>
      <p:ext uri="{BB962C8B-B14F-4D97-AF65-F5344CB8AC3E}">
        <p14:creationId xmlns:p14="http://schemas.microsoft.com/office/powerpoint/2010/main" val="31850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6724" y="594930"/>
            <a:ext cx="8032948" cy="1066130"/>
          </a:xfrm>
        </p:spPr>
        <p:txBody>
          <a:bodyPr>
            <a:normAutofit fontScale="90000"/>
          </a:bodyPr>
          <a:lstStyle/>
          <a:p>
            <a:pPr algn="r"/>
            <a:r>
              <a:rPr lang="fr-FR" b="1"/>
              <a:t>C</a:t>
            </a:r>
            <a:r>
              <a:rPr lang="fr-FR" b="1" smtClean="0"/>
              <a:t>onstitution du jeu de données</a:t>
            </a:r>
            <a:br>
              <a:rPr lang="fr-FR" b="1" smtClean="0"/>
            </a:br>
            <a:r>
              <a:rPr lang="fr-FR" sz="1000" b="1"/>
              <a:t> </a:t>
            </a:r>
            <a:r>
              <a:rPr lang="fr-FR" sz="1000" b="1" smtClean="0"/>
              <a:t/>
            </a:r>
            <a:br>
              <a:rPr lang="fr-FR" sz="1000" b="1" smtClean="0"/>
            </a:br>
            <a:r>
              <a:rPr lang="fr-FR" sz="310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Fusion - Sélection</a:t>
            </a:r>
            <a:endParaRPr lang="fr-FR" sz="31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17/06/2020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Maryse Muller | Parcours Data Scientist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C430-F8FC-4B07-B0BC-750FA1B3CF0A}" type="slidenum">
              <a:rPr lang="fr-FR" smtClean="0"/>
              <a:t>9</a:t>
            </a:fld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3823854" y="1196959"/>
            <a:ext cx="4708586" cy="45719"/>
          </a:xfrm>
          <a:prstGeom prst="rect">
            <a:avLst/>
          </a:prstGeom>
          <a:gradFill flip="none" rotWithShape="1">
            <a:gsLst>
              <a:gs pos="0">
                <a:srgbClr val="00004C"/>
              </a:gs>
              <a:gs pos="100000">
                <a:srgbClr val="00004C">
                  <a:tint val="23500"/>
                  <a:satMod val="160000"/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11560" y="2204864"/>
            <a:ext cx="54006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Fusion des données de 2015 et 2016</a:t>
            </a: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>
                <a:ea typeface="Yu Gothic Light" panose="020B0300000000000000" pitchFamily="34" charset="-128"/>
              </a:rPr>
              <a:t>Harmonisation des </a:t>
            </a:r>
            <a:r>
              <a:rPr lang="fr-FR" smtClean="0">
                <a:ea typeface="Yu Gothic Light" panose="020B0300000000000000" pitchFamily="34" charset="-128"/>
              </a:rPr>
              <a:t>variables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(noms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variables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et modalités)</a:t>
            </a:r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  <a:cs typeface="Tahoma" panose="020B0604030504040204" pitchFamily="34" charset="0"/>
            </a:endParaRPr>
          </a:p>
          <a:p>
            <a:endParaRPr lang="fr-FR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/>
              <a:t>Sélection des bâtiments non </a:t>
            </a:r>
            <a:r>
              <a:rPr lang="fr-FR" smtClean="0"/>
              <a:t>résidentiels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Gardé 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COS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   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SPS-District K-12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Campus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’, ‘</a:t>
            </a:r>
            <a:r>
              <a:rPr lang="fr-FR" i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Nonresidential WA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’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Elimination </a:t>
            </a:r>
            <a:r>
              <a:rPr lang="fr-FR">
                <a:ea typeface="Tahoma" panose="020B0604030504040204" pitchFamily="34" charset="0"/>
                <a:cs typeface="Tahoma" panose="020B0604030504040204" pitchFamily="34" charset="0"/>
              </a:rPr>
              <a:t>des bâtiments </a:t>
            </a:r>
            <a:r>
              <a:rPr lang="fr-FR" smtClean="0">
                <a:ea typeface="Tahoma" panose="020B0604030504040204" pitchFamily="34" charset="0"/>
                <a:cs typeface="Tahoma" panose="020B0604030504040204" pitchFamily="34" charset="0"/>
              </a:rPr>
              <a:t>doublons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choix de l’observation la mieux renseignée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enrichissement des données, lorsque possible</a:t>
            </a:r>
          </a:p>
          <a:p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* harmonisation </a:t>
            </a:r>
            <a:r>
              <a:rPr lang="fr-FR">
                <a:latin typeface="Yu Gothic Light" panose="020B0300000000000000" pitchFamily="34" charset="-128"/>
                <a:ea typeface="Yu Gothic Light" panose="020B0300000000000000" pitchFamily="34" charset="-128"/>
              </a:rPr>
              <a:t>des variables (noms variables ou modalités</a:t>
            </a:r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fr-FR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fr-FR" smtClean="0"/>
          </a:p>
          <a:p>
            <a:endParaRPr lang="fr-FR"/>
          </a:p>
          <a:p>
            <a:pPr lvl="1"/>
            <a:endParaRPr lang="fr-FR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092769" y="225566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56 col.</a:t>
            </a:r>
          </a:p>
        </p:txBody>
      </p:sp>
      <p:sp>
        <p:nvSpPr>
          <p:cNvPr id="12" name="Flèche vers le bas 11"/>
          <p:cNvSpPr/>
          <p:nvPr/>
        </p:nvSpPr>
        <p:spPr>
          <a:xfrm rot="16200000">
            <a:off x="6466194" y="3487928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092769" y="515893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ea typeface="Yu Gothic Light" panose="020B0300000000000000" pitchFamily="34" charset="-128"/>
              </a:rPr>
              <a:t>1698 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92769" y="3863383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>
                <a:ea typeface="Yu Gothic Light" panose="020B0300000000000000" pitchFamily="34" charset="-128"/>
              </a:rPr>
              <a:t>3318 </a:t>
            </a:r>
            <a:r>
              <a:rPr lang="fr-FR" smtClean="0">
                <a:ea typeface="Yu Gothic Light" panose="020B0300000000000000" pitchFamily="34" charset="-128"/>
              </a:rPr>
              <a:t>li.</a:t>
            </a:r>
          </a:p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92769" y="2975744"/>
            <a:ext cx="1216038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6716 li.</a:t>
            </a:r>
          </a:p>
          <a:p>
            <a:pPr algn="r"/>
            <a:r>
              <a:rPr lang="fr-FR" smtClean="0">
                <a:ea typeface="Yu Gothic Light" panose="020B0300000000000000" pitchFamily="34" charset="-128"/>
              </a:rPr>
              <a:t>47 col.</a:t>
            </a:r>
          </a:p>
        </p:txBody>
      </p:sp>
      <p:sp>
        <p:nvSpPr>
          <p:cNvPr id="21" name="Flèche vers le bas 20"/>
          <p:cNvSpPr/>
          <p:nvPr/>
        </p:nvSpPr>
        <p:spPr>
          <a:xfrm rot="16200000">
            <a:off x="6466194" y="262383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 rot="16200000">
            <a:off x="6466194" y="190375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/>
          <p:cNvSpPr/>
          <p:nvPr/>
        </p:nvSpPr>
        <p:spPr>
          <a:xfrm rot="16200000">
            <a:off x="6466194" y="4784072"/>
            <a:ext cx="332570" cy="1078811"/>
          </a:xfrm>
          <a:prstGeom prst="downArrow">
            <a:avLst>
              <a:gd name="adj1" fmla="val 42362"/>
              <a:gd name="adj2" fmla="val 50000"/>
            </a:avLst>
          </a:prstGeom>
          <a:solidFill>
            <a:srgbClr val="00004C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4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nalisé 1">
      <a:majorFont>
        <a:latin typeface="Yu Gothic UI S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32071</TotalTime>
  <Words>2666</Words>
  <Application>Microsoft Office PowerPoint</Application>
  <PresentationFormat>Affichage à l'écran (4:3)</PresentationFormat>
  <Paragraphs>715</Paragraphs>
  <Slides>51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2" baseType="lpstr">
      <vt:lpstr>Thème Office</vt:lpstr>
      <vt:lpstr>Anticipez la consommation électrique de bâtiments Projet 4</vt:lpstr>
      <vt:lpstr>Présentation PowerPoint</vt:lpstr>
      <vt:lpstr>Problématique   « Seattle Energy Benchmarking »</vt:lpstr>
      <vt:lpstr>Problématique   Les données</vt:lpstr>
      <vt:lpstr>Problématique   Objectifs</vt:lpstr>
      <vt:lpstr>Problématique   Plan d’étude</vt:lpstr>
      <vt:lpstr>Présentation PowerPoint</vt:lpstr>
      <vt:lpstr>Les jeux de données</vt:lpstr>
      <vt:lpstr>Constitution du jeu de données   Fusion - Sélection</vt:lpstr>
      <vt:lpstr>Constitution du jeu de données Sélection - Nettoyage</vt:lpstr>
      <vt:lpstr>Constitution du jeu de données Imputations</vt:lpstr>
      <vt:lpstr>Création de variables Quantitatives</vt:lpstr>
      <vt:lpstr>Création de variables Catégorielles</vt:lpstr>
      <vt:lpstr>Sélection des variables </vt:lpstr>
      <vt:lpstr>Analyse des données   Outliers</vt:lpstr>
      <vt:lpstr>Analyse des données   distribution des variables quantitatives</vt:lpstr>
      <vt:lpstr>Analyse des données   distribution des variables catégorielles</vt:lpstr>
      <vt:lpstr>Analyse des données   variables cibles</vt:lpstr>
      <vt:lpstr>Analyse des données   relations entre les variables</vt:lpstr>
      <vt:lpstr>Analyse des données   analyse en composantes principales</vt:lpstr>
      <vt:lpstr>Présentation PowerPoint</vt:lpstr>
      <vt:lpstr>Plan suivi</vt:lpstr>
      <vt:lpstr>Préparation des données   Encodage et transformation</vt:lpstr>
      <vt:lpstr>Gestion des outliers   3 méthodes de détection</vt:lpstr>
      <vt:lpstr>Gestion des outliers  Analyse des outliers</vt:lpstr>
      <vt:lpstr>Gestion des outliers  Effet sur la modélisation</vt:lpstr>
      <vt:lpstr>Méthode   Routine d’optimisation</vt:lpstr>
      <vt:lpstr>Méthode   Les scores évalués</vt:lpstr>
      <vt:lpstr>Modèles testés   KNN | optimisation</vt:lpstr>
      <vt:lpstr>Modèles testés   KNN | sélection de variables</vt:lpstr>
      <vt:lpstr>Modèles testés   Meilleur KNN</vt:lpstr>
      <vt:lpstr>Modèles testés   KNN | bilan</vt:lpstr>
      <vt:lpstr>Modèles testés   Modèle linéaire | Ridge sans transformation de la cible</vt:lpstr>
      <vt:lpstr>Modèles testés   Modèle linéaire | Ridge passage au logarithme de la cible</vt:lpstr>
      <vt:lpstr>Modèles testés   Modèle linéaire | Ridge passage au logarithme de la cible</vt:lpstr>
      <vt:lpstr>Modèles testés   Meilleur modèle linéaire</vt:lpstr>
      <vt:lpstr>Modèles testés   Modèle linéaire | Bilan</vt:lpstr>
      <vt:lpstr>Modèles testés   Bagging | Random Forest</vt:lpstr>
      <vt:lpstr>Modèles testés   Bagging | Random Forest SelectKBest   </vt:lpstr>
      <vt:lpstr>Modèles testés   Meilleur modèle bagging </vt:lpstr>
      <vt:lpstr>Modèles testés   Modèle bagging | Bilan</vt:lpstr>
      <vt:lpstr>Comparaison des modèles   Meilleur modèle bagging</vt:lpstr>
      <vt:lpstr>Comparaison des modèles   Erreurs</vt:lpstr>
      <vt:lpstr>Comparaison des modèles   Temps de prédiction et courbe d’apprentissage</vt:lpstr>
      <vt:lpstr>Stacking   Principe</vt:lpstr>
      <vt:lpstr>Stacking   Comparaison du modèle</vt:lpstr>
      <vt:lpstr>L’ENERGYSTARScore   KNN Regressor</vt:lpstr>
      <vt:lpstr>Prédiction de GHG</vt:lpstr>
      <vt:lpstr>Présentation PowerPoint</vt:lpstr>
      <vt:lpstr>Conclusions   la base de donnée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Concevez une application au service de la santé publique Parcours Data Scientist - Projet 3</dc:title>
  <dc:creator>Maryse</dc:creator>
  <cp:lastModifiedBy>Maryse</cp:lastModifiedBy>
  <cp:revision>378</cp:revision>
  <dcterms:created xsi:type="dcterms:W3CDTF">2020-05-18T10:09:28Z</dcterms:created>
  <dcterms:modified xsi:type="dcterms:W3CDTF">2020-08-16T21:13:54Z</dcterms:modified>
</cp:coreProperties>
</file>